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media/image36.jpg" ContentType="image/jpg"/>
  <Override PartName="/ppt/media/image37.jpg" ContentType="image/jpg"/>
  <Override PartName="/ppt/notesSlides/notesSlide2.xml" ContentType="application/vnd.openxmlformats-officedocument.presentationml.notesSlide+xml"/>
  <Override PartName="/ppt/media/image190.jpg" ContentType="image/jpg"/>
  <Override PartName="/ppt/media/image222.jpg" ContentType="image/jpg"/>
  <Override PartName="/ppt/media/image223.jpg" ContentType="image/jpg"/>
  <Override PartName="/ppt/media/image229.jpg" ContentType="image/jpg"/>
  <Override PartName="/ppt/media/image233.jpg" ContentType="image/jpg"/>
  <Override PartName="/ppt/media/image234.jpg" ContentType="image/jpg"/>
  <Override PartName="/ppt/media/image239.jpg" ContentType="image/jpg"/>
  <Override PartName="/ppt/media/image242.jpg" ContentType="image/jpg"/>
  <Override PartName="/ppt/media/image246.jpg" ContentType="image/jpg"/>
  <Override PartName="/ppt/media/image255.jpg" ContentType="image/jpg"/>
  <Override PartName="/ppt/media/image256.jpg" ContentType="image/jpg"/>
  <Override PartName="/ppt/media/image257.jpg" ContentType="image/jpg"/>
  <Override PartName="/ppt/media/image258.jpg" ContentType="image/jpg"/>
  <Override PartName="/ppt/media/image259.jpg" ContentType="image/jpg"/>
  <Override PartName="/ppt/media/image260.jpg" ContentType="image/jpg"/>
  <Override PartName="/ppt/media/image261.jpg" ContentType="image/jpg"/>
  <Override PartName="/ppt/media/image262.jpg" ContentType="image/jpg"/>
  <Override PartName="/ppt/media/image263.jpg" ContentType="image/jpg"/>
  <Override PartName="/ppt/media/image264.jpg" ContentType="image/jpg"/>
  <Override PartName="/ppt/media/image265.jpg" ContentType="image/jpg"/>
  <Override PartName="/ppt/media/image272.jpg" ContentType="image/jpg"/>
  <Override PartName="/ppt/media/image273.jpg" ContentType="image/jpg"/>
  <Override PartName="/ppt/media/image274.jpg" ContentType="image/jpg"/>
  <Override PartName="/ppt/media/image275.jpg" ContentType="image/jpg"/>
  <Override PartName="/ppt/media/image276.jpg" ContentType="image/jpg"/>
  <Override PartName="/ppt/media/image277.jpg" ContentType="image/jpg"/>
  <Override PartName="/ppt/media/image278.jpg" ContentType="image/jpg"/>
  <Override PartName="/ppt/media/image279.jpg" ContentType="image/jpg"/>
  <Override PartName="/ppt/media/image280.jpg" ContentType="image/jpg"/>
  <Override PartName="/ppt/media/image281.jpg" ContentType="image/jpg"/>
  <Override PartName="/ppt/media/image282.jpg" ContentType="image/jpg"/>
  <Override PartName="/ppt/media/image283.jpg" ContentType="image/jpg"/>
  <Override PartName="/ppt/media/image285.jpg" ContentType="image/jpg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7" r:id="rId1"/>
    <p:sldMasterId id="2147483765" r:id="rId2"/>
    <p:sldMasterId id="2147483778" r:id="rId3"/>
    <p:sldMasterId id="2147483797" r:id="rId4"/>
    <p:sldMasterId id="2147483810" r:id="rId5"/>
    <p:sldMasterId id="2147483830" r:id="rId6"/>
    <p:sldMasterId id="2147483846" r:id="rId7"/>
  </p:sldMasterIdLst>
  <p:notesMasterIdLst>
    <p:notesMasterId r:id="rId92"/>
  </p:notesMasterIdLst>
  <p:sldIdLst>
    <p:sldId id="383" r:id="rId8"/>
    <p:sldId id="384" r:id="rId9"/>
    <p:sldId id="385" r:id="rId10"/>
    <p:sldId id="270" r:id="rId11"/>
    <p:sldId id="391" r:id="rId12"/>
    <p:sldId id="392" r:id="rId13"/>
    <p:sldId id="271" r:id="rId14"/>
    <p:sldId id="285" r:id="rId15"/>
    <p:sldId id="265" r:id="rId16"/>
    <p:sldId id="272" r:id="rId17"/>
    <p:sldId id="256" r:id="rId18"/>
    <p:sldId id="259" r:id="rId19"/>
    <p:sldId id="257" r:id="rId20"/>
    <p:sldId id="291" r:id="rId21"/>
    <p:sldId id="294" r:id="rId22"/>
    <p:sldId id="293" r:id="rId23"/>
    <p:sldId id="261" r:id="rId24"/>
    <p:sldId id="379" r:id="rId25"/>
    <p:sldId id="277" r:id="rId26"/>
    <p:sldId id="278" r:id="rId27"/>
    <p:sldId id="393" r:id="rId28"/>
    <p:sldId id="295" r:id="rId29"/>
    <p:sldId id="326" r:id="rId30"/>
    <p:sldId id="321" r:id="rId31"/>
    <p:sldId id="331" r:id="rId32"/>
    <p:sldId id="394" r:id="rId33"/>
    <p:sldId id="287" r:id="rId34"/>
    <p:sldId id="288" r:id="rId35"/>
    <p:sldId id="289" r:id="rId36"/>
    <p:sldId id="296" r:id="rId37"/>
    <p:sldId id="301" r:id="rId38"/>
    <p:sldId id="380" r:id="rId39"/>
    <p:sldId id="381" r:id="rId40"/>
    <p:sldId id="382" r:id="rId41"/>
    <p:sldId id="388" r:id="rId42"/>
    <p:sldId id="306" r:id="rId43"/>
    <p:sldId id="308" r:id="rId44"/>
    <p:sldId id="309" r:id="rId45"/>
    <p:sldId id="280" r:id="rId46"/>
    <p:sldId id="281" r:id="rId47"/>
    <p:sldId id="282" r:id="rId48"/>
    <p:sldId id="284" r:id="rId49"/>
    <p:sldId id="286" r:id="rId50"/>
    <p:sldId id="311" r:id="rId51"/>
    <p:sldId id="312" r:id="rId52"/>
    <p:sldId id="389" r:id="rId53"/>
    <p:sldId id="390" r:id="rId54"/>
    <p:sldId id="323" r:id="rId55"/>
    <p:sldId id="327" r:id="rId56"/>
    <p:sldId id="329" r:id="rId57"/>
    <p:sldId id="332" r:id="rId58"/>
    <p:sldId id="334" r:id="rId59"/>
    <p:sldId id="335" r:id="rId60"/>
    <p:sldId id="336" r:id="rId61"/>
    <p:sldId id="337" r:id="rId62"/>
    <p:sldId id="342" r:id="rId63"/>
    <p:sldId id="344" r:id="rId64"/>
    <p:sldId id="345" r:id="rId65"/>
    <p:sldId id="347" r:id="rId66"/>
    <p:sldId id="348" r:id="rId67"/>
    <p:sldId id="349" r:id="rId68"/>
    <p:sldId id="350" r:id="rId69"/>
    <p:sldId id="351" r:id="rId70"/>
    <p:sldId id="352" r:id="rId71"/>
    <p:sldId id="353" r:id="rId72"/>
    <p:sldId id="354" r:id="rId73"/>
    <p:sldId id="357" r:id="rId74"/>
    <p:sldId id="358" r:id="rId75"/>
    <p:sldId id="359" r:id="rId76"/>
    <p:sldId id="360" r:id="rId77"/>
    <p:sldId id="361" r:id="rId78"/>
    <p:sldId id="362" r:id="rId79"/>
    <p:sldId id="363" r:id="rId80"/>
    <p:sldId id="365" r:id="rId81"/>
    <p:sldId id="366" r:id="rId82"/>
    <p:sldId id="368" r:id="rId83"/>
    <p:sldId id="369" r:id="rId84"/>
    <p:sldId id="372" r:id="rId85"/>
    <p:sldId id="373" r:id="rId86"/>
    <p:sldId id="374" r:id="rId87"/>
    <p:sldId id="377" r:id="rId88"/>
    <p:sldId id="378" r:id="rId89"/>
    <p:sldId id="386" r:id="rId90"/>
    <p:sldId id="387" r:id="rId91"/>
  </p:sldIdLst>
  <p:sldSz cx="12192000" cy="6858000"/>
  <p:notesSz cx="6858000" cy="9144000"/>
  <p:defaultTextStyle>
    <a:defPPr>
      <a:defRPr lang="en-US"/>
    </a:defPPr>
    <a:lvl1pPr marL="0" algn="l" defTabSz="45716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67" algn="l" defTabSz="45716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32" algn="l" defTabSz="45716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45716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45716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30" algn="l" defTabSz="45716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994" algn="l" defTabSz="45716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45716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327" algn="l" defTabSz="45716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6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59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theme" Target="theme/theme1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4BED30-EA4E-A143-8F96-E5CCE08D7415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42C9B2-9E1B-A84D-9563-E709D635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42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6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7" algn="l" defTabSz="45716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2" algn="l" defTabSz="45716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45716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45716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30" algn="l" defTabSz="45716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4" algn="l" defTabSz="45716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45716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7" algn="l" defTabSz="45716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65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6329F-E9DC-4C3C-8859-E2A03811767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3550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21" y="2514601"/>
            <a:ext cx="8915399" cy="2262781"/>
          </a:xfrm>
        </p:spPr>
        <p:txBody>
          <a:bodyPr anchor="b">
            <a:normAutofit/>
          </a:bodyPr>
          <a:lstStyle>
            <a:lvl1pPr>
              <a:defRPr sz="5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21" y="4777387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3" y="4323818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21" y="4529546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203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21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21" y="4354047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31781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21" y="3244146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153780"/>
      </p:ext>
    </p:extLst>
  </p:cSld>
  <p:clrMapOvr>
    <a:masterClrMapping/>
  </p:clrMapOvr>
  <p:hf sldNum="0"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>
                <a:solidFill>
                  <a:prstClr val="black">
                    <a:tint val="75000"/>
                  </a:prstClr>
                </a:solidFill>
                <a:latin typeface="Calibri"/>
              </a:rPr>
              <a:t>10/02/15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Faisal Syafar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>
                <a:solidFill>
                  <a:prstClr val="black">
                    <a:tint val="75000"/>
                  </a:prstClr>
                </a:solidFill>
                <a:latin typeface="Calibri"/>
              </a:rPr>
              <a:t>10/02/15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Faisal Syafar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>
                <a:solidFill>
                  <a:prstClr val="black">
                    <a:tint val="75000"/>
                  </a:prstClr>
                </a:solidFill>
                <a:latin typeface="Calibri"/>
              </a:rPr>
              <a:t>10/02/15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Faisal Syafar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>
                <a:solidFill>
                  <a:prstClr val="black">
                    <a:tint val="75000"/>
                  </a:prstClr>
                </a:solidFill>
                <a:latin typeface="Calibri"/>
              </a:rPr>
              <a:t>10/02/15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Faisal Syafar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>
                <a:solidFill>
                  <a:prstClr val="black">
                    <a:tint val="75000"/>
                  </a:prstClr>
                </a:solidFill>
                <a:latin typeface="Calibri"/>
              </a:rPr>
              <a:t>10/02/15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Faisal Syafar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9829801" y="0"/>
            <a:ext cx="2351617" cy="9080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defTabSz="914400"/>
            <a:endParaRPr lang="en-GB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055553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9829801" y="0"/>
            <a:ext cx="2351617" cy="9080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defTabSz="914400"/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268414"/>
            <a:ext cx="10972800" cy="496887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AU">
                <a:latin typeface="Calibri"/>
              </a:rPr>
              <a:t>10/02/15</a:t>
            </a:r>
            <a:endParaRPr lang="en-GB">
              <a:latin typeface="Calibri"/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GB">
                <a:latin typeface="Calibri"/>
              </a:rPr>
              <a:t>Faisal Syafar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5DA4E21-3FF2-3248-8568-BE78EC492117}" type="slidenum">
              <a:rPr lang="en-GB">
                <a:latin typeface="Calibri"/>
              </a:rPr>
              <a:pPr>
                <a:defRPr/>
              </a:pPr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6092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57" y="609600"/>
            <a:ext cx="839392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3" y="3505200"/>
            <a:ext cx="753655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67" indent="0">
              <a:buFontTx/>
              <a:buNone/>
              <a:defRPr/>
            </a:lvl2pPr>
            <a:lvl3pPr marL="914332" indent="0">
              <a:buFontTx/>
              <a:buNone/>
              <a:defRPr/>
            </a:lvl3pPr>
            <a:lvl4pPr marL="1371498" indent="0">
              <a:buFontTx/>
              <a:buNone/>
              <a:defRPr/>
            </a:lvl4pPr>
            <a:lvl5pPr marL="1828664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21" y="4354047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8" y="31781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21" y="3244146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34" tIns="45718" rIns="91434" bIns="45718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7"/>
            <a:ext cx="609600" cy="584776"/>
          </a:xfrm>
          <a:prstGeom prst="rect">
            <a:avLst/>
          </a:prstGeom>
        </p:spPr>
        <p:txBody>
          <a:bodyPr vert="horz" lIns="91434" tIns="45718" rIns="91434" bIns="45718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3951889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3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9"/>
            <a:ext cx="8915400" cy="729623"/>
          </a:xfrm>
        </p:spPr>
        <p:txBody>
          <a:bodyPr vert="horz" lIns="91434" tIns="45718" rIns="91434" bIns="45718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3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21" y="4983094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92653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57" y="609600"/>
            <a:ext cx="839392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67" indent="0">
              <a:buFontTx/>
              <a:buNone/>
              <a:defRPr/>
            </a:lvl2pPr>
            <a:lvl3pPr marL="914332" indent="0">
              <a:buFontTx/>
              <a:buNone/>
              <a:defRPr/>
            </a:lvl3pPr>
            <a:lvl4pPr marL="1371498" indent="0">
              <a:buFontTx/>
              <a:buNone/>
              <a:defRPr/>
            </a:lvl4pPr>
            <a:lvl5pPr marL="1828664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9"/>
            <a:ext cx="8915400" cy="729623"/>
          </a:xfrm>
        </p:spPr>
        <p:txBody>
          <a:bodyPr vert="horz" lIns="91434" tIns="45718" rIns="91434" bIns="45718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8" y="491173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21" y="4983094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34" tIns="45718" rIns="91434" bIns="45718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7"/>
            <a:ext cx="609600" cy="584776"/>
          </a:xfrm>
          <a:prstGeom prst="rect">
            <a:avLst/>
          </a:prstGeom>
        </p:spPr>
        <p:txBody>
          <a:bodyPr vert="horz" lIns="91434" tIns="45718" rIns="91434" bIns="45718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501092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21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67" indent="0">
              <a:buFontTx/>
              <a:buNone/>
              <a:defRPr/>
            </a:lvl2pPr>
            <a:lvl3pPr marL="914332" indent="0">
              <a:buFontTx/>
              <a:buNone/>
              <a:defRPr/>
            </a:lvl3pPr>
            <a:lvl4pPr marL="1371498" indent="0">
              <a:buFontTx/>
              <a:buNone/>
              <a:defRPr/>
            </a:lvl4pPr>
            <a:lvl5pPr marL="1828664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9"/>
            <a:ext cx="8915400" cy="729623"/>
          </a:xfrm>
        </p:spPr>
        <p:txBody>
          <a:bodyPr vert="horz" lIns="91434" tIns="45718" rIns="91434" bIns="45718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3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21" y="4983094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02284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751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20" y="62741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1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591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066" y="4854255"/>
            <a:ext cx="11401972" cy="814427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ctr"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066" y="5668682"/>
            <a:ext cx="11401972" cy="610821"/>
          </a:xfrm>
        </p:spPr>
        <p:txBody>
          <a:bodyPr>
            <a:normAutofit/>
          </a:bodyPr>
          <a:lstStyle>
            <a:lvl1pPr marL="0" indent="0" algn="ctr">
              <a:buNone/>
              <a:defRPr sz="3700" b="0" i="0">
                <a:solidFill>
                  <a:schemeClr val="tx1"/>
                </a:solidFill>
              </a:defRPr>
            </a:lvl1pPr>
            <a:lvl2pPr marL="608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620" y="985726"/>
            <a:ext cx="10994760" cy="814427"/>
          </a:xfrm>
        </p:spPr>
        <p:txBody>
          <a:bodyPr>
            <a:normAutofit/>
          </a:bodyPr>
          <a:lstStyle>
            <a:lvl1pPr algn="l">
              <a:defRPr sz="48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621" y="2003755"/>
            <a:ext cx="10994760" cy="3257700"/>
          </a:xfrm>
        </p:spPr>
        <p:txBody>
          <a:bodyPr/>
          <a:lstStyle>
            <a:lvl1pPr algn="l">
              <a:defRPr sz="3700"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1" y="578507"/>
            <a:ext cx="8138979" cy="763525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4401" y="1392964"/>
            <a:ext cx="8138979" cy="4681415"/>
          </a:xfrm>
        </p:spPr>
        <p:txBody>
          <a:bodyPr/>
          <a:lstStyle>
            <a:lvl1pPr>
              <a:defRPr sz="37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33" y="624115"/>
            <a:ext cx="8911687" cy="128089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7"/>
            <a:ext cx="8915400" cy="37776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5536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59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0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0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299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6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19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78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645" y="985726"/>
            <a:ext cx="10994761" cy="814427"/>
          </a:xfrm>
        </p:spPr>
        <p:txBody>
          <a:bodyPr>
            <a:normAutofit/>
          </a:bodyPr>
          <a:lstStyle>
            <a:lvl1pPr algn="l">
              <a:defRPr sz="48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5840" y="2003759"/>
            <a:ext cx="5386917" cy="639763"/>
          </a:xfrm>
        </p:spPr>
        <p:txBody>
          <a:bodyPr anchor="b"/>
          <a:lstStyle>
            <a:lvl1pPr marL="0" indent="0" algn="ctr">
              <a:buNone/>
              <a:defRPr sz="3200" b="1">
                <a:solidFill>
                  <a:schemeClr val="tx2"/>
                </a:solidFill>
              </a:defRPr>
            </a:lvl1pPr>
            <a:lvl2pPr marL="608599" indent="0">
              <a:buNone/>
              <a:defRPr sz="2700" b="1"/>
            </a:lvl2pPr>
            <a:lvl3pPr marL="1217204" indent="0">
              <a:buNone/>
              <a:defRPr sz="2400" b="1"/>
            </a:lvl3pPr>
            <a:lvl4pPr marL="1825806" indent="0">
              <a:buNone/>
              <a:defRPr sz="2100" b="1"/>
            </a:lvl4pPr>
            <a:lvl5pPr marL="2434402" indent="0">
              <a:buNone/>
              <a:defRPr sz="2100" b="1"/>
            </a:lvl5pPr>
            <a:lvl6pPr marL="3042992" indent="0">
              <a:buNone/>
              <a:defRPr sz="2100" b="1"/>
            </a:lvl6pPr>
            <a:lvl7pPr marL="3651607" indent="0">
              <a:buNone/>
              <a:defRPr sz="2100" b="1"/>
            </a:lvl7pPr>
            <a:lvl8pPr marL="4260195" indent="0">
              <a:buNone/>
              <a:defRPr sz="2100" b="1"/>
            </a:lvl8pPr>
            <a:lvl9pPr marL="4868782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5840" y="2643516"/>
            <a:ext cx="5386917" cy="285049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  <a:lvl2pPr algn="ctr">
              <a:defRPr sz="2700">
                <a:solidFill>
                  <a:schemeClr val="tx1"/>
                </a:solidFill>
              </a:defRPr>
            </a:lvl2pPr>
            <a:lvl3pPr algn="ctr">
              <a:defRPr sz="2400">
                <a:solidFill>
                  <a:schemeClr val="tx1"/>
                </a:solidFill>
              </a:defRPr>
            </a:lvl3pPr>
            <a:lvl4pPr algn="ctr">
              <a:defRPr sz="2100">
                <a:solidFill>
                  <a:schemeClr val="tx1"/>
                </a:solidFill>
              </a:defRPr>
            </a:lvl4pPr>
            <a:lvl5pPr algn="ctr">
              <a:defRPr sz="2100">
                <a:solidFill>
                  <a:schemeClr val="tx1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33" y="2003759"/>
            <a:ext cx="5389033" cy="639763"/>
          </a:xfrm>
        </p:spPr>
        <p:txBody>
          <a:bodyPr anchor="b"/>
          <a:lstStyle>
            <a:lvl1pPr marL="0" indent="0" algn="ctr">
              <a:buNone/>
              <a:defRPr sz="3200" b="1">
                <a:solidFill>
                  <a:schemeClr val="tx2"/>
                </a:solidFill>
              </a:defRPr>
            </a:lvl1pPr>
            <a:lvl2pPr marL="608599" indent="0">
              <a:buNone/>
              <a:defRPr sz="2700" b="1"/>
            </a:lvl2pPr>
            <a:lvl3pPr marL="1217204" indent="0">
              <a:buNone/>
              <a:defRPr sz="2400" b="1"/>
            </a:lvl3pPr>
            <a:lvl4pPr marL="1825806" indent="0">
              <a:buNone/>
              <a:defRPr sz="2100" b="1"/>
            </a:lvl4pPr>
            <a:lvl5pPr marL="2434402" indent="0">
              <a:buNone/>
              <a:defRPr sz="2100" b="1"/>
            </a:lvl5pPr>
            <a:lvl6pPr marL="3042992" indent="0">
              <a:buNone/>
              <a:defRPr sz="2100" b="1"/>
            </a:lvl6pPr>
            <a:lvl7pPr marL="3651607" indent="0">
              <a:buNone/>
              <a:defRPr sz="2100" b="1"/>
            </a:lvl7pPr>
            <a:lvl8pPr marL="4260195" indent="0">
              <a:buNone/>
              <a:defRPr sz="2100" b="1"/>
            </a:lvl8pPr>
            <a:lvl9pPr marL="4868782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33" y="2643516"/>
            <a:ext cx="5389033" cy="285049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  <a:lvl2pPr algn="ctr">
              <a:defRPr sz="2700">
                <a:solidFill>
                  <a:schemeClr val="tx1"/>
                </a:solidFill>
              </a:defRPr>
            </a:lvl2pPr>
            <a:lvl3pPr algn="ctr">
              <a:defRPr sz="2400">
                <a:solidFill>
                  <a:schemeClr val="tx1"/>
                </a:solidFill>
              </a:defRPr>
            </a:lvl3pPr>
            <a:lvl4pPr algn="ctr">
              <a:defRPr sz="2100">
                <a:solidFill>
                  <a:schemeClr val="tx1"/>
                </a:solidFill>
              </a:defRPr>
            </a:lvl4pPr>
            <a:lvl5pPr algn="ctr">
              <a:defRPr sz="2100">
                <a:solidFill>
                  <a:schemeClr val="tx1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59" y="273055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39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59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599" indent="0">
              <a:buNone/>
              <a:defRPr sz="1600"/>
            </a:lvl2pPr>
            <a:lvl3pPr marL="1217204" indent="0">
              <a:buNone/>
              <a:defRPr sz="1300"/>
            </a:lvl3pPr>
            <a:lvl4pPr marL="1825806" indent="0">
              <a:buNone/>
              <a:defRPr sz="1200"/>
            </a:lvl4pPr>
            <a:lvl5pPr marL="2434402" indent="0">
              <a:buNone/>
              <a:defRPr sz="1200"/>
            </a:lvl5pPr>
            <a:lvl6pPr marL="3042992" indent="0">
              <a:buNone/>
              <a:defRPr sz="1200"/>
            </a:lvl6pPr>
            <a:lvl7pPr marL="3651607" indent="0">
              <a:buNone/>
              <a:defRPr sz="1200"/>
            </a:lvl7pPr>
            <a:lvl8pPr marL="4260195" indent="0">
              <a:buNone/>
              <a:defRPr sz="1200"/>
            </a:lvl8pPr>
            <a:lvl9pPr marL="486878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7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599" indent="0">
              <a:buNone/>
              <a:defRPr sz="3700"/>
            </a:lvl2pPr>
            <a:lvl3pPr marL="1217204" indent="0">
              <a:buNone/>
              <a:defRPr sz="3200"/>
            </a:lvl3pPr>
            <a:lvl4pPr marL="1825806" indent="0">
              <a:buNone/>
              <a:defRPr sz="2700"/>
            </a:lvl4pPr>
            <a:lvl5pPr marL="2434402" indent="0">
              <a:buNone/>
              <a:defRPr sz="2700"/>
            </a:lvl5pPr>
            <a:lvl6pPr marL="3042992" indent="0">
              <a:buNone/>
              <a:defRPr sz="2700"/>
            </a:lvl6pPr>
            <a:lvl7pPr marL="3651607" indent="0">
              <a:buNone/>
              <a:defRPr sz="2700"/>
            </a:lvl7pPr>
            <a:lvl8pPr marL="4260195" indent="0">
              <a:buNone/>
              <a:defRPr sz="2700"/>
            </a:lvl8pPr>
            <a:lvl9pPr marL="4868782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2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599" indent="0">
              <a:buNone/>
              <a:defRPr sz="1600"/>
            </a:lvl2pPr>
            <a:lvl3pPr marL="1217204" indent="0">
              <a:buNone/>
              <a:defRPr sz="1300"/>
            </a:lvl3pPr>
            <a:lvl4pPr marL="1825806" indent="0">
              <a:buNone/>
              <a:defRPr sz="1200"/>
            </a:lvl4pPr>
            <a:lvl5pPr marL="2434402" indent="0">
              <a:buNone/>
              <a:defRPr sz="1200"/>
            </a:lvl5pPr>
            <a:lvl6pPr marL="3042992" indent="0">
              <a:buNone/>
              <a:defRPr sz="1200"/>
            </a:lvl6pPr>
            <a:lvl7pPr marL="3651607" indent="0">
              <a:buNone/>
              <a:defRPr sz="1200"/>
            </a:lvl7pPr>
            <a:lvl8pPr marL="4260195" indent="0">
              <a:buNone/>
              <a:defRPr sz="1200"/>
            </a:lvl8pPr>
            <a:lvl9pPr marL="486878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6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6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FF29BA06-5941-41B9-8B58-A738297418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4408" y="3101636"/>
            <a:ext cx="1951712" cy="70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712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21" y="2058751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21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31781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21" y="3244146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5048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2" y="113841"/>
            <a:ext cx="9601067" cy="768085"/>
          </a:xfrm>
          <a:prstGeom prst="rect">
            <a:avLst/>
          </a:prstGeom>
        </p:spPr>
        <p:txBody>
          <a:bodyPr lIns="121709" tIns="60854" rIns="121709" bIns="60854"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1372" y="881931"/>
            <a:ext cx="9601067" cy="384043"/>
          </a:xfrm>
          <a:prstGeom prst="rect">
            <a:avLst/>
          </a:prstGeom>
        </p:spPr>
        <p:txBody>
          <a:bodyPr lIns="121709" tIns="60854" rIns="121709" bIns="60854" anchor="ctr"/>
          <a:lstStyle>
            <a:lvl1pPr marL="0" indent="0" algn="l">
              <a:buNone/>
              <a:defRPr sz="19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6"/>
            <a:ext cx="258360" cy="13829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4" rIns="121709" bIns="60854" rtlCol="0" anchor="ctr"/>
          <a:lstStyle/>
          <a:p>
            <a:pPr algn="ctr" defTabSz="1217174" latinLnBrk="1"/>
            <a:endParaRPr lang="en-US" sz="2400">
              <a:solidFill>
                <a:prstClr val="white"/>
              </a:solidFill>
              <a:latin typeface="Arial"/>
              <a:ea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129044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59564" y="151946"/>
            <a:ext cx="10032437" cy="768085"/>
          </a:xfrm>
          <a:prstGeom prst="rect">
            <a:avLst/>
          </a:prstGeom>
        </p:spPr>
        <p:txBody>
          <a:bodyPr lIns="121709" tIns="60854" rIns="121709" bIns="60854"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159564" y="920031"/>
            <a:ext cx="10032437" cy="384043"/>
          </a:xfrm>
          <a:prstGeom prst="rect">
            <a:avLst/>
          </a:prstGeom>
        </p:spPr>
        <p:txBody>
          <a:bodyPr lIns="121709" tIns="60854" rIns="121709" bIns="60854" anchor="ctr"/>
          <a:lstStyle>
            <a:lvl1pPr marL="0" indent="0" algn="l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0064740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4"/>
            <a:ext cx="12192000" cy="6857999"/>
          </a:xfrm>
          <a:prstGeom prst="rect">
            <a:avLst/>
          </a:prstGeom>
          <a:solidFill>
            <a:schemeClr val="tx1">
              <a:lumMod val="75000"/>
              <a:lumOff val="2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4" rIns="121709" bIns="60854" rtlCol="0" anchor="ctr"/>
          <a:lstStyle/>
          <a:p>
            <a:pPr algn="ctr" defTabSz="1217174" latinLnBrk="1"/>
            <a:endParaRPr lang="en-US" sz="2400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6960096" y="-9097"/>
            <a:ext cx="5231904" cy="6867097"/>
          </a:xfrm>
          <a:custGeom>
            <a:avLst/>
            <a:gdLst>
              <a:gd name="connsiteX0" fmla="*/ 0 w 4572000"/>
              <a:gd name="connsiteY0" fmla="*/ 0 h 5143500"/>
              <a:gd name="connsiteX1" fmla="*/ 4572000 w 4572000"/>
              <a:gd name="connsiteY1" fmla="*/ 0 h 5143500"/>
              <a:gd name="connsiteX2" fmla="*/ 4572000 w 4572000"/>
              <a:gd name="connsiteY2" fmla="*/ 5143500 h 5143500"/>
              <a:gd name="connsiteX3" fmla="*/ 0 w 4572000"/>
              <a:gd name="connsiteY3" fmla="*/ 5143500 h 5143500"/>
              <a:gd name="connsiteX4" fmla="*/ 0 w 4572000"/>
              <a:gd name="connsiteY4" fmla="*/ 0 h 5143500"/>
              <a:gd name="connsiteX0" fmla="*/ 2217761 w 4572000"/>
              <a:gd name="connsiteY0" fmla="*/ 0 h 5143500"/>
              <a:gd name="connsiteX1" fmla="*/ 4572000 w 4572000"/>
              <a:gd name="connsiteY1" fmla="*/ 0 h 5143500"/>
              <a:gd name="connsiteX2" fmla="*/ 4572000 w 4572000"/>
              <a:gd name="connsiteY2" fmla="*/ 5143500 h 5143500"/>
              <a:gd name="connsiteX3" fmla="*/ 0 w 4572000"/>
              <a:gd name="connsiteY3" fmla="*/ 5143500 h 5143500"/>
              <a:gd name="connsiteX4" fmla="*/ 2217761 w 4572000"/>
              <a:gd name="connsiteY4" fmla="*/ 0 h 5143500"/>
              <a:gd name="connsiteX0" fmla="*/ 2354239 w 4572000"/>
              <a:gd name="connsiteY0" fmla="*/ 0 h 5157147"/>
              <a:gd name="connsiteX1" fmla="*/ 4572000 w 4572000"/>
              <a:gd name="connsiteY1" fmla="*/ 13647 h 5157147"/>
              <a:gd name="connsiteX2" fmla="*/ 4572000 w 4572000"/>
              <a:gd name="connsiteY2" fmla="*/ 5157147 h 5157147"/>
              <a:gd name="connsiteX3" fmla="*/ 0 w 4572000"/>
              <a:gd name="connsiteY3" fmla="*/ 5157147 h 5157147"/>
              <a:gd name="connsiteX4" fmla="*/ 2354239 w 4572000"/>
              <a:gd name="connsiteY4" fmla="*/ 0 h 5157147"/>
              <a:gd name="connsiteX0" fmla="*/ 2347415 w 4572000"/>
              <a:gd name="connsiteY0" fmla="*/ 0 h 5150323"/>
              <a:gd name="connsiteX1" fmla="*/ 4572000 w 4572000"/>
              <a:gd name="connsiteY1" fmla="*/ 6823 h 5150323"/>
              <a:gd name="connsiteX2" fmla="*/ 4572000 w 4572000"/>
              <a:gd name="connsiteY2" fmla="*/ 5150323 h 5150323"/>
              <a:gd name="connsiteX3" fmla="*/ 0 w 4572000"/>
              <a:gd name="connsiteY3" fmla="*/ 5150323 h 5150323"/>
              <a:gd name="connsiteX4" fmla="*/ 2347415 w 4572000"/>
              <a:gd name="connsiteY4" fmla="*/ 0 h 5150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5150323">
                <a:moveTo>
                  <a:pt x="2347415" y="0"/>
                </a:moveTo>
                <a:lnTo>
                  <a:pt x="4572000" y="6823"/>
                </a:lnTo>
                <a:lnTo>
                  <a:pt x="4572000" y="5150323"/>
                </a:lnTo>
                <a:lnTo>
                  <a:pt x="0" y="5150323"/>
                </a:lnTo>
                <a:lnTo>
                  <a:pt x="234741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4" rIns="121709" bIns="60854" rtlCol="0" anchor="ctr"/>
          <a:lstStyle/>
          <a:p>
            <a:pPr algn="ctr" defTabSz="1217174" latinLnBrk="1"/>
            <a:endParaRPr lang="en-US" sz="2400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728181" y="4869166"/>
            <a:ext cx="4463819" cy="768085"/>
          </a:xfrm>
          <a:prstGeom prst="rect">
            <a:avLst/>
          </a:prstGeom>
        </p:spPr>
        <p:txBody>
          <a:bodyPr lIns="121709" tIns="60854" rIns="121709" bIns="60854" anchor="ctr"/>
          <a:lstStyle>
            <a:lvl1pPr marL="0" indent="0" algn="l">
              <a:buNone/>
              <a:defRPr sz="43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728181" y="5863587"/>
            <a:ext cx="4463819" cy="384043"/>
          </a:xfrm>
          <a:prstGeom prst="rect">
            <a:avLst/>
          </a:prstGeom>
        </p:spPr>
        <p:txBody>
          <a:bodyPr lIns="121709" tIns="60854" rIns="121709" bIns="60854" anchor="ctr"/>
          <a:lstStyle>
            <a:lvl1pPr marL="0" indent="0" algn="l">
              <a:buNone/>
              <a:defRPr sz="1900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8850262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2" y="113841"/>
            <a:ext cx="9601067" cy="768085"/>
          </a:xfrm>
          <a:prstGeom prst="rect">
            <a:avLst/>
          </a:prstGeom>
        </p:spPr>
        <p:txBody>
          <a:bodyPr lIns="121709" tIns="60854" rIns="121709" bIns="60854"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1372" y="881931"/>
            <a:ext cx="9601067" cy="384043"/>
          </a:xfrm>
          <a:prstGeom prst="rect">
            <a:avLst/>
          </a:prstGeom>
        </p:spPr>
        <p:txBody>
          <a:bodyPr lIns="121709" tIns="60854" rIns="121709" bIns="60854" anchor="ctr"/>
          <a:lstStyle>
            <a:lvl1pPr marL="0" indent="0" algn="l">
              <a:buNone/>
              <a:defRPr sz="19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6"/>
            <a:ext cx="258360" cy="13829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4" rIns="121709" bIns="60854" rtlCol="0" anchor="ctr"/>
          <a:lstStyle/>
          <a:p>
            <a:pPr algn="ctr" defTabSz="1217174" latinLnBrk="1"/>
            <a:endParaRPr lang="en-US" sz="2400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18465" y="2499835"/>
            <a:ext cx="2352939" cy="22733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121709" tIns="60854" rIns="121709" bIns="60854"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8583" indent="0">
              <a:buNone/>
              <a:defRPr sz="3700"/>
            </a:lvl2pPr>
            <a:lvl3pPr marL="1217174" indent="0">
              <a:buNone/>
              <a:defRPr sz="3200"/>
            </a:lvl3pPr>
            <a:lvl4pPr marL="1825761" indent="0">
              <a:buNone/>
              <a:defRPr sz="2700"/>
            </a:lvl4pPr>
            <a:lvl5pPr marL="2434342" indent="0">
              <a:buNone/>
              <a:defRPr sz="2700"/>
            </a:lvl5pPr>
            <a:lvl6pPr marL="3042916" indent="0">
              <a:buNone/>
              <a:defRPr sz="2700"/>
            </a:lvl6pPr>
            <a:lvl7pPr marL="3651515" indent="0">
              <a:buNone/>
              <a:defRPr sz="2700"/>
            </a:lvl7pPr>
            <a:lvl8pPr marL="4260088" indent="0">
              <a:buNone/>
              <a:defRPr sz="2700"/>
            </a:lvl8pPr>
            <a:lvl9pPr marL="4868661" indent="0">
              <a:buNone/>
              <a:defRPr sz="27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519237" y="2499835"/>
            <a:ext cx="2352939" cy="22733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121709" tIns="60854" rIns="121709" bIns="60854"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8583" indent="0">
              <a:buNone/>
              <a:defRPr sz="3700"/>
            </a:lvl2pPr>
            <a:lvl3pPr marL="1217174" indent="0">
              <a:buNone/>
              <a:defRPr sz="3200"/>
            </a:lvl3pPr>
            <a:lvl4pPr marL="1825761" indent="0">
              <a:buNone/>
              <a:defRPr sz="2700"/>
            </a:lvl4pPr>
            <a:lvl5pPr marL="2434342" indent="0">
              <a:buNone/>
              <a:defRPr sz="2700"/>
            </a:lvl5pPr>
            <a:lvl6pPr marL="3042916" indent="0">
              <a:buNone/>
              <a:defRPr sz="2700"/>
            </a:lvl6pPr>
            <a:lvl7pPr marL="3651515" indent="0">
              <a:buNone/>
              <a:defRPr sz="2700"/>
            </a:lvl7pPr>
            <a:lvl8pPr marL="4260088" indent="0">
              <a:buNone/>
              <a:defRPr sz="2700"/>
            </a:lvl8pPr>
            <a:lvl9pPr marL="4868661" indent="0">
              <a:buNone/>
              <a:defRPr sz="27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303545" y="2499835"/>
            <a:ext cx="2352939" cy="22733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121709" tIns="60854" rIns="121709" bIns="60854"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8583" indent="0">
              <a:buNone/>
              <a:defRPr sz="3700"/>
            </a:lvl2pPr>
            <a:lvl3pPr marL="1217174" indent="0">
              <a:buNone/>
              <a:defRPr sz="3200"/>
            </a:lvl3pPr>
            <a:lvl4pPr marL="1825761" indent="0">
              <a:buNone/>
              <a:defRPr sz="2700"/>
            </a:lvl4pPr>
            <a:lvl5pPr marL="2434342" indent="0">
              <a:buNone/>
              <a:defRPr sz="2700"/>
            </a:lvl5pPr>
            <a:lvl6pPr marL="3042916" indent="0">
              <a:buNone/>
              <a:defRPr sz="2700"/>
            </a:lvl6pPr>
            <a:lvl7pPr marL="3651515" indent="0">
              <a:buNone/>
              <a:defRPr sz="2700"/>
            </a:lvl7pPr>
            <a:lvl8pPr marL="4260088" indent="0">
              <a:buNone/>
              <a:defRPr sz="2700"/>
            </a:lvl8pPr>
            <a:lvl9pPr marL="4868661" indent="0">
              <a:buNone/>
              <a:defRPr sz="27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9087857" y="2499835"/>
            <a:ext cx="2352939" cy="22733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121709" tIns="60854" rIns="121709" bIns="60854"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8583" indent="0">
              <a:buNone/>
              <a:defRPr sz="3700"/>
            </a:lvl2pPr>
            <a:lvl3pPr marL="1217174" indent="0">
              <a:buNone/>
              <a:defRPr sz="3200"/>
            </a:lvl3pPr>
            <a:lvl4pPr marL="1825761" indent="0">
              <a:buNone/>
              <a:defRPr sz="2700"/>
            </a:lvl4pPr>
            <a:lvl5pPr marL="2434342" indent="0">
              <a:buNone/>
              <a:defRPr sz="2700"/>
            </a:lvl5pPr>
            <a:lvl6pPr marL="3042916" indent="0">
              <a:buNone/>
              <a:defRPr sz="2700"/>
            </a:lvl6pPr>
            <a:lvl7pPr marL="3651515" indent="0">
              <a:buNone/>
              <a:defRPr sz="2700"/>
            </a:lvl7pPr>
            <a:lvl8pPr marL="4260088" indent="0">
              <a:buNone/>
              <a:defRPr sz="2700"/>
            </a:lvl8pPr>
            <a:lvl9pPr marL="4868661" indent="0">
              <a:buNone/>
              <a:defRPr sz="27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719403" y="1796908"/>
            <a:ext cx="2352000" cy="70254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4" rIns="121709" bIns="60854" rtlCol="0" anchor="ctr"/>
          <a:lstStyle/>
          <a:p>
            <a:pPr algn="ctr" defTabSz="1217174" latinLnBrk="1"/>
            <a:endParaRPr lang="ko-KR" altLang="en-US" sz="2400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719517" y="1796908"/>
            <a:ext cx="1520647" cy="70254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4" rIns="121709" bIns="60854" rtlCol="0" anchor="ctr"/>
          <a:lstStyle/>
          <a:p>
            <a:pPr algn="ctr" defTabSz="1217174" latinLnBrk="1"/>
            <a:endParaRPr lang="ko-KR" altLang="en-US" sz="2400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3519236" y="1796908"/>
            <a:ext cx="2352000" cy="7025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4" rIns="121709" bIns="60854" rtlCol="0" anchor="ctr"/>
          <a:lstStyle/>
          <a:p>
            <a:pPr algn="ctr" defTabSz="1217174" latinLnBrk="1"/>
            <a:endParaRPr lang="ko-KR" altLang="en-US" sz="2400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3519350" y="1796908"/>
            <a:ext cx="1520647" cy="7025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4" rIns="121709" bIns="60854" rtlCol="0" anchor="ctr"/>
          <a:lstStyle/>
          <a:p>
            <a:pPr algn="ctr" defTabSz="1217174" latinLnBrk="1"/>
            <a:endParaRPr lang="ko-KR" altLang="en-US" sz="2400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6303545" y="1796908"/>
            <a:ext cx="2352000" cy="70254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4" rIns="121709" bIns="60854" rtlCol="0" anchor="ctr"/>
          <a:lstStyle/>
          <a:p>
            <a:pPr algn="ctr" defTabSz="1217174" latinLnBrk="1"/>
            <a:endParaRPr lang="ko-KR" altLang="en-US" sz="2400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6303604" y="1796908"/>
            <a:ext cx="1520647" cy="70254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4" rIns="121709" bIns="60854" rtlCol="0" anchor="ctr"/>
          <a:lstStyle/>
          <a:p>
            <a:pPr algn="ctr" defTabSz="1217174" latinLnBrk="1"/>
            <a:endParaRPr lang="ko-KR" altLang="en-US" sz="2400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9087855" y="1796908"/>
            <a:ext cx="2352000" cy="7025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4" rIns="121709" bIns="60854" rtlCol="0" anchor="ctr"/>
          <a:lstStyle/>
          <a:p>
            <a:pPr algn="ctr" defTabSz="1217174" latinLnBrk="1"/>
            <a:endParaRPr lang="ko-KR" altLang="en-US" sz="2400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9087943" y="1796908"/>
            <a:ext cx="1520647" cy="7025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4" rIns="121709" bIns="60854" rtlCol="0" anchor="ctr"/>
          <a:lstStyle/>
          <a:p>
            <a:pPr algn="ctr" defTabSz="1217174" latinLnBrk="1"/>
            <a:endParaRPr lang="ko-KR" altLang="en-US" sz="2400">
              <a:solidFill>
                <a:prstClr val="white"/>
              </a:solidFill>
              <a:latin typeface="Arial"/>
              <a:ea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4832794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4" rIns="121709" bIns="60854" rtlCol="0" anchor="ctr"/>
          <a:lstStyle/>
          <a:p>
            <a:pPr algn="ctr" defTabSz="1217174" latinLnBrk="1"/>
            <a:endParaRPr lang="ko-KR" altLang="en-US" sz="2400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pic>
        <p:nvPicPr>
          <p:cNvPr id="7" name="Picture 2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464" y="1412856"/>
            <a:ext cx="5088565" cy="478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853483" y="1584255"/>
            <a:ext cx="4681480" cy="31011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709" tIns="60854" rIns="121709" bIns="608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8583" indent="0">
              <a:buNone/>
              <a:defRPr sz="3700"/>
            </a:lvl2pPr>
            <a:lvl3pPr marL="1217174" indent="0">
              <a:buNone/>
              <a:defRPr sz="3200"/>
            </a:lvl3pPr>
            <a:lvl4pPr marL="1825761" indent="0">
              <a:buNone/>
              <a:defRPr sz="2700"/>
            </a:lvl4pPr>
            <a:lvl5pPr marL="2434342" indent="0">
              <a:buNone/>
              <a:defRPr sz="2700"/>
            </a:lvl5pPr>
            <a:lvl6pPr marL="3042916" indent="0">
              <a:buNone/>
              <a:defRPr sz="2700"/>
            </a:lvl6pPr>
            <a:lvl7pPr marL="3651515" indent="0">
              <a:buNone/>
              <a:defRPr sz="2700"/>
            </a:lvl7pPr>
            <a:lvl8pPr marL="4260088" indent="0">
              <a:buNone/>
              <a:defRPr sz="2700"/>
            </a:lvl8pPr>
            <a:lvl9pPr marL="4868661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159670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2" y="113841"/>
            <a:ext cx="9601067" cy="768085"/>
          </a:xfrm>
          <a:prstGeom prst="rect">
            <a:avLst/>
          </a:prstGeom>
        </p:spPr>
        <p:txBody>
          <a:bodyPr lIns="121709" tIns="60854" rIns="121709" bIns="60854"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1372" y="881931"/>
            <a:ext cx="9601067" cy="384043"/>
          </a:xfrm>
          <a:prstGeom prst="rect">
            <a:avLst/>
          </a:prstGeom>
        </p:spPr>
        <p:txBody>
          <a:bodyPr lIns="121709" tIns="60854" rIns="121709" bIns="60854" anchor="ctr"/>
          <a:lstStyle>
            <a:lvl1pPr marL="0" indent="0" algn="l">
              <a:buNone/>
              <a:defRPr sz="19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6"/>
            <a:ext cx="258360" cy="13829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4" rIns="121709" bIns="60854" rtlCol="0" anchor="ctr"/>
          <a:lstStyle/>
          <a:p>
            <a:pPr algn="ctr" defTabSz="1217174" latinLnBrk="1"/>
            <a:endParaRPr lang="en-US" sz="2400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pic>
        <p:nvPicPr>
          <p:cNvPr id="6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83" y="2062946"/>
            <a:ext cx="3744416" cy="453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64200" y="2247137"/>
            <a:ext cx="2159479" cy="33357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709" tIns="60854" rIns="121709" bIns="608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8583" indent="0">
              <a:buNone/>
              <a:defRPr sz="3700"/>
            </a:lvl2pPr>
            <a:lvl3pPr marL="1217174" indent="0">
              <a:buNone/>
              <a:defRPr sz="3200"/>
            </a:lvl3pPr>
            <a:lvl4pPr marL="1825761" indent="0">
              <a:buNone/>
              <a:defRPr sz="2700"/>
            </a:lvl4pPr>
            <a:lvl5pPr marL="2434342" indent="0">
              <a:buNone/>
              <a:defRPr sz="2700"/>
            </a:lvl5pPr>
            <a:lvl6pPr marL="3042916" indent="0">
              <a:buNone/>
              <a:defRPr sz="2700"/>
            </a:lvl6pPr>
            <a:lvl7pPr marL="3651515" indent="0">
              <a:buNone/>
              <a:defRPr sz="2700"/>
            </a:lvl7pPr>
            <a:lvl8pPr marL="4260088" indent="0">
              <a:buNone/>
              <a:defRPr sz="2700"/>
            </a:lvl8pPr>
            <a:lvl9pPr marL="4868661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695733" y="4102107"/>
            <a:ext cx="3744416" cy="21112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4" rIns="121709" bIns="60854" rtlCol="0" anchor="ctr"/>
          <a:lstStyle/>
          <a:p>
            <a:pPr algn="ctr" defTabSz="1217174" latinLnBrk="1"/>
            <a:endParaRPr lang="ko-KR" altLang="en-US" sz="2400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920203" y="4102107"/>
            <a:ext cx="3744416" cy="21112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4" rIns="121709" bIns="60854" rtlCol="0" anchor="ctr"/>
          <a:lstStyle/>
          <a:p>
            <a:pPr algn="ctr" defTabSz="1217174" latinLnBrk="1"/>
            <a:endParaRPr lang="ko-KR" altLang="en-US" sz="2400">
              <a:solidFill>
                <a:prstClr val="white"/>
              </a:solidFill>
              <a:latin typeface="Arial"/>
              <a:ea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2617848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2" y="113841"/>
            <a:ext cx="9601067" cy="768085"/>
          </a:xfrm>
          <a:prstGeom prst="rect">
            <a:avLst/>
          </a:prstGeom>
        </p:spPr>
        <p:txBody>
          <a:bodyPr lIns="121709" tIns="60854" rIns="121709" bIns="60854"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1372" y="881931"/>
            <a:ext cx="9601067" cy="384043"/>
          </a:xfrm>
          <a:prstGeom prst="rect">
            <a:avLst/>
          </a:prstGeom>
        </p:spPr>
        <p:txBody>
          <a:bodyPr lIns="121709" tIns="60854" rIns="121709" bIns="60854" anchor="ctr"/>
          <a:lstStyle>
            <a:lvl1pPr marL="0" indent="0" algn="l">
              <a:buNone/>
              <a:defRPr sz="19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6"/>
            <a:ext cx="258360" cy="13829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4" rIns="121709" bIns="60854" rtlCol="0" anchor="ctr"/>
          <a:lstStyle/>
          <a:p>
            <a:pPr algn="ctr" defTabSz="1217174" latinLnBrk="1"/>
            <a:endParaRPr lang="en-US" sz="2400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pic>
        <p:nvPicPr>
          <p:cNvPr id="13" name="Picture 2" descr="D:\Fullppt\005-PNG이미지\노트북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408" y="3043392"/>
            <a:ext cx="6669408" cy="339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223867" y="3497695"/>
            <a:ext cx="3197615" cy="23639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709" tIns="60854" rIns="121709" bIns="608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8583" indent="0">
              <a:buNone/>
              <a:defRPr sz="3700"/>
            </a:lvl2pPr>
            <a:lvl3pPr marL="1217174" indent="0">
              <a:buNone/>
              <a:defRPr sz="3200"/>
            </a:lvl3pPr>
            <a:lvl4pPr marL="1825761" indent="0">
              <a:buNone/>
              <a:defRPr sz="2700"/>
            </a:lvl4pPr>
            <a:lvl5pPr marL="2434342" indent="0">
              <a:buNone/>
              <a:defRPr sz="2700"/>
            </a:lvl5pPr>
            <a:lvl6pPr marL="3042916" indent="0">
              <a:buNone/>
              <a:defRPr sz="2700"/>
            </a:lvl6pPr>
            <a:lvl7pPr marL="3651515" indent="0">
              <a:buNone/>
              <a:defRPr sz="2700"/>
            </a:lvl7pPr>
            <a:lvl8pPr marL="4260088" indent="0">
              <a:buNone/>
              <a:defRPr sz="2700"/>
            </a:lvl8pPr>
            <a:lvl9pPr marL="4868661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03276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35360" y="281010"/>
            <a:ext cx="4079776" cy="41284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709" tIns="60854" rIns="121709" bIns="608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8583" indent="0">
              <a:buNone/>
              <a:defRPr sz="3700"/>
            </a:lvl2pPr>
            <a:lvl3pPr marL="1217174" indent="0">
              <a:buNone/>
              <a:defRPr sz="3200"/>
            </a:lvl3pPr>
            <a:lvl4pPr marL="1825761" indent="0">
              <a:buNone/>
              <a:defRPr sz="2700"/>
            </a:lvl4pPr>
            <a:lvl5pPr marL="2434342" indent="0">
              <a:buNone/>
              <a:defRPr sz="2700"/>
            </a:lvl5pPr>
            <a:lvl6pPr marL="3042916" indent="0">
              <a:buNone/>
              <a:defRPr sz="2700"/>
            </a:lvl6pPr>
            <a:lvl7pPr marL="3651515" indent="0">
              <a:buNone/>
              <a:defRPr sz="2700"/>
            </a:lvl7pPr>
            <a:lvl8pPr marL="4260088" indent="0">
              <a:buNone/>
              <a:defRPr sz="2700"/>
            </a:lvl8pPr>
            <a:lvl9pPr marL="4868661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493158" y="281003"/>
            <a:ext cx="1874127" cy="20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709" tIns="60854" rIns="121709" bIns="608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8583" indent="0">
              <a:buNone/>
              <a:defRPr sz="3700"/>
            </a:lvl2pPr>
            <a:lvl3pPr marL="1217174" indent="0">
              <a:buNone/>
              <a:defRPr sz="3200"/>
            </a:lvl3pPr>
            <a:lvl4pPr marL="1825761" indent="0">
              <a:buNone/>
              <a:defRPr sz="2700"/>
            </a:lvl4pPr>
            <a:lvl5pPr marL="2434342" indent="0">
              <a:buNone/>
              <a:defRPr sz="2700"/>
            </a:lvl5pPr>
            <a:lvl6pPr marL="3042916" indent="0">
              <a:buNone/>
              <a:defRPr sz="2700"/>
            </a:lvl6pPr>
            <a:lvl7pPr marL="3651515" indent="0">
              <a:buNone/>
              <a:defRPr sz="2700"/>
            </a:lvl7pPr>
            <a:lvl8pPr marL="4260088" indent="0">
              <a:buNone/>
              <a:defRPr sz="2700"/>
            </a:lvl8pPr>
            <a:lvl9pPr marL="4868661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493158" y="2393461"/>
            <a:ext cx="1874127" cy="20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709" tIns="60854" rIns="121709" bIns="608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8583" indent="0">
              <a:buNone/>
              <a:defRPr sz="3700"/>
            </a:lvl2pPr>
            <a:lvl3pPr marL="1217174" indent="0">
              <a:buNone/>
              <a:defRPr sz="3200"/>
            </a:lvl3pPr>
            <a:lvl4pPr marL="1825761" indent="0">
              <a:buNone/>
              <a:defRPr sz="2700"/>
            </a:lvl4pPr>
            <a:lvl5pPr marL="2434342" indent="0">
              <a:buNone/>
              <a:defRPr sz="2700"/>
            </a:lvl5pPr>
            <a:lvl6pPr marL="3042916" indent="0">
              <a:buNone/>
              <a:defRPr sz="2700"/>
            </a:lvl6pPr>
            <a:lvl7pPr marL="3651515" indent="0">
              <a:buNone/>
              <a:defRPr sz="2700"/>
            </a:lvl7pPr>
            <a:lvl8pPr marL="4260088" indent="0">
              <a:buNone/>
              <a:defRPr sz="2700"/>
            </a:lvl8pPr>
            <a:lvl9pPr marL="4868661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35427" y="4505472"/>
            <a:ext cx="1874127" cy="20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709" tIns="60854" rIns="121709" bIns="608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8583" indent="0">
              <a:buNone/>
              <a:defRPr sz="3700"/>
            </a:lvl2pPr>
            <a:lvl3pPr marL="1217174" indent="0">
              <a:buNone/>
              <a:defRPr sz="3200"/>
            </a:lvl3pPr>
            <a:lvl4pPr marL="1825761" indent="0">
              <a:buNone/>
              <a:defRPr sz="2700"/>
            </a:lvl4pPr>
            <a:lvl5pPr marL="2434342" indent="0">
              <a:buNone/>
              <a:defRPr sz="2700"/>
            </a:lvl5pPr>
            <a:lvl6pPr marL="3042916" indent="0">
              <a:buNone/>
              <a:defRPr sz="2700"/>
            </a:lvl6pPr>
            <a:lvl7pPr marL="3651515" indent="0">
              <a:buNone/>
              <a:defRPr sz="2700"/>
            </a:lvl7pPr>
            <a:lvl8pPr marL="4260088" indent="0">
              <a:buNone/>
              <a:defRPr sz="2700"/>
            </a:lvl8pPr>
            <a:lvl9pPr marL="4868661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2334757" y="4505472"/>
            <a:ext cx="4032448" cy="20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709" tIns="60854" rIns="121709" bIns="608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8583" indent="0">
              <a:buNone/>
              <a:defRPr sz="3700"/>
            </a:lvl2pPr>
            <a:lvl3pPr marL="1217174" indent="0">
              <a:buNone/>
              <a:defRPr sz="3200"/>
            </a:lvl3pPr>
            <a:lvl4pPr marL="1825761" indent="0">
              <a:buNone/>
              <a:defRPr sz="2700"/>
            </a:lvl4pPr>
            <a:lvl5pPr marL="2434342" indent="0">
              <a:buNone/>
              <a:defRPr sz="2700"/>
            </a:lvl5pPr>
            <a:lvl6pPr marL="3042916" indent="0">
              <a:buNone/>
              <a:defRPr sz="2700"/>
            </a:lvl6pPr>
            <a:lvl7pPr marL="3651515" indent="0">
              <a:buNone/>
              <a:defRPr sz="2700"/>
            </a:lvl7pPr>
            <a:lvl8pPr marL="4260088" indent="0">
              <a:buNone/>
              <a:defRPr sz="2700"/>
            </a:lvl8pPr>
            <a:lvl9pPr marL="4868661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625703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4"/>
            <a:ext cx="12192000" cy="6857999"/>
          </a:xfrm>
          <a:prstGeom prst="rect">
            <a:avLst/>
          </a:prstGeom>
          <a:solidFill>
            <a:schemeClr val="tx1">
              <a:lumMod val="75000"/>
              <a:lumOff val="2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4" rIns="121709" bIns="60854" rtlCol="0" anchor="ctr"/>
          <a:lstStyle/>
          <a:p>
            <a:pPr algn="ctr" defTabSz="1217174" latinLnBrk="1"/>
            <a:endParaRPr lang="en-US" sz="2400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35360" y="151946"/>
            <a:ext cx="11425269" cy="768085"/>
          </a:xfrm>
          <a:prstGeom prst="rect">
            <a:avLst/>
          </a:prstGeom>
        </p:spPr>
        <p:txBody>
          <a:bodyPr lIns="121709" tIns="60854" rIns="121709" bIns="60854" anchor="ctr"/>
          <a:lstStyle>
            <a:lvl1pPr marL="0" indent="0" algn="l">
              <a:buNone/>
              <a:defRPr sz="48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0" y="920031"/>
            <a:ext cx="11425269" cy="384043"/>
          </a:xfrm>
          <a:prstGeom prst="rect">
            <a:avLst/>
          </a:prstGeom>
        </p:spPr>
        <p:txBody>
          <a:bodyPr lIns="121709" tIns="60854" rIns="121709" bIns="60854" anchor="ctr"/>
          <a:lstStyle>
            <a:lvl1pPr marL="0" indent="0" algn="l">
              <a:buNone/>
              <a:defRPr sz="1900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Rectangle 5"/>
          <p:cNvSpPr/>
          <p:nvPr userDrawn="1"/>
        </p:nvSpPr>
        <p:spPr>
          <a:xfrm flipH="1">
            <a:off x="6480044" y="1508790"/>
            <a:ext cx="5711957" cy="3840427"/>
          </a:xfrm>
          <a:prstGeom prst="rect">
            <a:avLst/>
          </a:prstGeom>
          <a:solidFill>
            <a:schemeClr val="accent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4" rIns="121709" bIns="60854" rtlCol="0" anchor="ctr"/>
          <a:lstStyle/>
          <a:p>
            <a:pPr algn="ctr" defTabSz="1217174" latinLnBrk="1"/>
            <a:endParaRPr lang="ko-KR" altLang="en-US" sz="2400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7110273" y="0"/>
            <a:ext cx="445149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709" tIns="60854" rIns="121709" bIns="608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8583" indent="0">
              <a:buNone/>
              <a:defRPr sz="3700"/>
            </a:lvl2pPr>
            <a:lvl3pPr marL="1217174" indent="0">
              <a:buNone/>
              <a:defRPr sz="3200"/>
            </a:lvl3pPr>
            <a:lvl4pPr marL="1825761" indent="0">
              <a:buNone/>
              <a:defRPr sz="2700"/>
            </a:lvl4pPr>
            <a:lvl5pPr marL="2434342" indent="0">
              <a:buNone/>
              <a:defRPr sz="2700"/>
            </a:lvl5pPr>
            <a:lvl6pPr marL="3042916" indent="0">
              <a:buNone/>
              <a:defRPr sz="2700"/>
            </a:lvl6pPr>
            <a:lvl7pPr marL="3651515" indent="0">
              <a:buNone/>
              <a:defRPr sz="2700"/>
            </a:lvl7pPr>
            <a:lvl8pPr marL="4260088" indent="0">
              <a:buNone/>
              <a:defRPr sz="2700"/>
            </a:lvl8pPr>
            <a:lvl9pPr marL="4868661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232831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19404" y="1931533"/>
            <a:ext cx="6240693" cy="43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709" tIns="60854" rIns="121709" bIns="608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8583" indent="0">
              <a:buNone/>
              <a:defRPr sz="3700"/>
            </a:lvl2pPr>
            <a:lvl3pPr marL="1217174" indent="0">
              <a:buNone/>
              <a:defRPr sz="3200"/>
            </a:lvl3pPr>
            <a:lvl4pPr marL="1825761" indent="0">
              <a:buNone/>
              <a:defRPr sz="2700"/>
            </a:lvl4pPr>
            <a:lvl5pPr marL="2434342" indent="0">
              <a:buNone/>
              <a:defRPr sz="2700"/>
            </a:lvl5pPr>
            <a:lvl6pPr marL="3042916" indent="0">
              <a:buNone/>
              <a:defRPr sz="2700"/>
            </a:lvl6pPr>
            <a:lvl7pPr marL="3651515" indent="0">
              <a:buNone/>
              <a:defRPr sz="2700"/>
            </a:lvl7pPr>
            <a:lvl8pPr marL="4260088" indent="0">
              <a:buNone/>
              <a:defRPr sz="2700"/>
            </a:lvl8pPr>
            <a:lvl9pPr marL="4868661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959499" y="634087"/>
            <a:ext cx="4512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709" tIns="60854" rIns="121709" bIns="608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8583" indent="0">
              <a:buNone/>
              <a:defRPr sz="3700"/>
            </a:lvl2pPr>
            <a:lvl3pPr marL="1217174" indent="0">
              <a:buNone/>
              <a:defRPr sz="3200"/>
            </a:lvl3pPr>
            <a:lvl4pPr marL="1825761" indent="0">
              <a:buNone/>
              <a:defRPr sz="2700"/>
            </a:lvl4pPr>
            <a:lvl5pPr marL="2434342" indent="0">
              <a:buNone/>
              <a:defRPr sz="2700"/>
            </a:lvl5pPr>
            <a:lvl6pPr marL="3042916" indent="0">
              <a:buNone/>
              <a:defRPr sz="2700"/>
            </a:lvl6pPr>
            <a:lvl7pPr marL="3651515" indent="0">
              <a:buNone/>
              <a:defRPr sz="2700"/>
            </a:lvl7pPr>
            <a:lvl8pPr marL="4260088" indent="0">
              <a:buNone/>
              <a:defRPr sz="2700"/>
            </a:lvl8pPr>
            <a:lvl9pPr marL="4868661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12728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7"/>
            <a:ext cx="4313864" cy="377762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8"/>
            <a:ext cx="4313864" cy="377762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11/24/2020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21" y="787785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479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520011" y="740732"/>
            <a:ext cx="2200396" cy="5397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709" tIns="60854" rIns="121709" bIns="608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8583" indent="0">
              <a:buNone/>
              <a:defRPr sz="3700"/>
            </a:lvl2pPr>
            <a:lvl3pPr marL="1217174" indent="0">
              <a:buNone/>
              <a:defRPr sz="3200"/>
            </a:lvl3pPr>
            <a:lvl4pPr marL="1825761" indent="0">
              <a:buNone/>
              <a:defRPr sz="2700"/>
            </a:lvl4pPr>
            <a:lvl5pPr marL="2434342" indent="0">
              <a:buNone/>
              <a:defRPr sz="2700"/>
            </a:lvl5pPr>
            <a:lvl6pPr marL="3042916" indent="0">
              <a:buNone/>
              <a:defRPr sz="2700"/>
            </a:lvl6pPr>
            <a:lvl7pPr marL="3651515" indent="0">
              <a:buNone/>
              <a:defRPr sz="2700"/>
            </a:lvl7pPr>
            <a:lvl8pPr marL="4260088" indent="0">
              <a:buNone/>
              <a:defRPr sz="2700"/>
            </a:lvl8pPr>
            <a:lvl9pPr marL="4868661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119747" y="740732"/>
            <a:ext cx="2200396" cy="5397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709" tIns="60854" rIns="121709" bIns="608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8583" indent="0">
              <a:buNone/>
              <a:defRPr sz="3700"/>
            </a:lvl2pPr>
            <a:lvl3pPr marL="1217174" indent="0">
              <a:buNone/>
              <a:defRPr sz="3200"/>
            </a:lvl3pPr>
            <a:lvl4pPr marL="1825761" indent="0">
              <a:buNone/>
              <a:defRPr sz="2700"/>
            </a:lvl4pPr>
            <a:lvl5pPr marL="2434342" indent="0">
              <a:buNone/>
              <a:defRPr sz="2700"/>
            </a:lvl5pPr>
            <a:lvl6pPr marL="3042916" indent="0">
              <a:buNone/>
              <a:defRPr sz="2700"/>
            </a:lvl6pPr>
            <a:lvl7pPr marL="3651515" indent="0">
              <a:buNone/>
              <a:defRPr sz="2700"/>
            </a:lvl7pPr>
            <a:lvl8pPr marL="4260088" indent="0">
              <a:buNone/>
              <a:defRPr sz="2700"/>
            </a:lvl8pPr>
            <a:lvl9pPr marL="4868661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719479" y="740732"/>
            <a:ext cx="2200396" cy="5397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709" tIns="60854" rIns="121709" bIns="608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8583" indent="0">
              <a:buNone/>
              <a:defRPr sz="3700"/>
            </a:lvl2pPr>
            <a:lvl3pPr marL="1217174" indent="0">
              <a:buNone/>
              <a:defRPr sz="3200"/>
            </a:lvl3pPr>
            <a:lvl4pPr marL="1825761" indent="0">
              <a:buNone/>
              <a:defRPr sz="2700"/>
            </a:lvl4pPr>
            <a:lvl5pPr marL="2434342" indent="0">
              <a:buNone/>
              <a:defRPr sz="2700"/>
            </a:lvl5pPr>
            <a:lvl6pPr marL="3042916" indent="0">
              <a:buNone/>
              <a:defRPr sz="2700"/>
            </a:lvl6pPr>
            <a:lvl7pPr marL="3651515" indent="0">
              <a:buNone/>
              <a:defRPr sz="2700"/>
            </a:lvl7pPr>
            <a:lvl8pPr marL="4260088" indent="0">
              <a:buNone/>
              <a:defRPr sz="2700"/>
            </a:lvl8pPr>
            <a:lvl9pPr marL="4868661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359646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13841"/>
            <a:ext cx="12192000" cy="768085"/>
          </a:xfrm>
          <a:prstGeom prst="rect">
            <a:avLst/>
          </a:prstGeom>
        </p:spPr>
        <p:txBody>
          <a:bodyPr lIns="121709" tIns="60854" rIns="121709" bIns="60854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730604" y="3717032"/>
            <a:ext cx="5279989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09" tIns="60854" rIns="121709" bIns="608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174" latinLnBrk="1"/>
            <a:endParaRPr lang="ko-KR" altLang="en-US" sz="2400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1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30601" y="1722018"/>
            <a:ext cx="5280000" cy="18722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709" tIns="60854" rIns="121709" bIns="608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8583" indent="0">
              <a:buNone/>
              <a:defRPr sz="3700"/>
            </a:lvl2pPr>
            <a:lvl3pPr marL="1217174" indent="0">
              <a:buNone/>
              <a:defRPr sz="3200"/>
            </a:lvl3pPr>
            <a:lvl4pPr marL="1825761" indent="0">
              <a:buNone/>
              <a:defRPr sz="2700"/>
            </a:lvl4pPr>
            <a:lvl5pPr marL="2434342" indent="0">
              <a:buNone/>
              <a:defRPr sz="2700"/>
            </a:lvl5pPr>
            <a:lvl6pPr marL="3042916" indent="0">
              <a:buNone/>
              <a:defRPr sz="2700"/>
            </a:lvl6pPr>
            <a:lvl7pPr marL="3651515" indent="0">
              <a:buNone/>
              <a:defRPr sz="2700"/>
            </a:lvl7pPr>
            <a:lvl8pPr marL="4260088" indent="0">
              <a:buNone/>
              <a:defRPr sz="2700"/>
            </a:lvl8pPr>
            <a:lvl9pPr marL="4868661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170211" y="4554402"/>
            <a:ext cx="5280000" cy="18722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709" tIns="60854" rIns="121709" bIns="608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8583" indent="0">
              <a:buNone/>
              <a:defRPr sz="3700"/>
            </a:lvl2pPr>
            <a:lvl3pPr marL="1217174" indent="0">
              <a:buNone/>
              <a:defRPr sz="3200"/>
            </a:lvl3pPr>
            <a:lvl4pPr marL="1825761" indent="0">
              <a:buNone/>
              <a:defRPr sz="2700"/>
            </a:lvl4pPr>
            <a:lvl5pPr marL="2434342" indent="0">
              <a:buNone/>
              <a:defRPr sz="2700"/>
            </a:lvl5pPr>
            <a:lvl6pPr marL="3042916" indent="0">
              <a:buNone/>
              <a:defRPr sz="2700"/>
            </a:lvl6pPr>
            <a:lvl7pPr marL="3651515" indent="0">
              <a:buNone/>
              <a:defRPr sz="2700"/>
            </a:lvl7pPr>
            <a:lvl8pPr marL="4260088" indent="0">
              <a:buNone/>
              <a:defRPr sz="2700"/>
            </a:lvl8pPr>
            <a:lvl9pPr marL="4868661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70211" y="1722018"/>
            <a:ext cx="5280000" cy="18722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709" tIns="60854" rIns="121709" bIns="608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8583" indent="0">
              <a:buNone/>
              <a:defRPr sz="3700"/>
            </a:lvl2pPr>
            <a:lvl3pPr marL="1217174" indent="0">
              <a:buNone/>
              <a:defRPr sz="3200"/>
            </a:lvl3pPr>
            <a:lvl4pPr marL="1825761" indent="0">
              <a:buNone/>
              <a:defRPr sz="2700"/>
            </a:lvl4pPr>
            <a:lvl5pPr marL="2434342" indent="0">
              <a:buNone/>
              <a:defRPr sz="2700"/>
            </a:lvl5pPr>
            <a:lvl6pPr marL="3042916" indent="0">
              <a:buNone/>
              <a:defRPr sz="2700"/>
            </a:lvl6pPr>
            <a:lvl7pPr marL="3651515" indent="0">
              <a:buNone/>
              <a:defRPr sz="2700"/>
            </a:lvl7pPr>
            <a:lvl8pPr marL="4260088" indent="0">
              <a:buNone/>
              <a:defRPr sz="2700"/>
            </a:lvl8pPr>
            <a:lvl9pPr marL="4868661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730601" y="4554402"/>
            <a:ext cx="5280000" cy="18722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709" tIns="60854" rIns="121709" bIns="608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8583" indent="0">
              <a:buNone/>
              <a:defRPr sz="3700"/>
            </a:lvl2pPr>
            <a:lvl3pPr marL="1217174" indent="0">
              <a:buNone/>
              <a:defRPr sz="3200"/>
            </a:lvl3pPr>
            <a:lvl4pPr marL="1825761" indent="0">
              <a:buNone/>
              <a:defRPr sz="2700"/>
            </a:lvl4pPr>
            <a:lvl5pPr marL="2434342" indent="0">
              <a:buNone/>
              <a:defRPr sz="2700"/>
            </a:lvl5pPr>
            <a:lvl6pPr marL="3042916" indent="0">
              <a:buNone/>
              <a:defRPr sz="2700"/>
            </a:lvl6pPr>
            <a:lvl7pPr marL="3651515" indent="0">
              <a:buNone/>
              <a:defRPr sz="2700"/>
            </a:lvl7pPr>
            <a:lvl8pPr marL="4260088" indent="0">
              <a:buNone/>
              <a:defRPr sz="2700"/>
            </a:lvl8pPr>
            <a:lvl9pPr marL="4868661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6170220" y="3742100"/>
            <a:ext cx="5279989" cy="72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09" tIns="60854" rIns="121709" bIns="608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174" latinLnBrk="1"/>
            <a:endParaRPr lang="ko-KR" altLang="en-US" sz="2400">
              <a:solidFill>
                <a:prstClr val="white"/>
              </a:solidFill>
              <a:latin typeface="Arial"/>
              <a:ea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2452612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82"/>
            <a:ext cx="12192000" cy="768085"/>
          </a:xfrm>
          <a:prstGeom prst="rect">
            <a:avLst/>
          </a:prstGeom>
        </p:spPr>
        <p:txBody>
          <a:bodyPr lIns="121709" tIns="60854" rIns="121709" bIns="60854" anchor="ctr"/>
          <a:lstStyle>
            <a:lvl1pPr marL="0" indent="0" algn="ctr">
              <a:buNone/>
              <a:defRPr sz="48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31373" y="1316771"/>
            <a:ext cx="5568619" cy="297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709" tIns="60854" rIns="121709" bIns="608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8583" indent="0">
              <a:buNone/>
              <a:defRPr sz="3700"/>
            </a:lvl2pPr>
            <a:lvl3pPr marL="1217174" indent="0">
              <a:buNone/>
              <a:defRPr sz="3200"/>
            </a:lvl3pPr>
            <a:lvl4pPr marL="1825761" indent="0">
              <a:buNone/>
              <a:defRPr sz="2700"/>
            </a:lvl4pPr>
            <a:lvl5pPr marL="2434342" indent="0">
              <a:buNone/>
              <a:defRPr sz="2700"/>
            </a:lvl5pPr>
            <a:lvl6pPr marL="3042916" indent="0">
              <a:buNone/>
              <a:defRPr sz="2700"/>
            </a:lvl6pPr>
            <a:lvl7pPr marL="3651515" indent="0">
              <a:buNone/>
              <a:defRPr sz="2700"/>
            </a:lvl7pPr>
            <a:lvl8pPr marL="4260088" indent="0">
              <a:buNone/>
              <a:defRPr sz="2700"/>
            </a:lvl8pPr>
            <a:lvl9pPr marL="4868661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192013" y="3429007"/>
            <a:ext cx="5568619" cy="297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709" tIns="60854" rIns="121709" bIns="608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8583" indent="0">
              <a:buNone/>
              <a:defRPr sz="3700"/>
            </a:lvl2pPr>
            <a:lvl3pPr marL="1217174" indent="0">
              <a:buNone/>
              <a:defRPr sz="3200"/>
            </a:lvl3pPr>
            <a:lvl4pPr marL="1825761" indent="0">
              <a:buNone/>
              <a:defRPr sz="2700"/>
            </a:lvl4pPr>
            <a:lvl5pPr marL="2434342" indent="0">
              <a:buNone/>
              <a:defRPr sz="2700"/>
            </a:lvl5pPr>
            <a:lvl6pPr marL="3042916" indent="0">
              <a:buNone/>
              <a:defRPr sz="2700"/>
            </a:lvl6pPr>
            <a:lvl7pPr marL="3651515" indent="0">
              <a:buNone/>
              <a:defRPr sz="2700"/>
            </a:lvl7pPr>
            <a:lvl8pPr marL="4260088" indent="0">
              <a:buNone/>
              <a:defRPr sz="2700"/>
            </a:lvl8pPr>
            <a:lvl9pPr marL="4868661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45205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2" y="113841"/>
            <a:ext cx="9601067" cy="768085"/>
          </a:xfrm>
          <a:prstGeom prst="rect">
            <a:avLst/>
          </a:prstGeom>
        </p:spPr>
        <p:txBody>
          <a:bodyPr lIns="121709" tIns="60854" rIns="121709" bIns="60854" anchor="ctr"/>
          <a:lstStyle>
            <a:lvl1pPr marL="0" indent="0" algn="l">
              <a:buNone/>
              <a:defRPr sz="53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1372" y="881931"/>
            <a:ext cx="9601067" cy="384043"/>
          </a:xfrm>
          <a:prstGeom prst="rect">
            <a:avLst/>
          </a:prstGeom>
        </p:spPr>
        <p:txBody>
          <a:bodyPr lIns="121709" tIns="60854" rIns="121709" bIns="60854" anchor="ctr"/>
          <a:lstStyle>
            <a:lvl1pPr marL="0" indent="0" algn="l">
              <a:buNone/>
              <a:defRPr sz="19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6"/>
            <a:ext cx="258360" cy="13829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4" rIns="121709" bIns="60854" rtlCol="0" anchor="ctr"/>
          <a:lstStyle/>
          <a:p>
            <a:pPr algn="ctr" defTabSz="1217174" latinLnBrk="1"/>
            <a:endParaRPr lang="en-US" sz="2400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31373" y="1753815"/>
            <a:ext cx="5568619" cy="2592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709" tIns="60854" rIns="121709" bIns="608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8583" indent="0">
              <a:buNone/>
              <a:defRPr sz="3700"/>
            </a:lvl2pPr>
            <a:lvl3pPr marL="1217174" indent="0">
              <a:buNone/>
              <a:defRPr sz="3200"/>
            </a:lvl3pPr>
            <a:lvl4pPr marL="1825761" indent="0">
              <a:buNone/>
              <a:defRPr sz="2700"/>
            </a:lvl4pPr>
            <a:lvl5pPr marL="2434342" indent="0">
              <a:buNone/>
              <a:defRPr sz="2700"/>
            </a:lvl5pPr>
            <a:lvl6pPr marL="3042916" indent="0">
              <a:buNone/>
              <a:defRPr sz="2700"/>
            </a:lvl6pPr>
            <a:lvl7pPr marL="3651515" indent="0">
              <a:buNone/>
              <a:defRPr sz="2700"/>
            </a:lvl7pPr>
            <a:lvl8pPr marL="4260088" indent="0">
              <a:buNone/>
              <a:defRPr sz="2700"/>
            </a:lvl8pPr>
            <a:lvl9pPr marL="4868661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192013" y="3866049"/>
            <a:ext cx="5568619" cy="2592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709" tIns="60854" rIns="121709" bIns="608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8583" indent="0">
              <a:buNone/>
              <a:defRPr sz="3700"/>
            </a:lvl2pPr>
            <a:lvl3pPr marL="1217174" indent="0">
              <a:buNone/>
              <a:defRPr sz="3200"/>
            </a:lvl3pPr>
            <a:lvl4pPr marL="1825761" indent="0">
              <a:buNone/>
              <a:defRPr sz="2700"/>
            </a:lvl4pPr>
            <a:lvl5pPr marL="2434342" indent="0">
              <a:buNone/>
              <a:defRPr sz="2700"/>
            </a:lvl5pPr>
            <a:lvl6pPr marL="3042916" indent="0">
              <a:buNone/>
              <a:defRPr sz="2700"/>
            </a:lvl6pPr>
            <a:lvl7pPr marL="3651515" indent="0">
              <a:buNone/>
              <a:defRPr sz="2700"/>
            </a:lvl7pPr>
            <a:lvl8pPr marL="4260088" indent="0">
              <a:buNone/>
              <a:defRPr sz="2700"/>
            </a:lvl8pPr>
            <a:lvl9pPr marL="4868661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525146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709" tIns="60854" rIns="121709" bIns="60854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8583" indent="0">
              <a:buNone/>
              <a:defRPr sz="3700"/>
            </a:lvl2pPr>
            <a:lvl3pPr marL="1217174" indent="0">
              <a:buNone/>
              <a:defRPr sz="3200"/>
            </a:lvl3pPr>
            <a:lvl4pPr marL="1825761" indent="0">
              <a:buNone/>
              <a:defRPr sz="2700"/>
            </a:lvl4pPr>
            <a:lvl5pPr marL="2434342" indent="0">
              <a:buNone/>
              <a:defRPr sz="2700"/>
            </a:lvl5pPr>
            <a:lvl6pPr marL="3042916" indent="0">
              <a:buNone/>
              <a:defRPr sz="2700"/>
            </a:lvl6pPr>
            <a:lvl7pPr marL="3651515" indent="0">
              <a:buNone/>
              <a:defRPr sz="2700"/>
            </a:lvl7pPr>
            <a:lvl8pPr marL="4260088" indent="0">
              <a:buNone/>
              <a:defRPr sz="2700"/>
            </a:lvl8pPr>
            <a:lvl9pPr marL="4868661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206337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564"/>
            <a:ext cx="11573197" cy="724247"/>
          </a:xfrm>
          <a:prstGeom prst="rect">
            <a:avLst/>
          </a:prstGeom>
        </p:spPr>
        <p:txBody>
          <a:bodyPr lIns="121709" tIns="60854" rIns="121709" bIns="60854" anchor="ctr"/>
          <a:lstStyle>
            <a:lvl1pPr marL="0" indent="0" algn="ctr">
              <a:buNone/>
              <a:defRPr sz="5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  <p:extLst>
      <p:ext uri="{BB962C8B-B14F-4D97-AF65-F5344CB8AC3E}">
        <p14:creationId xmlns:p14="http://schemas.microsoft.com/office/powerpoint/2010/main" val="5056496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6"/>
            <a:ext cx="12192000" cy="768085"/>
          </a:xfrm>
          <a:prstGeom prst="rect">
            <a:avLst/>
          </a:prstGeom>
        </p:spPr>
        <p:txBody>
          <a:bodyPr lIns="121709" tIns="60854" rIns="121709" bIns="60854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72013" y="1508867"/>
            <a:ext cx="3799787" cy="486556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174" latinLnBrk="1"/>
              <a:endParaRPr lang="ko-KR" altLang="en-US" sz="2400">
                <a:solidFill>
                  <a:prstClr val="white"/>
                </a:solidFill>
                <a:latin typeface="Arial"/>
                <a:ea typeface="Arial Unicode M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174" latinLnBrk="1"/>
              <a:endParaRPr lang="ko-KR" altLang="en-US" sz="2400">
                <a:solidFill>
                  <a:prstClr val="white"/>
                </a:solidFill>
                <a:latin typeface="Arial"/>
                <a:ea typeface="Arial Unicode MS"/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174" latinLnBrk="1"/>
              <a:endParaRPr lang="ko-KR" altLang="en-US" sz="2400">
                <a:solidFill>
                  <a:prstClr val="black"/>
                </a:solidFill>
                <a:latin typeface="Arial"/>
                <a:ea typeface="Arial Unicode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81822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123200" y="-543800"/>
            <a:ext cx="7945600" cy="7945600"/>
          </a:xfrm>
          <a:prstGeom prst="ellipse">
            <a:avLst/>
          </a:prstGeom>
          <a:solidFill>
            <a:srgbClr val="000000">
              <a:alpha val="26540"/>
            </a:srgbClr>
          </a:solidFill>
          <a:ln>
            <a:noFill/>
          </a:ln>
        </p:spPr>
        <p:txBody>
          <a:bodyPr spcFirstLastPara="1" wrap="square" lIns="121830" tIns="121830" rIns="121830" bIns="121830" anchor="ctr" anchorCtr="0">
            <a:noAutofit/>
          </a:bodyPr>
          <a:lstStyle/>
          <a:p>
            <a:pPr defTabSz="91404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668294" y="234499"/>
            <a:ext cx="3268468" cy="3268468"/>
            <a:chOff x="6680825" y="2549350"/>
            <a:chExt cx="1539600" cy="1539600"/>
          </a:xfrm>
        </p:grpSpPr>
        <p:sp>
          <p:nvSpPr>
            <p:cNvPr id="12" name="Google Shape;12;p2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000000">
                <a:alpha val="1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4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4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495"/>
              </a:avLst>
            </a:prstGeom>
            <a:solidFill>
              <a:srgbClr val="000000">
                <a:alpha val="65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4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8570225" y="3336844"/>
            <a:ext cx="3099600" cy="3099600"/>
            <a:chOff x="-474900" y="321200"/>
            <a:chExt cx="2324700" cy="2324700"/>
          </a:xfrm>
        </p:grpSpPr>
        <p:sp>
          <p:nvSpPr>
            <p:cNvPr id="16" name="Google Shape;16;p2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4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4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4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4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2948800" y="2655800"/>
            <a:ext cx="6294400" cy="1546400"/>
          </a:xfrm>
          <a:prstGeom prst="rect">
            <a:avLst/>
          </a:prstGeom>
          <a:effectLst>
            <a:outerShdw blurRad="857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830" tIns="121830" rIns="121830" bIns="12183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21" name="Picture 20" descr="Screen Shot 2018-11-10 at 15.55.08.png"/>
          <p:cNvPicPr>
            <a:picLocks noChangeAspect="1"/>
          </p:cNvPicPr>
          <p:nvPr userDrawn="1"/>
        </p:nvPicPr>
        <p:blipFill>
          <a:blip r:embed="rId3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16000" cy="9906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rgbClr val="000000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2123200" y="-543800"/>
            <a:ext cx="7945600" cy="7945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30" tIns="121830" rIns="121830" bIns="121830" anchor="ctr" anchorCtr="0">
            <a:noAutofit/>
          </a:bodyPr>
          <a:lstStyle/>
          <a:p>
            <a:pPr defTabSz="91404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" name="Google Shape;23;p3"/>
          <p:cNvGrpSpPr/>
          <p:nvPr/>
        </p:nvGrpSpPr>
        <p:grpSpPr>
          <a:xfrm>
            <a:off x="8570225" y="3336844"/>
            <a:ext cx="3099600" cy="3099600"/>
            <a:chOff x="-474900" y="321200"/>
            <a:chExt cx="2324700" cy="2324700"/>
          </a:xfrm>
        </p:grpSpPr>
        <p:sp>
          <p:nvSpPr>
            <p:cNvPr id="24" name="Google Shape;24;p3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4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4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4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4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" name="Google Shape;28;p3"/>
          <p:cNvSpPr txBox="1">
            <a:spLocks noGrp="1"/>
          </p:cNvSpPr>
          <p:nvPr>
            <p:ph type="ctrTitle"/>
          </p:nvPr>
        </p:nvSpPr>
        <p:spPr>
          <a:xfrm>
            <a:off x="3426400" y="2982400"/>
            <a:ext cx="5339200" cy="1275600"/>
          </a:xfrm>
          <a:prstGeom prst="rect">
            <a:avLst/>
          </a:prstGeom>
        </p:spPr>
        <p:txBody>
          <a:bodyPr spcFirstLastPara="1" wrap="square" lIns="121830" tIns="121830" rIns="121830" bIns="121830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3426400" y="4251601"/>
            <a:ext cx="5339200" cy="1046400"/>
          </a:xfrm>
          <a:prstGeom prst="rect">
            <a:avLst/>
          </a:prstGeom>
        </p:spPr>
        <p:txBody>
          <a:bodyPr spcFirstLastPara="1" wrap="square" lIns="121830" tIns="121830" rIns="121830" bIns="121830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9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9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9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9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9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9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9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9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9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grpSp>
        <p:nvGrpSpPr>
          <p:cNvPr id="30" name="Google Shape;30;p3"/>
          <p:cNvGrpSpPr/>
          <p:nvPr/>
        </p:nvGrpSpPr>
        <p:grpSpPr>
          <a:xfrm>
            <a:off x="1019767" y="585833"/>
            <a:ext cx="2566000" cy="2566000"/>
            <a:chOff x="6680825" y="2549350"/>
            <a:chExt cx="1539600" cy="1539600"/>
          </a:xfrm>
        </p:grpSpPr>
        <p:sp>
          <p:nvSpPr>
            <p:cNvPr id="31" name="Google Shape;31;p3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666666">
                <a:alpha val="52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4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666666">
                <a:alpha val="52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4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495"/>
              </a:avLst>
            </a:prstGeom>
            <a:solidFill>
              <a:srgbClr val="666666">
                <a:alpha val="52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4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4"/>
          <p:cNvGrpSpPr/>
          <p:nvPr/>
        </p:nvGrpSpPr>
        <p:grpSpPr>
          <a:xfrm>
            <a:off x="1091793" y="669777"/>
            <a:ext cx="3099600" cy="3099600"/>
            <a:chOff x="-474900" y="321200"/>
            <a:chExt cx="2324700" cy="2324700"/>
          </a:xfrm>
        </p:grpSpPr>
        <p:sp>
          <p:nvSpPr>
            <p:cNvPr id="36" name="Google Shape;36;p4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4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4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4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4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" name="Google Shape;40;p4"/>
          <p:cNvSpPr/>
          <p:nvPr/>
        </p:nvSpPr>
        <p:spPr>
          <a:xfrm>
            <a:off x="2392701" y="-543867"/>
            <a:ext cx="7945600" cy="79456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121830" tIns="121830" rIns="121830" bIns="121830" anchor="ctr" anchorCtr="0">
            <a:noAutofit/>
          </a:bodyPr>
          <a:lstStyle/>
          <a:p>
            <a:pPr defTabSz="91404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4"/>
          <p:cNvSpPr txBox="1">
            <a:spLocks noGrp="1"/>
          </p:cNvSpPr>
          <p:nvPr>
            <p:ph type="body" idx="1"/>
          </p:nvPr>
        </p:nvSpPr>
        <p:spPr>
          <a:xfrm>
            <a:off x="3180701" y="1747400"/>
            <a:ext cx="6369600" cy="4354400"/>
          </a:xfrm>
          <a:prstGeom prst="rect">
            <a:avLst/>
          </a:prstGeom>
        </p:spPr>
        <p:txBody>
          <a:bodyPr spcFirstLastPara="1" wrap="square" lIns="121830" tIns="121830" rIns="121830" bIns="121830" anchor="t" anchorCtr="0"/>
          <a:lstStyle>
            <a:lvl1pPr marL="609251" lvl="0" indent="-524638" rtl="0">
              <a:spcBef>
                <a:spcPts val="800"/>
              </a:spcBef>
              <a:spcAft>
                <a:spcPts val="0"/>
              </a:spcAft>
              <a:buSzPts val="2600"/>
              <a:buFont typeface="Poppins"/>
              <a:buChar char="￮"/>
              <a:defRPr sz="3500" b="1">
                <a:latin typeface="Poppins"/>
                <a:ea typeface="Poppins"/>
                <a:cs typeface="Poppins"/>
                <a:sym typeface="Poppins"/>
              </a:defRPr>
            </a:lvl1pPr>
            <a:lvl2pPr marL="1218512" lvl="1" indent="-524638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￮"/>
              <a:defRPr sz="3500" b="1">
                <a:latin typeface="Poppins"/>
                <a:ea typeface="Poppins"/>
                <a:cs typeface="Poppins"/>
                <a:sym typeface="Poppins"/>
              </a:defRPr>
            </a:lvl2pPr>
            <a:lvl3pPr marL="1827768" lvl="2" indent="-524638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￮"/>
              <a:defRPr sz="3500" b="1">
                <a:latin typeface="Poppins"/>
                <a:ea typeface="Poppins"/>
                <a:cs typeface="Poppins"/>
                <a:sym typeface="Poppins"/>
              </a:defRPr>
            </a:lvl3pPr>
            <a:lvl4pPr marL="2437022" lvl="3" indent="-524638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●"/>
              <a:defRPr sz="3500" b="1">
                <a:latin typeface="Poppins"/>
                <a:ea typeface="Poppins"/>
                <a:cs typeface="Poppins"/>
                <a:sym typeface="Poppins"/>
              </a:defRPr>
            </a:lvl4pPr>
            <a:lvl5pPr marL="3046267" lvl="4" indent="-524638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○"/>
              <a:defRPr sz="3500" b="1">
                <a:latin typeface="Poppins"/>
                <a:ea typeface="Poppins"/>
                <a:cs typeface="Poppins"/>
                <a:sym typeface="Poppins"/>
              </a:defRPr>
            </a:lvl5pPr>
            <a:lvl6pPr marL="3655531" lvl="5" indent="-524638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■"/>
              <a:defRPr sz="3500" b="1">
                <a:latin typeface="Poppins"/>
                <a:ea typeface="Poppins"/>
                <a:cs typeface="Poppins"/>
                <a:sym typeface="Poppins"/>
              </a:defRPr>
            </a:lvl6pPr>
            <a:lvl7pPr marL="4264780" lvl="6" indent="-524638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●"/>
              <a:defRPr sz="3500" b="1">
                <a:latin typeface="Poppins"/>
                <a:ea typeface="Poppins"/>
                <a:cs typeface="Poppins"/>
                <a:sym typeface="Poppins"/>
              </a:defRPr>
            </a:lvl7pPr>
            <a:lvl8pPr marL="4874033" lvl="7" indent="-524638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○"/>
              <a:defRPr sz="3500" b="1">
                <a:latin typeface="Poppins"/>
                <a:ea typeface="Poppins"/>
                <a:cs typeface="Poppins"/>
                <a:sym typeface="Poppins"/>
              </a:defRPr>
            </a:lvl8pPr>
            <a:lvl9pPr marL="5483302" lvl="8" indent="-524638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■"/>
              <a:defRPr sz="35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3" name="Google Shape;43;p4"/>
          <p:cNvSpPr txBox="1"/>
          <p:nvPr/>
        </p:nvSpPr>
        <p:spPr>
          <a:xfrm>
            <a:off x="2132267" y="1768833"/>
            <a:ext cx="10188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30" tIns="121830" rIns="121830" bIns="121830" anchor="t" anchorCtr="0">
            <a:noAutofit/>
          </a:bodyPr>
          <a:lstStyle/>
          <a:p>
            <a:pPr algn="ctr" defTabSz="914042">
              <a:buClr>
                <a:srgbClr val="000000"/>
              </a:buClr>
              <a:buFont typeface="Arial"/>
              <a:buNone/>
            </a:pPr>
            <a:r>
              <a:rPr lang="en" sz="9600" b="1" ker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“</a:t>
            </a:r>
            <a:endParaRPr sz="9600" b="1" kern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" name="Google Shape;44;p4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</p:spPr>
        <p:txBody>
          <a:bodyPr spcFirstLastPara="1" wrap="square" lIns="121830" tIns="121830" rIns="121830" bIns="12183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5" y="1972712"/>
            <a:ext cx="3992732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7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37" y="1969484"/>
            <a:ext cx="3999001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9"/>
            <a:ext cx="4338675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11/24/2020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21" y="787785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520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/>
          <p:nvPr/>
        </p:nvSpPr>
        <p:spPr>
          <a:xfrm>
            <a:off x="8108933" y="1018667"/>
            <a:ext cx="4820800" cy="48208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30" tIns="121830" rIns="121830" bIns="121830" anchor="ctr" anchorCtr="0">
            <a:noAutofit/>
          </a:bodyPr>
          <a:lstStyle/>
          <a:p>
            <a:pPr defTabSz="91404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" name="Google Shape;47;p5"/>
          <p:cNvGrpSpPr/>
          <p:nvPr/>
        </p:nvGrpSpPr>
        <p:grpSpPr>
          <a:xfrm>
            <a:off x="-590307" y="449712"/>
            <a:ext cx="3099600" cy="3099600"/>
            <a:chOff x="-474900" y="321200"/>
            <a:chExt cx="2324700" cy="2324700"/>
          </a:xfrm>
        </p:grpSpPr>
        <p:sp>
          <p:nvSpPr>
            <p:cNvPr id="48" name="Google Shape;48;p5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4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4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4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4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5"/>
          <p:cNvSpPr txBox="1">
            <a:spLocks noGrp="1"/>
          </p:cNvSpPr>
          <p:nvPr>
            <p:ph type="title"/>
          </p:nvPr>
        </p:nvSpPr>
        <p:spPr>
          <a:xfrm>
            <a:off x="609600" y="1554833"/>
            <a:ext cx="6960400" cy="910800"/>
          </a:xfrm>
          <a:prstGeom prst="rect">
            <a:avLst/>
          </a:prstGeom>
        </p:spPr>
        <p:txBody>
          <a:bodyPr spcFirstLastPara="1" wrap="square" lIns="121830" tIns="121830" rIns="121830" bIns="121830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1"/>
          </p:nvPr>
        </p:nvSpPr>
        <p:spPr>
          <a:xfrm>
            <a:off x="1426167" y="2610733"/>
            <a:ext cx="6144000" cy="3491200"/>
          </a:xfrm>
          <a:prstGeom prst="rect">
            <a:avLst/>
          </a:prstGeom>
        </p:spPr>
        <p:txBody>
          <a:bodyPr spcFirstLastPara="1" wrap="square" lIns="121830" tIns="121830" rIns="121830" bIns="121830" anchor="t" anchorCtr="0"/>
          <a:lstStyle>
            <a:lvl1pPr marL="609251" lvl="0" indent="-440022">
              <a:spcBef>
                <a:spcPts val="800"/>
              </a:spcBef>
              <a:spcAft>
                <a:spcPts val="0"/>
              </a:spcAft>
              <a:buSzPts val="1600"/>
              <a:buChar char="￮"/>
              <a:defRPr/>
            </a:lvl1pPr>
            <a:lvl2pPr marL="1218512" lvl="1" indent="-440022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827768" lvl="2" indent="-440022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2437022" lvl="3" indent="-440022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6267" lvl="4" indent="-440022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5531" lvl="5" indent="-44002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4780" lvl="6" indent="-440022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4033" lvl="7" indent="-440022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3302" lvl="8" indent="-44002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5"/>
          <p:cNvSpPr/>
          <p:nvPr/>
        </p:nvSpPr>
        <p:spPr>
          <a:xfrm>
            <a:off x="8363868" y="1273600"/>
            <a:ext cx="4310800" cy="43108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121830" tIns="121830" rIns="121830" bIns="121830" anchor="ctr" anchorCtr="0">
            <a:noAutofit/>
          </a:bodyPr>
          <a:lstStyle/>
          <a:p>
            <a:pPr defTabSz="91404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big image">
  <p:cSld name="Title + 1 column + big imag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"/>
          <p:cNvSpPr/>
          <p:nvPr/>
        </p:nvSpPr>
        <p:spPr>
          <a:xfrm>
            <a:off x="6856900" y="477833"/>
            <a:ext cx="5902400" cy="59024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30" tIns="121830" rIns="121830" bIns="121830" anchor="ctr" anchorCtr="0">
            <a:noAutofit/>
          </a:bodyPr>
          <a:lstStyle/>
          <a:p>
            <a:pPr defTabSz="91404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6"/>
          <p:cNvSpPr/>
          <p:nvPr/>
        </p:nvSpPr>
        <p:spPr>
          <a:xfrm>
            <a:off x="7169033" y="789967"/>
            <a:ext cx="5278000" cy="52780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121830" tIns="121830" rIns="121830" bIns="121830" anchor="ctr" anchorCtr="0">
            <a:noAutofit/>
          </a:bodyPr>
          <a:lstStyle/>
          <a:p>
            <a:pPr defTabSz="91404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" name="Google Shape;60;p6"/>
          <p:cNvGrpSpPr/>
          <p:nvPr/>
        </p:nvGrpSpPr>
        <p:grpSpPr>
          <a:xfrm>
            <a:off x="-590307" y="449712"/>
            <a:ext cx="3099600" cy="3099600"/>
            <a:chOff x="-474900" y="321200"/>
            <a:chExt cx="2324700" cy="2324700"/>
          </a:xfrm>
        </p:grpSpPr>
        <p:sp>
          <p:nvSpPr>
            <p:cNvPr id="61" name="Google Shape;61;p6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4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4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4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4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" name="Google Shape;65;p6"/>
          <p:cNvSpPr/>
          <p:nvPr/>
        </p:nvSpPr>
        <p:spPr>
          <a:xfrm>
            <a:off x="11408000" y="6101933"/>
            <a:ext cx="580800" cy="5808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830" tIns="121830" rIns="121830" bIns="121830" anchor="ctr" anchorCtr="0">
            <a:noAutofit/>
          </a:bodyPr>
          <a:lstStyle/>
          <a:p>
            <a:pPr defTabSz="91404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"/>
          <p:cNvSpPr txBox="1">
            <a:spLocks noGrp="1"/>
          </p:cNvSpPr>
          <p:nvPr>
            <p:ph type="title"/>
          </p:nvPr>
        </p:nvSpPr>
        <p:spPr>
          <a:xfrm>
            <a:off x="609600" y="1554833"/>
            <a:ext cx="6006400" cy="910800"/>
          </a:xfrm>
          <a:prstGeom prst="rect">
            <a:avLst/>
          </a:prstGeom>
        </p:spPr>
        <p:txBody>
          <a:bodyPr spcFirstLastPara="1" wrap="square" lIns="121830" tIns="121830" rIns="121830" bIns="121830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"/>
          <p:cNvSpPr txBox="1">
            <a:spLocks noGrp="1"/>
          </p:cNvSpPr>
          <p:nvPr>
            <p:ph type="body" idx="1"/>
          </p:nvPr>
        </p:nvSpPr>
        <p:spPr>
          <a:xfrm>
            <a:off x="1314240" y="2610733"/>
            <a:ext cx="5302000" cy="3491200"/>
          </a:xfrm>
          <a:prstGeom prst="rect">
            <a:avLst/>
          </a:prstGeom>
        </p:spPr>
        <p:txBody>
          <a:bodyPr spcFirstLastPara="1" wrap="square" lIns="121830" tIns="121830" rIns="121830" bIns="121830" anchor="t" anchorCtr="0"/>
          <a:lstStyle>
            <a:lvl1pPr marL="609251" lvl="0" indent="-440022" rtl="0">
              <a:spcBef>
                <a:spcPts val="800"/>
              </a:spcBef>
              <a:spcAft>
                <a:spcPts val="0"/>
              </a:spcAft>
              <a:buSzPts val="1600"/>
              <a:buChar char="￮"/>
              <a:defRPr/>
            </a:lvl1pPr>
            <a:lvl2pPr marL="1218512" lvl="1" indent="-440022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827768" lvl="2" indent="-440022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2437022" lvl="3" indent="-44002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6267" lvl="4" indent="-44002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5531" lvl="5" indent="-44002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4780" lvl="6" indent="-44002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4033" lvl="7" indent="-44002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3302" lvl="8" indent="-44002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</p:spPr>
        <p:txBody>
          <a:bodyPr spcFirstLastPara="1" wrap="square" lIns="121830" tIns="121830" rIns="121830" bIns="12183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7"/>
          <p:cNvGrpSpPr/>
          <p:nvPr/>
        </p:nvGrpSpPr>
        <p:grpSpPr>
          <a:xfrm>
            <a:off x="-590307" y="449712"/>
            <a:ext cx="3099600" cy="3099600"/>
            <a:chOff x="-474900" y="321200"/>
            <a:chExt cx="2324700" cy="2324700"/>
          </a:xfrm>
        </p:grpSpPr>
        <p:sp>
          <p:nvSpPr>
            <p:cNvPr id="71" name="Google Shape;71;p7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4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7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4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4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4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" name="Google Shape;75;p7"/>
          <p:cNvSpPr/>
          <p:nvPr/>
        </p:nvSpPr>
        <p:spPr>
          <a:xfrm>
            <a:off x="11408000" y="6101933"/>
            <a:ext cx="580800" cy="5808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830" tIns="121830" rIns="121830" bIns="121830" anchor="ctr" anchorCtr="0">
            <a:noAutofit/>
          </a:bodyPr>
          <a:lstStyle/>
          <a:p>
            <a:pPr defTabSz="91404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7"/>
          <p:cNvSpPr txBox="1">
            <a:spLocks noGrp="1"/>
          </p:cNvSpPr>
          <p:nvPr>
            <p:ph type="title"/>
          </p:nvPr>
        </p:nvSpPr>
        <p:spPr>
          <a:xfrm>
            <a:off x="609600" y="1554833"/>
            <a:ext cx="6960400" cy="910800"/>
          </a:xfrm>
          <a:prstGeom prst="rect">
            <a:avLst/>
          </a:prstGeom>
        </p:spPr>
        <p:txBody>
          <a:bodyPr spcFirstLastPara="1" wrap="square" lIns="121830" tIns="121830" rIns="121830" bIns="121830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"/>
          <p:cNvSpPr txBox="1">
            <a:spLocks noGrp="1"/>
          </p:cNvSpPr>
          <p:nvPr>
            <p:ph type="body" idx="1"/>
          </p:nvPr>
        </p:nvSpPr>
        <p:spPr>
          <a:xfrm>
            <a:off x="1426167" y="2610733"/>
            <a:ext cx="2982400" cy="3491200"/>
          </a:xfrm>
          <a:prstGeom prst="rect">
            <a:avLst/>
          </a:prstGeom>
        </p:spPr>
        <p:txBody>
          <a:bodyPr spcFirstLastPara="1" wrap="square" lIns="121830" tIns="121830" rIns="121830" bIns="121830" anchor="t" anchorCtr="0"/>
          <a:lstStyle>
            <a:lvl1pPr marL="609251" lvl="0" indent="-423096">
              <a:spcBef>
                <a:spcPts val="800"/>
              </a:spcBef>
              <a:spcAft>
                <a:spcPts val="0"/>
              </a:spcAft>
              <a:buSzPts val="1400"/>
              <a:buChar char="￮"/>
              <a:defRPr sz="1900"/>
            </a:lvl1pPr>
            <a:lvl2pPr marL="1218512" lvl="1" indent="-423096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900"/>
            </a:lvl2pPr>
            <a:lvl3pPr marL="1827768" lvl="2" indent="-423096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900"/>
            </a:lvl3pPr>
            <a:lvl4pPr marL="2437022" lvl="3" indent="-423096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900"/>
            </a:lvl4pPr>
            <a:lvl5pPr marL="3046267" lvl="4" indent="-423096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900"/>
            </a:lvl5pPr>
            <a:lvl6pPr marL="3655531" lvl="5" indent="-423096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900"/>
            </a:lvl6pPr>
            <a:lvl7pPr marL="4264780" lvl="6" indent="-423096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900"/>
            </a:lvl7pPr>
            <a:lvl8pPr marL="4874033" lvl="7" indent="-423096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900"/>
            </a:lvl8pPr>
            <a:lvl9pPr marL="5483302" lvl="8" indent="-423096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900"/>
            </a:lvl9pPr>
          </a:lstStyle>
          <a:p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body" idx="2"/>
          </p:nvPr>
        </p:nvSpPr>
        <p:spPr>
          <a:xfrm>
            <a:off x="4587811" y="2610733"/>
            <a:ext cx="2982400" cy="3491200"/>
          </a:xfrm>
          <a:prstGeom prst="rect">
            <a:avLst/>
          </a:prstGeom>
        </p:spPr>
        <p:txBody>
          <a:bodyPr spcFirstLastPara="1" wrap="square" lIns="121830" tIns="121830" rIns="121830" bIns="121830" anchor="t" anchorCtr="0"/>
          <a:lstStyle>
            <a:lvl1pPr marL="609251" lvl="0" indent="-423096">
              <a:spcBef>
                <a:spcPts val="800"/>
              </a:spcBef>
              <a:spcAft>
                <a:spcPts val="0"/>
              </a:spcAft>
              <a:buSzPts val="1400"/>
              <a:buChar char="￮"/>
              <a:defRPr sz="1900"/>
            </a:lvl1pPr>
            <a:lvl2pPr marL="1218512" lvl="1" indent="-423096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900"/>
            </a:lvl2pPr>
            <a:lvl3pPr marL="1827768" lvl="2" indent="-423096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900"/>
            </a:lvl3pPr>
            <a:lvl4pPr marL="2437022" lvl="3" indent="-423096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900"/>
            </a:lvl4pPr>
            <a:lvl5pPr marL="3046267" lvl="4" indent="-423096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900"/>
            </a:lvl5pPr>
            <a:lvl6pPr marL="3655531" lvl="5" indent="-423096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900"/>
            </a:lvl6pPr>
            <a:lvl7pPr marL="4264780" lvl="6" indent="-423096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900"/>
            </a:lvl7pPr>
            <a:lvl8pPr marL="4874033" lvl="7" indent="-423096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900"/>
            </a:lvl8pPr>
            <a:lvl9pPr marL="5483302" lvl="8" indent="-423096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900"/>
            </a:lvl9pPr>
          </a:lstStyle>
          <a:p>
            <a:endParaRPr/>
          </a:p>
        </p:txBody>
      </p:sp>
      <p:sp>
        <p:nvSpPr>
          <p:cNvPr id="79" name="Google Shape;79;p7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</p:spPr>
        <p:txBody>
          <a:bodyPr spcFirstLastPara="1" wrap="square" lIns="121830" tIns="121830" rIns="121830" bIns="12183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0" name="Google Shape;80;p7"/>
          <p:cNvSpPr/>
          <p:nvPr/>
        </p:nvSpPr>
        <p:spPr>
          <a:xfrm>
            <a:off x="8108933" y="1018667"/>
            <a:ext cx="4820800" cy="48208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30" tIns="121830" rIns="121830" bIns="121830" anchor="ctr" anchorCtr="0">
            <a:noAutofit/>
          </a:bodyPr>
          <a:lstStyle/>
          <a:p>
            <a:pPr defTabSz="91404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7"/>
          <p:cNvSpPr/>
          <p:nvPr/>
        </p:nvSpPr>
        <p:spPr>
          <a:xfrm>
            <a:off x="8363868" y="1273600"/>
            <a:ext cx="4310800" cy="43108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121830" tIns="121830" rIns="121830" bIns="121830" anchor="ctr" anchorCtr="0">
            <a:noAutofit/>
          </a:bodyPr>
          <a:lstStyle/>
          <a:p>
            <a:pPr defTabSz="91404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8"/>
          <p:cNvGrpSpPr/>
          <p:nvPr/>
        </p:nvGrpSpPr>
        <p:grpSpPr>
          <a:xfrm>
            <a:off x="-590307" y="449712"/>
            <a:ext cx="3099600" cy="3099600"/>
            <a:chOff x="-474900" y="321200"/>
            <a:chExt cx="2324700" cy="2324700"/>
          </a:xfrm>
        </p:grpSpPr>
        <p:sp>
          <p:nvSpPr>
            <p:cNvPr id="84" name="Google Shape;84;p8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4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4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4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4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8" name="Google Shape;88;p8"/>
          <p:cNvSpPr/>
          <p:nvPr/>
        </p:nvSpPr>
        <p:spPr>
          <a:xfrm>
            <a:off x="11408000" y="6101933"/>
            <a:ext cx="580800" cy="5808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830" tIns="121830" rIns="121830" bIns="121830" anchor="ctr" anchorCtr="0">
            <a:noAutofit/>
          </a:bodyPr>
          <a:lstStyle/>
          <a:p>
            <a:pPr defTabSz="91404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8"/>
          <p:cNvSpPr txBox="1">
            <a:spLocks noGrp="1"/>
          </p:cNvSpPr>
          <p:nvPr>
            <p:ph type="title"/>
          </p:nvPr>
        </p:nvSpPr>
        <p:spPr>
          <a:xfrm>
            <a:off x="609600" y="1554833"/>
            <a:ext cx="6960400" cy="910800"/>
          </a:xfrm>
          <a:prstGeom prst="rect">
            <a:avLst/>
          </a:prstGeom>
        </p:spPr>
        <p:txBody>
          <a:bodyPr spcFirstLastPara="1" wrap="square" lIns="121830" tIns="121830" rIns="121830" bIns="121830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body" idx="1"/>
          </p:nvPr>
        </p:nvSpPr>
        <p:spPr>
          <a:xfrm>
            <a:off x="1426167" y="2610733"/>
            <a:ext cx="1980400" cy="3491200"/>
          </a:xfrm>
          <a:prstGeom prst="rect">
            <a:avLst/>
          </a:prstGeom>
        </p:spPr>
        <p:txBody>
          <a:bodyPr spcFirstLastPara="1" wrap="square" lIns="121830" tIns="121830" rIns="121830" bIns="121830" anchor="t" anchorCtr="0"/>
          <a:lstStyle>
            <a:lvl1pPr marL="609251" lvl="0" indent="-397713" rtl="0">
              <a:spcBef>
                <a:spcPts val="800"/>
              </a:spcBef>
              <a:spcAft>
                <a:spcPts val="0"/>
              </a:spcAft>
              <a:buSzPts val="1100"/>
              <a:buChar char="￮"/>
              <a:defRPr sz="1500"/>
            </a:lvl1pPr>
            <a:lvl2pPr marL="1218512" lvl="1" indent="-397713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1500"/>
            </a:lvl2pPr>
            <a:lvl3pPr marL="1827768" lvl="2" indent="-397713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1500"/>
            </a:lvl3pPr>
            <a:lvl4pPr marL="2437022" lvl="3" indent="-397713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500"/>
            </a:lvl4pPr>
            <a:lvl5pPr marL="3046267" lvl="4" indent="-397713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500"/>
            </a:lvl5pPr>
            <a:lvl6pPr marL="3655531" lvl="5" indent="-397713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500"/>
            </a:lvl6pPr>
            <a:lvl7pPr marL="4264780" lvl="6" indent="-397713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500"/>
            </a:lvl7pPr>
            <a:lvl8pPr marL="4874033" lvl="7" indent="-397713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500"/>
            </a:lvl8pPr>
            <a:lvl9pPr marL="5483302" lvl="8" indent="-397713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500"/>
            </a:lvl9pPr>
          </a:lstStyle>
          <a:p>
            <a:endParaRPr/>
          </a:p>
        </p:txBody>
      </p:sp>
      <p:sp>
        <p:nvSpPr>
          <p:cNvPr id="91" name="Google Shape;91;p8"/>
          <p:cNvSpPr txBox="1">
            <a:spLocks noGrp="1"/>
          </p:cNvSpPr>
          <p:nvPr>
            <p:ph type="body" idx="2"/>
          </p:nvPr>
        </p:nvSpPr>
        <p:spPr>
          <a:xfrm>
            <a:off x="3507915" y="2610733"/>
            <a:ext cx="1980400" cy="3491200"/>
          </a:xfrm>
          <a:prstGeom prst="rect">
            <a:avLst/>
          </a:prstGeom>
        </p:spPr>
        <p:txBody>
          <a:bodyPr spcFirstLastPara="1" wrap="square" lIns="121830" tIns="121830" rIns="121830" bIns="121830" anchor="t" anchorCtr="0"/>
          <a:lstStyle>
            <a:lvl1pPr marL="609251" lvl="0" indent="-397713" rtl="0">
              <a:spcBef>
                <a:spcPts val="800"/>
              </a:spcBef>
              <a:spcAft>
                <a:spcPts val="0"/>
              </a:spcAft>
              <a:buSzPts val="1100"/>
              <a:buChar char="￮"/>
              <a:defRPr sz="1500"/>
            </a:lvl1pPr>
            <a:lvl2pPr marL="1218512" lvl="1" indent="-397713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1500"/>
            </a:lvl2pPr>
            <a:lvl3pPr marL="1827768" lvl="2" indent="-397713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1500"/>
            </a:lvl3pPr>
            <a:lvl4pPr marL="2437022" lvl="3" indent="-397713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500"/>
            </a:lvl4pPr>
            <a:lvl5pPr marL="3046267" lvl="4" indent="-397713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500"/>
            </a:lvl5pPr>
            <a:lvl6pPr marL="3655531" lvl="5" indent="-397713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500"/>
            </a:lvl6pPr>
            <a:lvl7pPr marL="4264780" lvl="6" indent="-397713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500"/>
            </a:lvl7pPr>
            <a:lvl8pPr marL="4874033" lvl="7" indent="-397713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500"/>
            </a:lvl8pPr>
            <a:lvl9pPr marL="5483302" lvl="8" indent="-397713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500"/>
            </a:lvl9pPr>
          </a:lstStyle>
          <a:p>
            <a:endParaRPr/>
          </a:p>
        </p:txBody>
      </p:sp>
      <p:sp>
        <p:nvSpPr>
          <p:cNvPr id="92" name="Google Shape;92;p8"/>
          <p:cNvSpPr txBox="1">
            <a:spLocks noGrp="1"/>
          </p:cNvSpPr>
          <p:nvPr>
            <p:ph type="body" idx="3"/>
          </p:nvPr>
        </p:nvSpPr>
        <p:spPr>
          <a:xfrm>
            <a:off x="5589661" y="2610733"/>
            <a:ext cx="1980400" cy="3491200"/>
          </a:xfrm>
          <a:prstGeom prst="rect">
            <a:avLst/>
          </a:prstGeom>
        </p:spPr>
        <p:txBody>
          <a:bodyPr spcFirstLastPara="1" wrap="square" lIns="121830" tIns="121830" rIns="121830" bIns="121830" anchor="t" anchorCtr="0"/>
          <a:lstStyle>
            <a:lvl1pPr marL="609251" lvl="0" indent="-397713" rtl="0">
              <a:spcBef>
                <a:spcPts val="800"/>
              </a:spcBef>
              <a:spcAft>
                <a:spcPts val="0"/>
              </a:spcAft>
              <a:buSzPts val="1100"/>
              <a:buChar char="￮"/>
              <a:defRPr sz="1500"/>
            </a:lvl1pPr>
            <a:lvl2pPr marL="1218512" lvl="1" indent="-397713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1500"/>
            </a:lvl2pPr>
            <a:lvl3pPr marL="1827768" lvl="2" indent="-397713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1500"/>
            </a:lvl3pPr>
            <a:lvl4pPr marL="2437022" lvl="3" indent="-397713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500"/>
            </a:lvl4pPr>
            <a:lvl5pPr marL="3046267" lvl="4" indent="-397713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500"/>
            </a:lvl5pPr>
            <a:lvl6pPr marL="3655531" lvl="5" indent="-397713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500"/>
            </a:lvl6pPr>
            <a:lvl7pPr marL="4264780" lvl="6" indent="-397713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500"/>
            </a:lvl7pPr>
            <a:lvl8pPr marL="4874033" lvl="7" indent="-397713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500"/>
            </a:lvl8pPr>
            <a:lvl9pPr marL="5483302" lvl="8" indent="-397713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500"/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</p:spPr>
        <p:txBody>
          <a:bodyPr spcFirstLastPara="1" wrap="square" lIns="121830" tIns="121830" rIns="121830" bIns="12183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94" name="Google Shape;94;p8"/>
          <p:cNvSpPr/>
          <p:nvPr/>
        </p:nvSpPr>
        <p:spPr>
          <a:xfrm>
            <a:off x="8108933" y="1018667"/>
            <a:ext cx="4820800" cy="48208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30" tIns="121830" rIns="121830" bIns="121830" anchor="ctr" anchorCtr="0">
            <a:noAutofit/>
          </a:bodyPr>
          <a:lstStyle/>
          <a:p>
            <a:pPr defTabSz="91404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8"/>
          <p:cNvSpPr/>
          <p:nvPr/>
        </p:nvSpPr>
        <p:spPr>
          <a:xfrm>
            <a:off x="8363868" y="1273600"/>
            <a:ext cx="4310800" cy="43108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121830" tIns="121830" rIns="121830" bIns="121830" anchor="ctr" anchorCtr="0">
            <a:noAutofit/>
          </a:bodyPr>
          <a:lstStyle/>
          <a:p>
            <a:pPr defTabSz="91404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9"/>
          <p:cNvGrpSpPr/>
          <p:nvPr/>
        </p:nvGrpSpPr>
        <p:grpSpPr>
          <a:xfrm>
            <a:off x="-590307" y="449712"/>
            <a:ext cx="3099600" cy="3099600"/>
            <a:chOff x="-474900" y="321200"/>
            <a:chExt cx="2324700" cy="2324700"/>
          </a:xfrm>
        </p:grpSpPr>
        <p:sp>
          <p:nvSpPr>
            <p:cNvPr id="98" name="Google Shape;98;p9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4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9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4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9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4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9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4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2" name="Google Shape;102;p9"/>
          <p:cNvSpPr/>
          <p:nvPr/>
        </p:nvSpPr>
        <p:spPr>
          <a:xfrm>
            <a:off x="11408000" y="6101933"/>
            <a:ext cx="580800" cy="5808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830" tIns="121830" rIns="121830" bIns="121830" anchor="ctr" anchorCtr="0">
            <a:noAutofit/>
          </a:bodyPr>
          <a:lstStyle/>
          <a:p>
            <a:pPr defTabSz="91404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9"/>
          <p:cNvSpPr txBox="1">
            <a:spLocks noGrp="1"/>
          </p:cNvSpPr>
          <p:nvPr>
            <p:ph type="title"/>
          </p:nvPr>
        </p:nvSpPr>
        <p:spPr>
          <a:xfrm>
            <a:off x="609600" y="1554833"/>
            <a:ext cx="6960400" cy="910800"/>
          </a:xfrm>
          <a:prstGeom prst="rect">
            <a:avLst/>
          </a:prstGeom>
        </p:spPr>
        <p:txBody>
          <a:bodyPr spcFirstLastPara="1" wrap="square" lIns="121830" tIns="121830" rIns="121830" bIns="121830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9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</p:spPr>
        <p:txBody>
          <a:bodyPr spcFirstLastPara="1" wrap="square" lIns="121830" tIns="121830" rIns="121830" bIns="12183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0"/>
          <p:cNvGrpSpPr/>
          <p:nvPr/>
        </p:nvGrpSpPr>
        <p:grpSpPr>
          <a:xfrm>
            <a:off x="411217" y="5082715"/>
            <a:ext cx="2458913" cy="2458913"/>
            <a:chOff x="-474900" y="321200"/>
            <a:chExt cx="2324700" cy="2324700"/>
          </a:xfrm>
        </p:grpSpPr>
        <p:sp>
          <p:nvSpPr>
            <p:cNvPr id="107" name="Google Shape;107;p10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4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10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4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0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4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0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4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1" name="Google Shape;111;p10"/>
          <p:cNvSpPr/>
          <p:nvPr/>
        </p:nvSpPr>
        <p:spPr>
          <a:xfrm>
            <a:off x="11408000" y="6101933"/>
            <a:ext cx="580800" cy="5808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830" tIns="121830" rIns="121830" bIns="121830" anchor="ctr" anchorCtr="0">
            <a:noAutofit/>
          </a:bodyPr>
          <a:lstStyle/>
          <a:p>
            <a:pPr defTabSz="91404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0"/>
          <p:cNvSpPr txBox="1">
            <a:spLocks noGrp="1"/>
          </p:cNvSpPr>
          <p:nvPr>
            <p:ph type="body" idx="1"/>
          </p:nvPr>
        </p:nvSpPr>
        <p:spPr>
          <a:xfrm>
            <a:off x="1426167" y="5875067"/>
            <a:ext cx="6144000" cy="692800"/>
          </a:xfrm>
          <a:prstGeom prst="rect">
            <a:avLst/>
          </a:prstGeom>
        </p:spPr>
        <p:txBody>
          <a:bodyPr spcFirstLastPara="1" wrap="square" lIns="121830" tIns="121830" rIns="121830" bIns="121830" anchor="b" anchorCtr="0"/>
          <a:lstStyle>
            <a:lvl1pPr marL="609251" lvl="0" indent="-304632">
              <a:spcBef>
                <a:spcPts val="480"/>
              </a:spcBef>
              <a:spcAft>
                <a:spcPts val="0"/>
              </a:spcAft>
              <a:buSzPts val="1400"/>
              <a:buNone/>
              <a:defRPr sz="1900"/>
            </a:lvl1pPr>
          </a:lstStyle>
          <a:p>
            <a:endParaRPr/>
          </a:p>
        </p:txBody>
      </p:sp>
      <p:sp>
        <p:nvSpPr>
          <p:cNvPr id="113" name="Google Shape;113;p10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</p:spPr>
        <p:txBody>
          <a:bodyPr spcFirstLastPara="1" wrap="square" lIns="121830" tIns="121830" rIns="121830" bIns="12183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type A" type="blank">
  <p:cSld name="Blank type A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1"/>
          <p:cNvSpPr/>
          <p:nvPr/>
        </p:nvSpPr>
        <p:spPr>
          <a:xfrm>
            <a:off x="1018667" y="-1648367"/>
            <a:ext cx="10154800" cy="101548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30" tIns="121830" rIns="121830" bIns="121830" anchor="ctr" anchorCtr="0">
            <a:noAutofit/>
          </a:bodyPr>
          <a:lstStyle/>
          <a:p>
            <a:pPr defTabSz="91404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1"/>
          <p:cNvSpPr/>
          <p:nvPr/>
        </p:nvSpPr>
        <p:spPr>
          <a:xfrm>
            <a:off x="1597733" y="-1069300"/>
            <a:ext cx="8996000" cy="89960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30" tIns="121830" rIns="121830" bIns="121830" anchor="ctr" anchorCtr="0">
            <a:noAutofit/>
          </a:bodyPr>
          <a:lstStyle/>
          <a:p>
            <a:pPr defTabSz="91404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1"/>
          <p:cNvSpPr/>
          <p:nvPr/>
        </p:nvSpPr>
        <p:spPr>
          <a:xfrm>
            <a:off x="3023867" y="356833"/>
            <a:ext cx="6144400" cy="61444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30" tIns="121830" rIns="121830" bIns="121830" anchor="ctr" anchorCtr="0">
            <a:noAutofit/>
          </a:bodyPr>
          <a:lstStyle/>
          <a:p>
            <a:pPr defTabSz="91404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1"/>
          <p:cNvSpPr/>
          <p:nvPr/>
        </p:nvSpPr>
        <p:spPr>
          <a:xfrm>
            <a:off x="-939800" y="-3606800"/>
            <a:ext cx="14071600" cy="14071600"/>
          </a:xfrm>
          <a:prstGeom prst="donut">
            <a:avLst>
              <a:gd name="adj" fmla="val 10467"/>
            </a:avLst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121830" tIns="121830" rIns="121830" bIns="121830" anchor="ctr" anchorCtr="0">
            <a:noAutofit/>
          </a:bodyPr>
          <a:lstStyle/>
          <a:p>
            <a:pPr defTabSz="91404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1"/>
          <p:cNvSpPr/>
          <p:nvPr/>
        </p:nvSpPr>
        <p:spPr>
          <a:xfrm>
            <a:off x="11408000" y="6101933"/>
            <a:ext cx="580800" cy="5808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830" tIns="121830" rIns="121830" bIns="121830" anchor="ctr" anchorCtr="0">
            <a:noAutofit/>
          </a:bodyPr>
          <a:lstStyle/>
          <a:p>
            <a:pPr defTabSz="91404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1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</p:spPr>
        <p:txBody>
          <a:bodyPr spcFirstLastPara="1" wrap="square" lIns="121830" tIns="121830" rIns="121830" bIns="12183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type B">
  <p:cSld name="Blank type B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2"/>
          <p:cNvSpPr/>
          <p:nvPr/>
        </p:nvSpPr>
        <p:spPr>
          <a:xfrm>
            <a:off x="11408000" y="6101933"/>
            <a:ext cx="580800" cy="5808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830" tIns="121830" rIns="121830" bIns="121830" anchor="ctr" anchorCtr="0">
            <a:noAutofit/>
          </a:bodyPr>
          <a:lstStyle/>
          <a:p>
            <a:pPr defTabSz="91404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</p:spPr>
        <p:txBody>
          <a:bodyPr spcFirstLastPara="1" wrap="square" lIns="121830" tIns="121830" rIns="121830" bIns="12183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24" name="Google Shape;124;p12"/>
          <p:cNvGrpSpPr/>
          <p:nvPr/>
        </p:nvGrpSpPr>
        <p:grpSpPr>
          <a:xfrm>
            <a:off x="1091793" y="669777"/>
            <a:ext cx="3099600" cy="3099600"/>
            <a:chOff x="-474900" y="321200"/>
            <a:chExt cx="2324700" cy="2324700"/>
          </a:xfrm>
        </p:grpSpPr>
        <p:sp>
          <p:nvSpPr>
            <p:cNvPr id="125" name="Google Shape;125;p12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4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2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4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2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4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12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04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" name="Google Shape;129;p12"/>
          <p:cNvSpPr/>
          <p:nvPr/>
        </p:nvSpPr>
        <p:spPr>
          <a:xfrm>
            <a:off x="2392701" y="-543867"/>
            <a:ext cx="7945600" cy="79456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121830" tIns="121830" rIns="121830" bIns="121830" anchor="ctr" anchorCtr="0">
            <a:noAutofit/>
          </a:bodyPr>
          <a:lstStyle/>
          <a:p>
            <a:pPr defTabSz="91404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Image background">
    <p:bg>
      <p:bgPr>
        <a:solidFill>
          <a:srgbClr val="000000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3"/>
          <p:cNvSpPr/>
          <p:nvPr/>
        </p:nvSpPr>
        <p:spPr>
          <a:xfrm>
            <a:off x="-939800" y="-3606800"/>
            <a:ext cx="14071600" cy="14071600"/>
          </a:xfrm>
          <a:prstGeom prst="donut">
            <a:avLst>
              <a:gd name="adj" fmla="val 104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830" tIns="121830" rIns="121830" bIns="121830" anchor="ctr" anchorCtr="0">
            <a:noAutofit/>
          </a:bodyPr>
          <a:lstStyle/>
          <a:p>
            <a:pPr defTabSz="91404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13"/>
          <p:cNvSpPr/>
          <p:nvPr/>
        </p:nvSpPr>
        <p:spPr>
          <a:xfrm>
            <a:off x="11408000" y="6101933"/>
            <a:ext cx="580800" cy="5808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830" tIns="121830" rIns="121830" bIns="121830" anchor="ctr" anchorCtr="0">
            <a:noAutofit/>
          </a:bodyPr>
          <a:lstStyle/>
          <a:p>
            <a:pPr defTabSz="91404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3"/>
          <p:cNvSpPr/>
          <p:nvPr/>
        </p:nvSpPr>
        <p:spPr>
          <a:xfrm>
            <a:off x="1018667" y="-1648367"/>
            <a:ext cx="10154800" cy="101548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30" tIns="121830" rIns="121830" bIns="121830" anchor="ctr" anchorCtr="0">
            <a:noAutofit/>
          </a:bodyPr>
          <a:lstStyle/>
          <a:p>
            <a:pPr defTabSz="91404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3"/>
          <p:cNvSpPr/>
          <p:nvPr/>
        </p:nvSpPr>
        <p:spPr>
          <a:xfrm>
            <a:off x="1597733" y="-1069300"/>
            <a:ext cx="8996000" cy="89960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30" tIns="121830" rIns="121830" bIns="121830" anchor="ctr" anchorCtr="0">
            <a:noAutofit/>
          </a:bodyPr>
          <a:lstStyle/>
          <a:p>
            <a:pPr defTabSz="91404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3"/>
          <p:cNvSpPr/>
          <p:nvPr/>
        </p:nvSpPr>
        <p:spPr>
          <a:xfrm>
            <a:off x="3023867" y="356833"/>
            <a:ext cx="6144400" cy="61444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30" tIns="121830" rIns="121830" bIns="121830" anchor="ctr" anchorCtr="0">
            <a:noAutofit/>
          </a:bodyPr>
          <a:lstStyle/>
          <a:p>
            <a:pPr defTabSz="91404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3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</p:spPr>
        <p:txBody>
          <a:bodyPr spcFirstLastPara="1" wrap="square" lIns="121830" tIns="121830" rIns="121830" bIns="121830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7143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1170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C1D56"/>
          </a:solidFill>
        </p:spPr>
        <p:txBody>
          <a:bodyPr wrap="square" lIns="0" tIns="0" rIns="0" bIns="0" rtlCol="0"/>
          <a:lstStyle/>
          <a:p>
            <a:endParaRPr sz="19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61070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51379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209800"/>
            <a:ext cx="10363200" cy="121920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8000" b="1" spc="0" baseline="0">
                <a:solidFill>
                  <a:schemeClr val="bg1"/>
                </a:solidFill>
                <a:latin typeface="Aller" pitchFamily="2" charset="0"/>
              </a:defRPr>
            </a:lvl1pPr>
          </a:lstStyle>
          <a:p>
            <a:r>
              <a:rPr lang="en-US" dirty="0"/>
              <a:t>MOBILE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429000"/>
            <a:ext cx="8534400" cy="1168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900" b="0">
                <a:solidFill>
                  <a:srgbClr val="4478B2"/>
                </a:solidFill>
                <a:latin typeface="Aller Light" pitchFamily="2" charset="0"/>
                <a:cs typeface="WeblySleek UI Light" pitchFamily="34" charset="0"/>
              </a:defRPr>
            </a:lvl1pPr>
            <a:lvl2pPr marL="608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9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745054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0" y="-25400"/>
            <a:ext cx="12192000" cy="609600"/>
          </a:xfrm>
          <a:prstGeom prst="rect">
            <a:avLst/>
          </a:prstGeom>
        </p:spPr>
        <p:txBody>
          <a:bodyPr tIns="243425" anchor="t">
            <a:noAutofit/>
          </a:bodyPr>
          <a:lstStyle>
            <a:lvl1pPr>
              <a:defRPr sz="3500"/>
            </a:lvl1pPr>
          </a:lstStyle>
          <a:p>
            <a:r>
              <a:rPr lang="en-US" dirty="0"/>
              <a:t>WELCOME MESSAGE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0" y="685800"/>
            <a:ext cx="12192000" cy="406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900" baseline="0"/>
            </a:lvl1pPr>
          </a:lstStyle>
          <a:p>
            <a:pPr lvl="0"/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6299200" y="2819400"/>
            <a:ext cx="5791200" cy="2946400"/>
          </a:xfrm>
          <a:prstGeom prst="rect">
            <a:avLst/>
          </a:prstGeom>
        </p:spPr>
        <p:txBody>
          <a:bodyPr/>
          <a:lstStyle>
            <a:lvl1pPr algn="l">
              <a:defRPr sz="1600" b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  <a:cs typeface="WeblySleek UI Light" pitchFamily="34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6299200" y="2311400"/>
            <a:ext cx="3860800" cy="5080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100" b="1" baseline="0">
                <a:solidFill>
                  <a:schemeClr val="bg1"/>
                </a:solidFill>
                <a:latin typeface="Aller" pitchFamily="2" charset="0"/>
                <a:ea typeface="Aller" panose="02000503030000020004" pitchFamily="2" charset="0"/>
                <a:cs typeface="WeblySleek UI Semibold" pitchFamily="34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dirty="0"/>
              <a:t>WELCOME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6"/>
          </p:nvPr>
        </p:nvSpPr>
        <p:spPr>
          <a:xfrm>
            <a:off x="304800" y="1701800"/>
            <a:ext cx="5689600" cy="426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3074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AT 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0" y="-25400"/>
            <a:ext cx="12192000" cy="609600"/>
          </a:xfrm>
          <a:prstGeom prst="rect">
            <a:avLst/>
          </a:prstGeom>
        </p:spPr>
        <p:txBody>
          <a:bodyPr tIns="243425" anchor="t"/>
          <a:lstStyle>
            <a:lvl1pPr>
              <a:defRPr/>
            </a:lvl1pPr>
          </a:lstStyle>
          <a:p>
            <a:r>
              <a:rPr lang="en-US" dirty="0"/>
              <a:t>MEET OUR TEAM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731520"/>
            <a:ext cx="12192000" cy="3048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9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This is an example subtitle message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930400" y="5257800"/>
            <a:ext cx="2438400" cy="8128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300" b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  <a:cs typeface="WeblySleek UI Light" pitchFamily="34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978401" y="5257800"/>
            <a:ext cx="2438400" cy="8128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300" b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  <a:cs typeface="WeblySleek UI Light" pitchFamily="34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7823201" y="5257800"/>
            <a:ext cx="2438400" cy="8128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300" b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  <a:cs typeface="WeblySleek UI Light" pitchFamily="34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930400" y="4953000"/>
            <a:ext cx="2438400" cy="304800"/>
          </a:xfrm>
          <a:prstGeom prst="rect">
            <a:avLst/>
          </a:prstGeom>
        </p:spPr>
        <p:txBody>
          <a:bodyPr anchor="t"/>
          <a:lstStyle>
            <a:lvl1pPr algn="ctr">
              <a:defRPr sz="1100" b="0" i="0" baseline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  <a:cs typeface="WeblySleek UI Light" pitchFamily="34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b="1" dirty="0"/>
              <a:t>Chief executive officer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4978401" y="4953000"/>
            <a:ext cx="2438400" cy="304800"/>
          </a:xfrm>
          <a:prstGeom prst="rect">
            <a:avLst/>
          </a:prstGeom>
        </p:spPr>
        <p:txBody>
          <a:bodyPr anchor="t"/>
          <a:lstStyle>
            <a:lvl1pPr algn="ctr">
              <a:defRPr sz="1100" b="0" i="0" baseline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  <a:cs typeface="WeblySleek UI Light" pitchFamily="34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b="1" dirty="0"/>
              <a:t>Chief operative officer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7823201" y="4953000"/>
            <a:ext cx="2438400" cy="30480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1100" b="0" i="0" baseline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  <a:cs typeface="WeblySleek UI Light" pitchFamily="34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b="1" dirty="0"/>
              <a:t>Accounting manager</a:t>
            </a:r>
            <a:endParaRPr lang="en-US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930400" y="4648200"/>
            <a:ext cx="2438400" cy="3048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1900" b="0" i="0" baseline="0">
                <a:solidFill>
                  <a:srgbClr val="DA2F34"/>
                </a:solidFill>
                <a:latin typeface="Aller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dirty="0"/>
              <a:t>CLICK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4978401" y="4648200"/>
            <a:ext cx="2438400" cy="304800"/>
          </a:xfrm>
          <a:prstGeom prst="rect">
            <a:avLst/>
          </a:prstGeom>
        </p:spPr>
        <p:txBody>
          <a:bodyPr anchor="ctr"/>
          <a:lstStyle>
            <a:lvl1pPr algn="ctr">
              <a:defRPr sz="1900" b="0" i="0" baseline="0">
                <a:solidFill>
                  <a:srgbClr val="1BA689"/>
                </a:solidFill>
                <a:latin typeface="Aller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dirty="0"/>
              <a:t>CLICK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7823201" y="4648200"/>
            <a:ext cx="2438400" cy="3048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1900" b="0" i="0" baseline="0">
                <a:solidFill>
                  <a:srgbClr val="FB9920"/>
                </a:solidFill>
                <a:latin typeface="Aller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dirty="0"/>
              <a:t>CLICK</a:t>
            </a:r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26"/>
          </p:nvPr>
        </p:nvSpPr>
        <p:spPr>
          <a:xfrm>
            <a:off x="2235200" y="1701800"/>
            <a:ext cx="1889760" cy="225552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6" name="Picture Placeholder 43"/>
          <p:cNvSpPr>
            <a:spLocks noGrp="1"/>
          </p:cNvSpPr>
          <p:nvPr>
            <p:ph type="pic" sz="quarter" idx="27"/>
          </p:nvPr>
        </p:nvSpPr>
        <p:spPr>
          <a:xfrm>
            <a:off x="8026400" y="1701800"/>
            <a:ext cx="1889760" cy="225552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8" name="Picture Placeholder 43"/>
          <p:cNvSpPr>
            <a:spLocks noGrp="1"/>
          </p:cNvSpPr>
          <p:nvPr>
            <p:ph type="pic" sz="quarter" idx="29"/>
          </p:nvPr>
        </p:nvSpPr>
        <p:spPr>
          <a:xfrm>
            <a:off x="5151120" y="1701800"/>
            <a:ext cx="1889760" cy="225552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9549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SER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0" y="-25400"/>
            <a:ext cx="12192000" cy="609600"/>
          </a:xfrm>
          <a:prstGeom prst="rect">
            <a:avLst/>
          </a:prstGeom>
        </p:spPr>
        <p:txBody>
          <a:bodyPr tIns="243425" anchor="t"/>
          <a:lstStyle>
            <a:lvl1pPr>
              <a:defRPr/>
            </a:lvl1pPr>
          </a:lstStyle>
          <a:p>
            <a:r>
              <a:rPr lang="en-US" dirty="0"/>
              <a:t>OUR SERVICES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101601" y="685800"/>
            <a:ext cx="12090400" cy="406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900" baseline="0"/>
            </a:lvl1pPr>
          </a:lstStyle>
          <a:p>
            <a:pPr lvl="0"/>
            <a:r>
              <a:rPr lang="en-US" dirty="0"/>
              <a:t>This is an example subtitle message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016000" y="4445091"/>
            <a:ext cx="2641600" cy="111760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300" b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  <a:cs typeface="WeblySleek UI Light" pitchFamily="34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016000" y="4140293"/>
            <a:ext cx="2641600" cy="30479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2700" b="1" baseline="0">
                <a:solidFill>
                  <a:srgbClr val="DA2F34"/>
                </a:solidFill>
                <a:latin typeface="Aller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4611094" y="4445091"/>
            <a:ext cx="3008924" cy="111760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300" b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  <a:cs typeface="WeblySleek UI Light" pitchFamily="34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4572019" y="4140200"/>
            <a:ext cx="3124652" cy="3048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2700" b="1" baseline="0">
                <a:solidFill>
                  <a:srgbClr val="1BA689"/>
                </a:solidFill>
                <a:latin typeface="Aller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8675103" y="4445090"/>
            <a:ext cx="2602524" cy="111760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300" b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  <a:cs typeface="WeblySleek UI Light" pitchFamily="34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8698549" y="4140293"/>
            <a:ext cx="2516553" cy="30479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2700" b="1" baseline="0">
                <a:solidFill>
                  <a:srgbClr val="FB9920"/>
                </a:solidFill>
                <a:latin typeface="Aller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9437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ILE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0" y="-25400"/>
            <a:ext cx="12192000" cy="609600"/>
          </a:xfrm>
          <a:prstGeom prst="rect">
            <a:avLst/>
          </a:prstGeom>
        </p:spPr>
        <p:txBody>
          <a:bodyPr tIns="243425" anchor="t">
            <a:noAutofit/>
          </a:bodyPr>
          <a:lstStyle>
            <a:lvl1pPr>
              <a:defRPr sz="3500"/>
            </a:lvl1pPr>
          </a:lstStyle>
          <a:p>
            <a:r>
              <a:rPr lang="en-US" dirty="0"/>
              <a:t>KEY MILESTONE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85800"/>
            <a:ext cx="12192000" cy="406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900" baseline="0"/>
            </a:lvl1pPr>
          </a:lstStyle>
          <a:p>
            <a:pPr lvl="0"/>
            <a:r>
              <a:rPr lang="en-US" dirty="0"/>
              <a:t>This is an example subtitle message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117600" y="4650163"/>
            <a:ext cx="2235200" cy="81084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500" b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  <a:cs typeface="WeblySleek UI Light" pitchFamily="34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556000" y="4650163"/>
            <a:ext cx="2438400" cy="81084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500" b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  <a:cs typeface="WeblySleek UI Light" pitchFamily="34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6197600" y="4648207"/>
            <a:ext cx="2310296" cy="8117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500" b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  <a:cs typeface="WeblySleek UI Light" pitchFamily="34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8737629" y="4650163"/>
            <a:ext cx="2336799" cy="81084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500" b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  <a:cs typeface="WeblySleek UI Light" pitchFamily="34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727200" y="1693271"/>
            <a:ext cx="1117600" cy="313331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2100" b="0" baseline="0">
                <a:solidFill>
                  <a:schemeClr val="bg1"/>
                </a:solidFill>
                <a:latin typeface="Aller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b="1" dirty="0"/>
              <a:t>2012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4267201" y="1693271"/>
            <a:ext cx="1117600" cy="313331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2100" b="0" baseline="0">
                <a:solidFill>
                  <a:schemeClr val="bg1"/>
                </a:solidFill>
                <a:latin typeface="Aller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b="1" dirty="0"/>
              <a:t>2013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6807200" y="1693271"/>
            <a:ext cx="1117600" cy="313331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2100" b="0" baseline="0">
                <a:solidFill>
                  <a:schemeClr val="bg1"/>
                </a:solidFill>
                <a:latin typeface="Aller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b="1" dirty="0"/>
              <a:t>2014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9347201" y="1693271"/>
            <a:ext cx="1117600" cy="313331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2100" b="0" baseline="0">
                <a:solidFill>
                  <a:schemeClr val="bg1"/>
                </a:solidFill>
                <a:latin typeface="Aller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b="1" dirty="0"/>
              <a:t>2015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219200" y="4241800"/>
            <a:ext cx="2133600" cy="40640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1900" b="1" baseline="0">
                <a:solidFill>
                  <a:schemeClr val="bg1"/>
                </a:solidFill>
                <a:latin typeface="Aller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3556000" y="4241800"/>
            <a:ext cx="2438400" cy="40640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1900" b="1" baseline="0">
                <a:solidFill>
                  <a:schemeClr val="bg1"/>
                </a:solidFill>
                <a:latin typeface="Aller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6299200" y="4241800"/>
            <a:ext cx="2133600" cy="40640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1900" b="1" baseline="0">
                <a:solidFill>
                  <a:schemeClr val="bg1"/>
                </a:solidFill>
                <a:latin typeface="Aller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8737601" y="4241800"/>
            <a:ext cx="2336800" cy="40640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1900" b="1" baseline="0">
                <a:solidFill>
                  <a:schemeClr val="bg1"/>
                </a:solidFill>
                <a:latin typeface="Aller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6700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0" y="-25400"/>
            <a:ext cx="12192000" cy="609600"/>
          </a:xfrm>
          <a:prstGeom prst="rect">
            <a:avLst/>
          </a:prstGeom>
        </p:spPr>
        <p:txBody>
          <a:bodyPr tIns="243425" anchor="t"/>
          <a:lstStyle>
            <a:lvl1pPr>
              <a:defRPr/>
            </a:lvl1pPr>
          </a:lstStyle>
          <a:p>
            <a:r>
              <a:rPr lang="en-US" dirty="0"/>
              <a:t>TEXT SAMPLE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85800"/>
            <a:ext cx="12192000" cy="406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900" baseline="0"/>
            </a:lvl1pPr>
          </a:lstStyle>
          <a:p>
            <a:pPr lvl="0"/>
            <a:r>
              <a:rPr lang="en-US" dirty="0"/>
              <a:t>This is an example subtitle message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508000" y="3835400"/>
            <a:ext cx="5384800" cy="1930400"/>
          </a:xfrm>
          <a:prstGeom prst="rect">
            <a:avLst/>
          </a:prstGeom>
        </p:spPr>
        <p:txBody>
          <a:bodyPr/>
          <a:lstStyle>
            <a:lvl1pPr algn="l">
              <a:defRPr sz="1600" b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197600" y="3835400"/>
            <a:ext cx="5080000" cy="1930400"/>
          </a:xfrm>
          <a:prstGeom prst="rect">
            <a:avLst/>
          </a:prstGeom>
        </p:spPr>
        <p:txBody>
          <a:bodyPr/>
          <a:lstStyle>
            <a:lvl1pPr algn="l">
              <a:defRPr sz="1600" b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508000" y="1905000"/>
            <a:ext cx="10972800" cy="1422400"/>
          </a:xfrm>
          <a:prstGeom prst="rect">
            <a:avLst/>
          </a:prstGeom>
        </p:spPr>
        <p:txBody>
          <a:bodyPr/>
          <a:lstStyle>
            <a:lvl1pPr marL="0" marR="0" indent="0" algn="l" defTabSz="121709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508000" y="3429000"/>
            <a:ext cx="5384800" cy="406400"/>
          </a:xfrm>
          <a:prstGeom prst="rect">
            <a:avLst/>
          </a:prstGeom>
        </p:spPr>
        <p:txBody>
          <a:bodyPr anchor="b"/>
          <a:lstStyle>
            <a:lvl1pPr algn="l">
              <a:defRPr sz="1900" b="0" baseline="0">
                <a:solidFill>
                  <a:srgbClr val="1BA689"/>
                </a:solidFill>
                <a:latin typeface="Aller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b="1" dirty="0"/>
              <a:t>SECOND TITLE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6197600" y="3429000"/>
            <a:ext cx="5080000" cy="4064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900" b="0" baseline="0">
                <a:solidFill>
                  <a:srgbClr val="FB9920"/>
                </a:solidFill>
                <a:latin typeface="Aller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b="1" dirty="0"/>
              <a:t>THIRD TITLE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508000" y="1498600"/>
            <a:ext cx="10972800" cy="4064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900" b="0" baseline="0">
                <a:solidFill>
                  <a:srgbClr val="DA2F34"/>
                </a:solidFill>
                <a:latin typeface="Aller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b="1" dirty="0"/>
              <a:t>FIRST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8766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0" y="-25400"/>
            <a:ext cx="12192000" cy="609600"/>
          </a:xfrm>
          <a:prstGeom prst="rect">
            <a:avLst/>
          </a:prstGeom>
        </p:spPr>
        <p:txBody>
          <a:bodyPr tIns="243425" anchor="t">
            <a:noAutofit/>
          </a:bodyPr>
          <a:lstStyle>
            <a:lvl1pPr>
              <a:defRPr sz="3500">
                <a:latin typeface="Aller" pitchFamily="2" charset="0"/>
              </a:defRPr>
            </a:lvl1pPr>
          </a:lstStyle>
          <a:p>
            <a:r>
              <a:rPr lang="en-US" dirty="0"/>
              <a:t>BULLETS AND NUMBERING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85800"/>
            <a:ext cx="12192000" cy="406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900" baseline="0"/>
            </a:lvl1pPr>
          </a:lstStyle>
          <a:p>
            <a:pPr lvl="0"/>
            <a:r>
              <a:rPr lang="en-US" dirty="0"/>
              <a:t>This is an example subtitle message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133600" y="3530600"/>
            <a:ext cx="3860800" cy="1016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500" b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133600" y="5054600"/>
            <a:ext cx="3860800" cy="1016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500" b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7721600" y="3530600"/>
            <a:ext cx="3962400" cy="1016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500" b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2133600" y="3124200"/>
            <a:ext cx="3860800" cy="4064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900" b="0" baseline="0">
                <a:solidFill>
                  <a:srgbClr val="1BA689"/>
                </a:solidFill>
                <a:latin typeface="Aller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b="1" dirty="0"/>
              <a:t>TITLE HERE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2133600" y="4749800"/>
            <a:ext cx="3860800" cy="4064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900" b="0" baseline="0">
                <a:solidFill>
                  <a:srgbClr val="FB9920"/>
                </a:solidFill>
                <a:latin typeface="Aller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b="1" dirty="0"/>
              <a:t>TITLE HERE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7721600" y="3124200"/>
            <a:ext cx="3962400" cy="4064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900" b="0" baseline="0">
                <a:solidFill>
                  <a:srgbClr val="1BA689"/>
                </a:solidFill>
                <a:latin typeface="Aller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b="1" dirty="0"/>
              <a:t>TITLE HERE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2133600" y="2006600"/>
            <a:ext cx="3759200" cy="1016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500" b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7721600" y="5054600"/>
            <a:ext cx="3962400" cy="1016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500" b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7721600" y="2006600"/>
            <a:ext cx="3962400" cy="1016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500" b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2133600" y="1600200"/>
            <a:ext cx="3860800" cy="4064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900" b="0" baseline="0">
                <a:solidFill>
                  <a:srgbClr val="DA2F34"/>
                </a:solidFill>
                <a:latin typeface="Aller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b="1" dirty="0"/>
              <a:t>TITLE HERE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7721600" y="4749800"/>
            <a:ext cx="3962400" cy="4064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900" b="0" baseline="0">
                <a:solidFill>
                  <a:srgbClr val="FB9920"/>
                </a:solidFill>
                <a:latin typeface="Aller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b="1" dirty="0"/>
              <a:t>TITLE HERE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7721600" y="1600200"/>
            <a:ext cx="3962400" cy="4064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900" b="0" baseline="0">
                <a:solidFill>
                  <a:srgbClr val="DA2F34"/>
                </a:solidFill>
                <a:latin typeface="Aller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b="1" dirty="0"/>
              <a:t>TITLE HERE</a:t>
            </a:r>
            <a:endParaRPr lang="en-US" dirty="0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1803400"/>
            <a:ext cx="1016000" cy="1016000"/>
          </a:xfrm>
          <a:prstGeom prst="rect">
            <a:avLst/>
          </a:prstGeom>
        </p:spPr>
        <p:txBody>
          <a:bodyPr anchor="ctr"/>
          <a:lstStyle>
            <a:lvl1pPr algn="ctr">
              <a:defRPr sz="3700" b="0" baseline="0">
                <a:solidFill>
                  <a:schemeClr val="bg1"/>
                </a:solidFill>
                <a:latin typeface="Aller" pitchFamily="2" charset="0"/>
                <a:ea typeface="Aller" panose="02000503030000020004" pitchFamily="2" charset="0"/>
                <a:cs typeface="WeblySleek UI Semibold" pitchFamily="34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b="1" dirty="0"/>
              <a:t>1</a:t>
            </a:r>
            <a:endParaRPr lang="en-US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914400" y="3200896"/>
            <a:ext cx="1016000" cy="1016000"/>
          </a:xfrm>
          <a:prstGeom prst="rect">
            <a:avLst/>
          </a:prstGeom>
        </p:spPr>
        <p:txBody>
          <a:bodyPr anchor="ctr"/>
          <a:lstStyle>
            <a:lvl1pPr algn="ctr">
              <a:defRPr sz="3700" b="0" baseline="0">
                <a:solidFill>
                  <a:schemeClr val="bg1"/>
                </a:solidFill>
                <a:latin typeface="Aller" pitchFamily="2" charset="0"/>
                <a:ea typeface="Aller" panose="02000503030000020004" pitchFamily="2" charset="0"/>
                <a:cs typeface="WeblySleek UI Semibold" pitchFamily="34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b="1" dirty="0"/>
              <a:t>2</a:t>
            </a:r>
            <a:endParaRPr lang="en-US" dirty="0"/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914400" y="4749800"/>
            <a:ext cx="1016000" cy="1016000"/>
          </a:xfrm>
          <a:prstGeom prst="rect">
            <a:avLst/>
          </a:prstGeom>
        </p:spPr>
        <p:txBody>
          <a:bodyPr anchor="b"/>
          <a:lstStyle>
            <a:lvl1pPr algn="ctr">
              <a:defRPr sz="3700" b="0" baseline="0">
                <a:solidFill>
                  <a:schemeClr val="bg1"/>
                </a:solidFill>
                <a:latin typeface="Aller" pitchFamily="2" charset="0"/>
                <a:ea typeface="Aller" panose="02000503030000020004" pitchFamily="2" charset="0"/>
                <a:cs typeface="WeblySleek UI Semibold" pitchFamily="34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b="1" dirty="0"/>
              <a:t>3</a:t>
            </a:r>
            <a:endParaRPr lang="en-US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6502400" y="1701800"/>
            <a:ext cx="1016000" cy="1016000"/>
          </a:xfrm>
          <a:prstGeom prst="rect">
            <a:avLst/>
          </a:prstGeom>
        </p:spPr>
        <p:txBody>
          <a:bodyPr anchor="b"/>
          <a:lstStyle>
            <a:lvl1pPr algn="ctr">
              <a:defRPr sz="3700" b="0" baseline="0">
                <a:solidFill>
                  <a:schemeClr val="bg1"/>
                </a:solidFill>
                <a:latin typeface="Aller" pitchFamily="2" charset="0"/>
                <a:ea typeface="Aller" panose="02000503030000020004" pitchFamily="2" charset="0"/>
                <a:cs typeface="WeblySleek UI Semibold" pitchFamily="34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b="1" dirty="0"/>
              <a:t>4</a:t>
            </a:r>
            <a:endParaRPr lang="en-US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6502400" y="3225800"/>
            <a:ext cx="1016000" cy="1016000"/>
          </a:xfrm>
          <a:prstGeom prst="rect">
            <a:avLst/>
          </a:prstGeom>
        </p:spPr>
        <p:txBody>
          <a:bodyPr anchor="ctr"/>
          <a:lstStyle>
            <a:lvl1pPr algn="ctr">
              <a:defRPr sz="3700" b="0" baseline="0">
                <a:solidFill>
                  <a:schemeClr val="bg1"/>
                </a:solidFill>
                <a:latin typeface="Aller" pitchFamily="2" charset="0"/>
                <a:ea typeface="Aller" panose="02000503030000020004" pitchFamily="2" charset="0"/>
                <a:cs typeface="WeblySleek UI Semibold" pitchFamily="34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b="1" dirty="0"/>
              <a:t>5</a:t>
            </a:r>
            <a:endParaRPr lang="en-US" dirty="0"/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6502400" y="4749800"/>
            <a:ext cx="1016000" cy="1016000"/>
          </a:xfrm>
          <a:prstGeom prst="rect">
            <a:avLst/>
          </a:prstGeom>
        </p:spPr>
        <p:txBody>
          <a:bodyPr anchor="b"/>
          <a:lstStyle>
            <a:lvl1pPr algn="ctr">
              <a:defRPr sz="3700" b="0" baseline="0">
                <a:solidFill>
                  <a:schemeClr val="bg1"/>
                </a:solidFill>
                <a:latin typeface="Aller" pitchFamily="2" charset="0"/>
                <a:ea typeface="Aller" panose="02000503030000020004" pitchFamily="2" charset="0"/>
                <a:cs typeface="WeblySleek UI Semibold" pitchFamily="34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b="1" dirty="0"/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0897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FEATURE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0" y="-25400"/>
            <a:ext cx="12192000" cy="609600"/>
          </a:xfrm>
          <a:prstGeom prst="rect">
            <a:avLst/>
          </a:prstGeom>
        </p:spPr>
        <p:txBody>
          <a:bodyPr tIns="243425" anchor="t"/>
          <a:lstStyle>
            <a:lvl1pPr>
              <a:defRPr/>
            </a:lvl1pPr>
          </a:lstStyle>
          <a:p>
            <a:r>
              <a:rPr lang="en-US" dirty="0"/>
              <a:t>ICON FEATURE BLOCKS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85800"/>
            <a:ext cx="12192000" cy="406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900" baseline="0"/>
            </a:lvl1pPr>
          </a:lstStyle>
          <a:p>
            <a:pPr lvl="0"/>
            <a:r>
              <a:rPr lang="en-US" dirty="0"/>
              <a:t>This is an example subtitle message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862277" y="5664200"/>
            <a:ext cx="1891323" cy="7112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300" b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  <a:cs typeface="WeblySleek UI Light" pitchFamily="34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485293" y="5664200"/>
            <a:ext cx="1891323" cy="7112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300" b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  <a:cs typeface="WeblySleek UI Light" pitchFamily="34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7862277" y="5359403"/>
            <a:ext cx="1891323" cy="36124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1900" b="0" baseline="0">
                <a:solidFill>
                  <a:schemeClr val="bg1"/>
                </a:solidFill>
                <a:latin typeface="Aller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b="1" dirty="0"/>
              <a:t>TITLE HERE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2485293" y="5359403"/>
            <a:ext cx="1891323" cy="36124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1900" b="0" baseline="0">
                <a:solidFill>
                  <a:schemeClr val="bg1"/>
                </a:solidFill>
                <a:latin typeface="Aller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b="1" dirty="0"/>
              <a:t>TITLE HERE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5119195" y="5664200"/>
            <a:ext cx="1941095" cy="7112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300" b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  <a:cs typeface="WeblySleek UI Light" pitchFamily="34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5119195" y="5359403"/>
            <a:ext cx="1941095" cy="36124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1900" b="0" baseline="0">
                <a:solidFill>
                  <a:schemeClr val="bg1"/>
                </a:solidFill>
                <a:latin typeface="Aller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b="1" dirty="0"/>
              <a:t>TITLE HERE</a:t>
            </a:r>
            <a:endParaRPr lang="en-US" dirty="0"/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29"/>
          </p:nvPr>
        </p:nvSpPr>
        <p:spPr>
          <a:xfrm>
            <a:off x="7823201" y="3225800"/>
            <a:ext cx="1891323" cy="8128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300" b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  <a:cs typeface="WeblySleek UI Light" pitchFamily="34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30"/>
          </p:nvPr>
        </p:nvSpPr>
        <p:spPr>
          <a:xfrm>
            <a:off x="2446217" y="3225800"/>
            <a:ext cx="1891323" cy="8128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300" b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  <a:cs typeface="WeblySleek UI Light" pitchFamily="34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7823201" y="2921003"/>
            <a:ext cx="1891323" cy="36124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1900" b="0" baseline="0">
                <a:solidFill>
                  <a:schemeClr val="bg1"/>
                </a:solidFill>
                <a:latin typeface="Aller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b="1" dirty="0"/>
              <a:t>TITLE HERE</a:t>
            </a:r>
            <a:endParaRPr lang="en-US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2446217" y="2921003"/>
            <a:ext cx="1891323" cy="36124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1900" b="0" baseline="0">
                <a:solidFill>
                  <a:schemeClr val="bg1"/>
                </a:solidFill>
                <a:latin typeface="Aller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b="1" dirty="0"/>
              <a:t>TITLE HERE</a:t>
            </a:r>
            <a:endParaRPr lang="en-US" dirty="0"/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33"/>
          </p:nvPr>
        </p:nvSpPr>
        <p:spPr>
          <a:xfrm>
            <a:off x="5080118" y="3225800"/>
            <a:ext cx="1941095" cy="8128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300" b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  <a:cs typeface="WeblySleek UI Light" pitchFamily="34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5080118" y="2921003"/>
            <a:ext cx="1941095" cy="36124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1900" b="0" baseline="0">
                <a:solidFill>
                  <a:schemeClr val="bg1"/>
                </a:solidFill>
                <a:latin typeface="Aller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b="1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654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8083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EPS PROCES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0" y="-25400"/>
            <a:ext cx="12192000" cy="609600"/>
          </a:xfrm>
          <a:prstGeom prst="rect">
            <a:avLst/>
          </a:prstGeom>
        </p:spPr>
        <p:txBody>
          <a:bodyPr tIns="243425" anchor="t"/>
          <a:lstStyle>
            <a:lvl1pPr algn="l">
              <a:defRPr>
                <a:solidFill>
                  <a:srgbClr val="4478B2"/>
                </a:solidFill>
              </a:defRPr>
            </a:lvl1pPr>
          </a:lstStyle>
          <a:p>
            <a:r>
              <a:rPr lang="en-US" dirty="0"/>
              <a:t>  STEPS PROCESS LAYOUT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85800"/>
            <a:ext cx="12192000" cy="406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900" baseline="0"/>
            </a:lvl1pPr>
          </a:lstStyle>
          <a:p>
            <a:pPr lvl="0"/>
            <a:r>
              <a:rPr lang="en-US" dirty="0"/>
              <a:t>  This is an example subtitle message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930400" y="1701800"/>
            <a:ext cx="2743200" cy="711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300" b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  <a:cs typeface="WeblySleek UI Light" pitchFamily="34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1930400" y="5156200"/>
            <a:ext cx="2841677" cy="711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300" b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  <a:cs typeface="WeblySleek UI Light" pitchFamily="34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930404" y="1397000"/>
            <a:ext cx="2743197" cy="3048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900" b="1" baseline="0">
                <a:solidFill>
                  <a:schemeClr val="bg1"/>
                </a:solidFill>
                <a:latin typeface="Aller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1930400" y="4851400"/>
            <a:ext cx="2841677" cy="3048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900" b="1" baseline="0">
                <a:solidFill>
                  <a:schemeClr val="bg1"/>
                </a:solidFill>
                <a:latin typeface="Aller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1930459" y="4038600"/>
            <a:ext cx="2841676" cy="711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300" b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  <a:cs typeface="WeblySleek UI Light" pitchFamily="34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943769" y="2921000"/>
            <a:ext cx="2862315" cy="711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300" b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  <a:cs typeface="WeblySleek UI Light" pitchFamily="34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1930459" y="3733800"/>
            <a:ext cx="2815892" cy="3048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900" b="1" baseline="0">
                <a:solidFill>
                  <a:schemeClr val="bg1"/>
                </a:solidFill>
                <a:latin typeface="Aller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1943769" y="2616200"/>
            <a:ext cx="2862315" cy="3048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900" b="1" baseline="0">
                <a:solidFill>
                  <a:schemeClr val="bg1"/>
                </a:solidFill>
                <a:latin typeface="Aller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4108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DISTRIB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0" y="-25400"/>
            <a:ext cx="12192000" cy="609600"/>
          </a:xfrm>
          <a:prstGeom prst="rect">
            <a:avLst/>
          </a:prstGeom>
        </p:spPr>
        <p:txBody>
          <a:bodyPr tIns="243425" anchor="t"/>
          <a:lstStyle>
            <a:lvl1pPr>
              <a:defRPr>
                <a:solidFill>
                  <a:srgbClr val="4478B2"/>
                </a:solidFill>
              </a:defRPr>
            </a:lvl1pPr>
          </a:lstStyle>
          <a:p>
            <a:r>
              <a:rPr lang="en-US" dirty="0"/>
              <a:t>MAP DISTRIBUTION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85800"/>
            <a:ext cx="12192000" cy="406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9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This is an example subtitle message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06401" y="2819400"/>
            <a:ext cx="2509795" cy="8128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300" b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  <a:cs typeface="WeblySleek UI Light" pitchFamily="34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406411" y="2514600"/>
            <a:ext cx="2509793" cy="3048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900" b="1" baseline="0">
                <a:solidFill>
                  <a:srgbClr val="FB9920"/>
                </a:solidFill>
                <a:latin typeface="Aller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9437251" y="2311400"/>
            <a:ext cx="2653212" cy="8128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300" b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  <a:cs typeface="WeblySleek UI Light" pitchFamily="34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6705607" y="5461000"/>
            <a:ext cx="2572068" cy="914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300" b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  <a:cs typeface="WeblySleek UI Light" pitchFamily="34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9447113" y="2006600"/>
            <a:ext cx="2629137" cy="3048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900" b="1" baseline="0">
                <a:solidFill>
                  <a:srgbClr val="DA2F34"/>
                </a:solidFill>
                <a:latin typeface="Aller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6705607" y="5156200"/>
            <a:ext cx="2572068" cy="3048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900" b="1" baseline="0">
                <a:solidFill>
                  <a:srgbClr val="1BA689"/>
                </a:solidFill>
                <a:latin typeface="Aller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4316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0" y="-25400"/>
            <a:ext cx="12192000" cy="609600"/>
          </a:xfrm>
          <a:prstGeom prst="rect">
            <a:avLst/>
          </a:prstGeom>
        </p:spPr>
        <p:txBody>
          <a:bodyPr tIns="243425" anchor="t"/>
          <a:lstStyle>
            <a:lvl1pPr>
              <a:defRPr/>
            </a:lvl1pPr>
          </a:lstStyle>
          <a:p>
            <a:r>
              <a:rPr lang="en-US" dirty="0"/>
              <a:t>PIE CHART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85800"/>
            <a:ext cx="12192000" cy="406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900" baseline="0"/>
            </a:lvl1pPr>
          </a:lstStyle>
          <a:p>
            <a:pPr lvl="0"/>
            <a:r>
              <a:rPr lang="en-US" dirty="0"/>
              <a:t>This is an example subtitle message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508004" y="2311400"/>
            <a:ext cx="4785621" cy="22352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21709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  <a:cs typeface="WeblySleek UI Light" pitchFamily="34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518424" y="1905003"/>
            <a:ext cx="4785621" cy="36124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2400" b="0" baseline="0">
                <a:solidFill>
                  <a:srgbClr val="DA2F34"/>
                </a:solidFill>
                <a:latin typeface="Aller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b="1" dirty="0"/>
              <a:t>LOREM IPSUM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6648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0" y="-25400"/>
            <a:ext cx="12192000" cy="609600"/>
          </a:xfrm>
          <a:prstGeom prst="rect">
            <a:avLst/>
          </a:prstGeom>
        </p:spPr>
        <p:txBody>
          <a:bodyPr tIns="243425" anchor="t"/>
          <a:lstStyle>
            <a:lvl1pPr>
              <a:defRPr/>
            </a:lvl1pPr>
          </a:lstStyle>
          <a:p>
            <a:r>
              <a:rPr lang="en-US" dirty="0"/>
              <a:t>LINE CHART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85800"/>
            <a:ext cx="12192000" cy="406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900" baseline="0"/>
            </a:lvl1pPr>
          </a:lstStyle>
          <a:p>
            <a:pPr lvl="0"/>
            <a:r>
              <a:rPr lang="en-US" dirty="0"/>
              <a:t>This is an example subtitle message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711204" y="5156200"/>
            <a:ext cx="11084821" cy="812800"/>
          </a:xfrm>
          <a:prstGeom prst="rect">
            <a:avLst/>
          </a:prstGeom>
        </p:spPr>
        <p:txBody>
          <a:bodyPr/>
          <a:lstStyle>
            <a:lvl1pPr marL="0" marR="0" indent="0" algn="l" defTabSz="121709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  <a:cs typeface="WeblySleek UI Light" pitchFamily="34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721624" y="4851402"/>
            <a:ext cx="11084821" cy="36124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100" b="0" baseline="0">
                <a:solidFill>
                  <a:srgbClr val="1BA689"/>
                </a:solidFill>
                <a:latin typeface="Aller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b="1" dirty="0"/>
              <a:t>LOREM IPSUM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9716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0" y="-25400"/>
            <a:ext cx="12192000" cy="609600"/>
          </a:xfrm>
          <a:prstGeom prst="rect">
            <a:avLst/>
          </a:prstGeom>
        </p:spPr>
        <p:txBody>
          <a:bodyPr tIns="243425" anchor="t"/>
          <a:lstStyle>
            <a:lvl1pPr>
              <a:defRPr/>
            </a:lvl1pPr>
          </a:lstStyle>
          <a:p>
            <a:r>
              <a:rPr lang="en-US" dirty="0"/>
              <a:t>BAR CHART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85800"/>
            <a:ext cx="12192000" cy="406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900" baseline="0"/>
            </a:lvl1pPr>
          </a:lstStyle>
          <a:p>
            <a:pPr lvl="0"/>
            <a:r>
              <a:rPr lang="en-US" dirty="0"/>
              <a:t>This is an example subtitle message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690360" y="5156200"/>
            <a:ext cx="11084821" cy="812800"/>
          </a:xfrm>
          <a:prstGeom prst="rect">
            <a:avLst/>
          </a:prstGeom>
        </p:spPr>
        <p:txBody>
          <a:bodyPr/>
          <a:lstStyle>
            <a:lvl1pPr marL="0" marR="0" indent="0" algn="l" defTabSz="121709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  <a:cs typeface="WeblySleek UI Light" pitchFamily="34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700780" y="4851402"/>
            <a:ext cx="11084821" cy="36124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100" b="0" baseline="0">
                <a:solidFill>
                  <a:srgbClr val="FB9920"/>
                </a:solidFill>
                <a:latin typeface="Aller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b="1" dirty="0"/>
              <a:t>LOREM IPSUM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6293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CING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0" y="-25400"/>
            <a:ext cx="12192000" cy="609600"/>
          </a:xfrm>
          <a:prstGeom prst="rect">
            <a:avLst/>
          </a:prstGeom>
        </p:spPr>
        <p:txBody>
          <a:bodyPr tIns="243425" anchor="t"/>
          <a:lstStyle>
            <a:lvl1pPr>
              <a:defRPr/>
            </a:lvl1pPr>
          </a:lstStyle>
          <a:p>
            <a:r>
              <a:rPr lang="en-US" dirty="0"/>
              <a:t>PRICING PLAN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85800"/>
            <a:ext cx="12192000" cy="406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900" baseline="0"/>
            </a:lvl1pPr>
          </a:lstStyle>
          <a:p>
            <a:pPr lvl="0"/>
            <a:r>
              <a:rPr lang="en-US" dirty="0"/>
              <a:t>This is an example subtitle message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1520240" y="3124200"/>
            <a:ext cx="2445925" cy="609600"/>
          </a:xfrm>
        </p:spPr>
        <p:txBody>
          <a:bodyPr anchor="ctr">
            <a:noAutofit/>
          </a:bodyPr>
          <a:lstStyle>
            <a:lvl1pPr algn="ctr">
              <a:defRPr sz="4800" b="1">
                <a:solidFill>
                  <a:srgbClr val="DA2F34"/>
                </a:solidFill>
                <a:latin typeface="Aller" pitchFamily="2" charset="0"/>
                <a:ea typeface="Aller" panose="02000503030000020004" pitchFamily="2" charset="0"/>
              </a:defRPr>
            </a:lvl1pPr>
          </a:lstStyle>
          <a:p>
            <a:pPr lvl="0"/>
            <a:r>
              <a:rPr lang="en-US" dirty="0"/>
              <a:t>CLICK 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1524000" y="3733800"/>
            <a:ext cx="2438400" cy="406400"/>
          </a:xfrm>
        </p:spPr>
        <p:txBody>
          <a:bodyPr>
            <a:noAutofit/>
          </a:bodyPr>
          <a:lstStyle>
            <a:lvl1pPr algn="ctr">
              <a:defRPr sz="2700" b="1" u="none">
                <a:solidFill>
                  <a:schemeClr val="bg1"/>
                </a:solidFill>
                <a:latin typeface="Aller" pitchFamily="2" charset="0"/>
                <a:ea typeface="Aller" panose="02000503030000020004" pitchFamily="2" charset="0"/>
                <a:cs typeface="WeblySleek UI Semibold" pitchFamily="34" charset="0"/>
              </a:defRPr>
            </a:lvl1pPr>
          </a:lstStyle>
          <a:p>
            <a:pPr lvl="0"/>
            <a:r>
              <a:rPr lang="en-US" dirty="0"/>
              <a:t>CLICK TO 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1524000" y="4140200"/>
            <a:ext cx="2438400" cy="1143000"/>
          </a:xfrm>
        </p:spPr>
        <p:txBody>
          <a:bodyPr>
            <a:normAutofit/>
          </a:bodyPr>
          <a:lstStyle>
            <a:lvl1pPr algn="ctr">
              <a:defRPr sz="160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  <a:cs typeface="WeblySleek UI Light" pitchFamily="34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4873040" y="3124200"/>
            <a:ext cx="2445925" cy="609600"/>
          </a:xfrm>
        </p:spPr>
        <p:txBody>
          <a:bodyPr anchor="ctr">
            <a:noAutofit/>
          </a:bodyPr>
          <a:lstStyle>
            <a:lvl1pPr algn="ctr">
              <a:defRPr sz="4800" b="1">
                <a:solidFill>
                  <a:srgbClr val="1BA689"/>
                </a:solidFill>
                <a:latin typeface="Aller" pitchFamily="2" charset="0"/>
                <a:ea typeface="Aller" panose="02000503030000020004" pitchFamily="2" charset="0"/>
              </a:defRPr>
            </a:lvl1pPr>
          </a:lstStyle>
          <a:p>
            <a:pPr lvl="0"/>
            <a:r>
              <a:rPr lang="en-US" dirty="0"/>
              <a:t>CLICK 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36" hasCustomPrompt="1"/>
          </p:nvPr>
        </p:nvSpPr>
        <p:spPr>
          <a:xfrm>
            <a:off x="4876800" y="3733800"/>
            <a:ext cx="2438400" cy="406400"/>
          </a:xfrm>
        </p:spPr>
        <p:txBody>
          <a:bodyPr>
            <a:noAutofit/>
          </a:bodyPr>
          <a:lstStyle>
            <a:lvl1pPr algn="ctr">
              <a:defRPr sz="2700" b="1" u="none">
                <a:solidFill>
                  <a:schemeClr val="bg1"/>
                </a:solidFill>
                <a:latin typeface="Aller" pitchFamily="2" charset="0"/>
                <a:ea typeface="Aller" panose="02000503030000020004" pitchFamily="2" charset="0"/>
                <a:cs typeface="WeblySleek UI Semibold" pitchFamily="34" charset="0"/>
              </a:defRPr>
            </a:lvl1pPr>
          </a:lstStyle>
          <a:p>
            <a:pPr lvl="0"/>
            <a:r>
              <a:rPr lang="en-US" dirty="0"/>
              <a:t>CLICK TO 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37"/>
          </p:nvPr>
        </p:nvSpPr>
        <p:spPr>
          <a:xfrm>
            <a:off x="4876800" y="4165600"/>
            <a:ext cx="2438400" cy="1016000"/>
          </a:xfrm>
        </p:spPr>
        <p:txBody>
          <a:bodyPr>
            <a:normAutofit/>
          </a:bodyPr>
          <a:lstStyle>
            <a:lvl1pPr algn="ctr">
              <a:defRPr sz="160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  <a:cs typeface="WeblySleek UI Light" pitchFamily="34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8128000" y="3124200"/>
            <a:ext cx="2540000" cy="609600"/>
          </a:xfrm>
        </p:spPr>
        <p:txBody>
          <a:bodyPr anchor="ctr">
            <a:noAutofit/>
          </a:bodyPr>
          <a:lstStyle>
            <a:lvl1pPr algn="ctr">
              <a:defRPr sz="4800" b="1">
                <a:solidFill>
                  <a:srgbClr val="FB9920"/>
                </a:solidFill>
                <a:latin typeface="Aller" pitchFamily="2" charset="0"/>
                <a:ea typeface="Aller" panose="02000503030000020004" pitchFamily="2" charset="0"/>
              </a:defRPr>
            </a:lvl1pPr>
          </a:lstStyle>
          <a:p>
            <a:pPr lvl="0"/>
            <a:r>
              <a:rPr lang="en-US" dirty="0"/>
              <a:t>CLICK 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39" hasCustomPrompt="1"/>
          </p:nvPr>
        </p:nvSpPr>
        <p:spPr>
          <a:xfrm>
            <a:off x="8229600" y="3733800"/>
            <a:ext cx="2438400" cy="406400"/>
          </a:xfrm>
        </p:spPr>
        <p:txBody>
          <a:bodyPr>
            <a:noAutofit/>
          </a:bodyPr>
          <a:lstStyle>
            <a:lvl1pPr algn="ctr">
              <a:defRPr sz="2700" b="1" u="none">
                <a:solidFill>
                  <a:schemeClr val="bg1"/>
                </a:solidFill>
                <a:latin typeface="Aller" pitchFamily="2" charset="0"/>
                <a:ea typeface="Aller" panose="02000503030000020004" pitchFamily="2" charset="0"/>
                <a:cs typeface="WeblySleek UI Semibold" pitchFamily="34" charset="0"/>
              </a:defRPr>
            </a:lvl1pPr>
          </a:lstStyle>
          <a:p>
            <a:pPr lvl="0"/>
            <a:r>
              <a:rPr lang="en-US" dirty="0"/>
              <a:t>CLICK TO 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40"/>
          </p:nvPr>
        </p:nvSpPr>
        <p:spPr>
          <a:xfrm>
            <a:off x="8229600" y="4165600"/>
            <a:ext cx="2438400" cy="1016000"/>
          </a:xfrm>
        </p:spPr>
        <p:txBody>
          <a:bodyPr>
            <a:normAutofit/>
          </a:bodyPr>
          <a:lstStyle>
            <a:lvl1pPr algn="ctr">
              <a:defRPr sz="160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  <a:cs typeface="WeblySleek UI Light" pitchFamily="34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42160042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0" y="-25400"/>
            <a:ext cx="12192000" cy="609600"/>
          </a:xfrm>
          <a:prstGeom prst="rect">
            <a:avLst/>
          </a:prstGeom>
        </p:spPr>
        <p:txBody>
          <a:bodyPr tIns="243425" anchor="t"/>
          <a:lstStyle>
            <a:lvl1pPr>
              <a:defRPr/>
            </a:lvl1pPr>
          </a:lstStyle>
          <a:p>
            <a:r>
              <a:rPr lang="en-US" dirty="0"/>
              <a:t>OUR PORTFOLIO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85800"/>
            <a:ext cx="12192000" cy="406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900" baseline="0"/>
            </a:lvl1pPr>
          </a:lstStyle>
          <a:p>
            <a:pPr lvl="0"/>
            <a:r>
              <a:rPr lang="en-US" dirty="0"/>
              <a:t>This is an example subtitle message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261624" y="5257800"/>
            <a:ext cx="2672861" cy="812800"/>
          </a:xfrm>
          <a:prstGeom prst="rect">
            <a:avLst/>
          </a:prstGeom>
        </p:spPr>
        <p:txBody>
          <a:bodyPr/>
          <a:lstStyle>
            <a:lvl1pPr algn="ctr">
              <a:defRPr sz="1600" b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  <a:cs typeface="WeblySleek UI Light" pitchFamily="34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6116840" y="5257800"/>
            <a:ext cx="2743200" cy="812800"/>
          </a:xfrm>
          <a:prstGeom prst="rect">
            <a:avLst/>
          </a:prstGeom>
        </p:spPr>
        <p:txBody>
          <a:bodyPr/>
          <a:lstStyle>
            <a:lvl1pPr algn="ctr">
              <a:defRPr sz="1600" b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  <a:cs typeface="WeblySleek UI Light" pitchFamily="34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251200" y="4953000"/>
            <a:ext cx="2672861" cy="32512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2100" b="0" baseline="0">
                <a:solidFill>
                  <a:srgbClr val="1BA689"/>
                </a:solidFill>
                <a:latin typeface="Aller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b="1" dirty="0" err="1"/>
              <a:t>Lorem</a:t>
            </a:r>
            <a:r>
              <a:rPr lang="en-US" b="1" dirty="0"/>
              <a:t> </a:t>
            </a:r>
            <a:r>
              <a:rPr lang="en-US" b="1" dirty="0" err="1"/>
              <a:t>Ipsum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00" y="4953000"/>
            <a:ext cx="2743200" cy="32512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2100" b="0" baseline="0">
                <a:solidFill>
                  <a:srgbClr val="FB9920"/>
                </a:solidFill>
                <a:latin typeface="Aller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b="1" dirty="0" err="1"/>
              <a:t>Lorem</a:t>
            </a:r>
            <a:r>
              <a:rPr lang="en-US" b="1" dirty="0"/>
              <a:t> </a:t>
            </a:r>
            <a:r>
              <a:rPr lang="en-US" b="1" dirty="0" err="1"/>
              <a:t>Ipsum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406400" y="5257800"/>
            <a:ext cx="2672861" cy="812800"/>
          </a:xfrm>
          <a:prstGeom prst="rect">
            <a:avLst/>
          </a:prstGeom>
        </p:spPr>
        <p:txBody>
          <a:bodyPr/>
          <a:lstStyle>
            <a:lvl1pPr algn="ctr">
              <a:defRPr sz="1600" b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  <a:cs typeface="WeblySleek UI Light" pitchFamily="34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9144000" y="5257800"/>
            <a:ext cx="2743200" cy="812800"/>
          </a:xfrm>
          <a:prstGeom prst="rect">
            <a:avLst/>
          </a:prstGeom>
        </p:spPr>
        <p:txBody>
          <a:bodyPr/>
          <a:lstStyle>
            <a:lvl1pPr algn="ctr">
              <a:defRPr sz="1600" b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  <a:cs typeface="WeblySleek UI Light" pitchFamily="34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406400" y="4953000"/>
            <a:ext cx="2672861" cy="325120"/>
          </a:xfrm>
          <a:prstGeom prst="rect">
            <a:avLst/>
          </a:prstGeom>
        </p:spPr>
        <p:txBody>
          <a:bodyPr anchor="b"/>
          <a:lstStyle>
            <a:lvl1pPr algn="ctr">
              <a:defRPr sz="2100" b="0" baseline="0">
                <a:solidFill>
                  <a:srgbClr val="DA2F34"/>
                </a:solidFill>
                <a:latin typeface="Aller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b="1" dirty="0" err="1"/>
              <a:t>Lorem</a:t>
            </a:r>
            <a:r>
              <a:rPr lang="en-US" b="1" dirty="0"/>
              <a:t> </a:t>
            </a:r>
            <a:r>
              <a:rPr lang="en-US" b="1" dirty="0" err="1"/>
              <a:t>Ipsum</a:t>
            </a:r>
            <a:r>
              <a:rPr lang="en-US" b="1" dirty="0"/>
              <a:t> 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9144000" y="4953000"/>
            <a:ext cx="2743200" cy="32512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2100" b="0" baseline="0">
                <a:solidFill>
                  <a:srgbClr val="4478B2"/>
                </a:solidFill>
                <a:latin typeface="Aller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b="1" dirty="0" err="1"/>
              <a:t>Lorem</a:t>
            </a:r>
            <a:r>
              <a:rPr lang="en-US" b="1" dirty="0"/>
              <a:t> </a:t>
            </a:r>
            <a:r>
              <a:rPr lang="en-US" b="1" dirty="0" err="1"/>
              <a:t>Ipsum</a:t>
            </a:r>
            <a:endParaRPr lang="en-US" dirty="0"/>
          </a:p>
        </p:txBody>
      </p:sp>
      <p:sp>
        <p:nvSpPr>
          <p:cNvPr id="42" name="Picture Placeholder 41"/>
          <p:cNvSpPr>
            <a:spLocks noGrp="1"/>
          </p:cNvSpPr>
          <p:nvPr>
            <p:ph type="pic" sz="quarter" idx="26"/>
          </p:nvPr>
        </p:nvSpPr>
        <p:spPr>
          <a:xfrm>
            <a:off x="711201" y="1600200"/>
            <a:ext cx="2032000" cy="2540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5" name="Picture Placeholder 41"/>
          <p:cNvSpPr>
            <a:spLocks noGrp="1"/>
          </p:cNvSpPr>
          <p:nvPr>
            <p:ph type="pic" sz="quarter" idx="27"/>
          </p:nvPr>
        </p:nvSpPr>
        <p:spPr>
          <a:xfrm>
            <a:off x="3556000" y="1600200"/>
            <a:ext cx="2032000" cy="2540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6" name="Picture Placeholder 41"/>
          <p:cNvSpPr>
            <a:spLocks noGrp="1"/>
          </p:cNvSpPr>
          <p:nvPr>
            <p:ph type="pic" sz="quarter" idx="28"/>
          </p:nvPr>
        </p:nvSpPr>
        <p:spPr>
          <a:xfrm>
            <a:off x="6400800" y="1600200"/>
            <a:ext cx="2133600" cy="2540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9" name="Picture Placeholder 41"/>
          <p:cNvSpPr>
            <a:spLocks noGrp="1"/>
          </p:cNvSpPr>
          <p:nvPr>
            <p:ph type="pic" sz="quarter" idx="29"/>
          </p:nvPr>
        </p:nvSpPr>
        <p:spPr>
          <a:xfrm>
            <a:off x="9448800" y="1600200"/>
            <a:ext cx="2032000" cy="2540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0243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OUR CLIENT S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0" y="-25400"/>
            <a:ext cx="12192000" cy="609600"/>
          </a:xfrm>
          <a:prstGeom prst="rect">
            <a:avLst/>
          </a:prstGeom>
        </p:spPr>
        <p:txBody>
          <a:bodyPr tIns="243425" anchor="t"/>
          <a:lstStyle>
            <a:lvl1pPr>
              <a:defRPr/>
            </a:lvl1pPr>
          </a:lstStyle>
          <a:p>
            <a:r>
              <a:rPr lang="en-US" dirty="0"/>
              <a:t>WHAT OUR CLIENT SAYS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85800"/>
            <a:ext cx="12192000" cy="406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900" baseline="0"/>
            </a:lvl1pPr>
          </a:lstStyle>
          <a:p>
            <a:pPr lvl="0"/>
            <a:r>
              <a:rPr lang="en-US" dirty="0"/>
              <a:t>This is an example subtitle message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508001" y="1905000"/>
            <a:ext cx="1625600" cy="2235200"/>
          </a:xfrm>
          <a:prstGeom prst="rect">
            <a:avLst/>
          </a:prstGeom>
        </p:spPr>
        <p:txBody>
          <a:bodyPr/>
          <a:lstStyle>
            <a:lvl1pPr algn="l">
              <a:defRPr sz="1600" b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  <a:cs typeface="WeblySleek UI Light" pitchFamily="34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33"/>
          </p:nvPr>
        </p:nvSpPr>
        <p:spPr>
          <a:xfrm>
            <a:off x="3048000" y="1905000"/>
            <a:ext cx="2133600" cy="1625600"/>
          </a:xfrm>
          <a:prstGeom prst="rect">
            <a:avLst/>
          </a:prstGeom>
        </p:spPr>
        <p:txBody>
          <a:bodyPr/>
          <a:lstStyle>
            <a:lvl1pPr algn="l">
              <a:defRPr sz="1600" b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  <a:cs typeface="WeblySleek UI Light" pitchFamily="34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34"/>
          </p:nvPr>
        </p:nvSpPr>
        <p:spPr>
          <a:xfrm>
            <a:off x="7315201" y="1397000"/>
            <a:ext cx="1625600" cy="2032000"/>
          </a:xfrm>
          <a:prstGeom prst="rect">
            <a:avLst/>
          </a:prstGeom>
        </p:spPr>
        <p:txBody>
          <a:bodyPr/>
          <a:lstStyle>
            <a:lvl1pPr algn="ctr">
              <a:defRPr sz="1600" b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  <a:cs typeface="WeblySleek UI Light" pitchFamily="34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35"/>
          </p:nvPr>
        </p:nvSpPr>
        <p:spPr>
          <a:xfrm>
            <a:off x="9550401" y="3327400"/>
            <a:ext cx="1625600" cy="2032000"/>
          </a:xfrm>
          <a:prstGeom prst="rect">
            <a:avLst/>
          </a:prstGeom>
        </p:spPr>
        <p:txBody>
          <a:bodyPr/>
          <a:lstStyle>
            <a:lvl1pPr algn="l">
              <a:defRPr sz="1600" b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  <a:cs typeface="WeblySleek UI Light" pitchFamily="34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8234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0" y="-25400"/>
            <a:ext cx="12192000" cy="609600"/>
          </a:xfrm>
          <a:prstGeom prst="rect">
            <a:avLst/>
          </a:prstGeom>
        </p:spPr>
        <p:txBody>
          <a:bodyPr tIns="243425" anchor="t"/>
          <a:lstStyle>
            <a:lvl1pPr>
              <a:defRPr/>
            </a:lvl1pPr>
          </a:lstStyle>
          <a:p>
            <a:r>
              <a:rPr lang="en-US" dirty="0"/>
              <a:t>CONTACT US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85800"/>
            <a:ext cx="12192000" cy="4064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1900" baseline="0"/>
            </a:lvl1pPr>
          </a:lstStyle>
          <a:p>
            <a:pPr lvl="0"/>
            <a:r>
              <a:rPr lang="en-US" dirty="0"/>
              <a:t>This is an example subtitle message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7924800" y="2311400"/>
            <a:ext cx="3352800" cy="3759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100" b="0" baseline="0">
                <a:solidFill>
                  <a:schemeClr val="bg1"/>
                </a:solidFill>
                <a:latin typeface="Aller Light" pitchFamily="2" charset="0"/>
                <a:ea typeface="Aller" panose="02000503030000020004" pitchFamily="2" charset="0"/>
                <a:cs typeface="WeblySleek UI Light" pitchFamily="34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7924800" y="1905000"/>
            <a:ext cx="3352800" cy="508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700" b="1" baseline="0">
                <a:solidFill>
                  <a:schemeClr val="bg1"/>
                </a:solidFill>
                <a:latin typeface="Aller" pitchFamily="2" charset="0"/>
                <a:ea typeface="Aller" panose="02000503030000020004" pitchFamily="2" charset="0"/>
              </a:defRPr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endParaRPr lang="en-US" dirty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5"/>
          </p:nvPr>
        </p:nvSpPr>
        <p:spPr>
          <a:xfrm>
            <a:off x="1016000" y="1905000"/>
            <a:ext cx="4368800" cy="355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5060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609600" y="2514600"/>
            <a:ext cx="10972800" cy="1524000"/>
          </a:xfrm>
          <a:prstGeom prst="rect">
            <a:avLst/>
          </a:prstGeom>
        </p:spPr>
        <p:txBody>
          <a:bodyPr tIns="243425">
            <a:noAutofit/>
          </a:bodyPr>
          <a:lstStyle>
            <a:lvl1pPr algn="ctr">
              <a:defRPr sz="7300" b="1">
                <a:solidFill>
                  <a:srgbClr val="4478B2"/>
                </a:solidFill>
                <a:latin typeface="Aller" pitchFamily="2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105337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21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95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21" y="1598615"/>
            <a:ext cx="3505199" cy="4262436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32221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1455"/>
            <a:ext cx="10972800" cy="792163"/>
          </a:xfrm>
        </p:spPr>
        <p:txBody>
          <a:bodyPr>
            <a:normAutofit/>
          </a:bodyPr>
          <a:lstStyle>
            <a:lvl1pPr algn="l">
              <a:defRPr sz="5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8"/>
            <a:ext cx="2844800" cy="365125"/>
          </a:xfrm>
          <a:prstGeom prst="rect">
            <a:avLst/>
          </a:prstGeom>
        </p:spPr>
        <p:txBody>
          <a:bodyPr lIns="121701" tIns="60850" rIns="121701" bIns="60850"/>
          <a:lstStyle/>
          <a:p>
            <a:pPr defTabSz="1217094"/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8"/>
            <a:ext cx="3860800" cy="365125"/>
          </a:xfrm>
          <a:prstGeom prst="rect">
            <a:avLst/>
          </a:prstGeom>
        </p:spPr>
        <p:txBody>
          <a:bodyPr lIns="121701" tIns="60850" rIns="121701" bIns="60850"/>
          <a:lstStyle/>
          <a:p>
            <a:pPr defTabSz="1217094"/>
            <a:r>
              <a:rPr lang="en-US" sz="2400">
                <a:solidFill>
                  <a:prstClr val="black">
                    <a:tint val="75000"/>
                  </a:prstClr>
                </a:solidFill>
                <a:latin typeface="Calibri"/>
              </a:rPr>
              <a:t>Faisal Syafar</a:t>
            </a:r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8"/>
            <a:ext cx="2844800" cy="365125"/>
          </a:xfrm>
          <a:prstGeom prst="rect">
            <a:avLst/>
          </a:prstGeom>
        </p:spPr>
        <p:txBody>
          <a:bodyPr lIns="121701" tIns="60850" rIns="121701" bIns="60850"/>
          <a:lstStyle/>
          <a:p>
            <a:pPr defTabSz="1217094"/>
            <a:fld id="{13903887-50C4-4BF5-92E6-BC00216F1C94}" type="slidenum">
              <a:rPr lang="en-US" sz="24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7094"/>
              <a:t>‹#›</a:t>
            </a:fld>
            <a:endParaRPr lang="en-US" sz="24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15080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6843" y="2614583"/>
            <a:ext cx="11198367" cy="2239673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48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2294" y="5261530"/>
            <a:ext cx="11147465" cy="1018033"/>
          </a:xfrm>
        </p:spPr>
        <p:txBody>
          <a:bodyPr>
            <a:normAutofit/>
          </a:bodyPr>
          <a:lstStyle>
            <a:lvl1pPr marL="0" indent="0" algn="l">
              <a:buNone/>
              <a:defRPr sz="3700" b="0" i="0">
                <a:solidFill>
                  <a:srgbClr val="FFE83F"/>
                </a:solidFill>
              </a:defRPr>
            </a:lvl1pPr>
            <a:lvl2pPr marL="608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9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7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620" y="374905"/>
            <a:ext cx="10994760" cy="1018035"/>
          </a:xfrm>
        </p:spPr>
        <p:txBody>
          <a:bodyPr>
            <a:normAutofit/>
          </a:bodyPr>
          <a:lstStyle>
            <a:lvl1pPr algn="l">
              <a:defRPr sz="4800" baseline="0">
                <a:solidFill>
                  <a:srgbClr val="FFE83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621" y="1392935"/>
            <a:ext cx="10994760" cy="5090164"/>
          </a:xfrm>
        </p:spPr>
        <p:txBody>
          <a:bodyPr/>
          <a:lstStyle>
            <a:lvl1pPr algn="l">
              <a:defRPr sz="3700">
                <a:solidFill>
                  <a:srgbClr val="002060"/>
                </a:solidFill>
              </a:defRPr>
            </a:lvl1pPr>
            <a:lvl2pPr algn="l">
              <a:defRPr>
                <a:solidFill>
                  <a:srgbClr val="002060"/>
                </a:solidFill>
              </a:defRPr>
            </a:lvl2pPr>
            <a:lvl3pPr algn="l">
              <a:defRPr>
                <a:solidFill>
                  <a:srgbClr val="002060"/>
                </a:solidFill>
              </a:defRPr>
            </a:lvl3pPr>
            <a:lvl4pPr algn="l">
              <a:defRPr>
                <a:solidFill>
                  <a:srgbClr val="002060"/>
                </a:solidFill>
              </a:defRPr>
            </a:lvl4pPr>
            <a:lvl5pPr algn="l"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670" y="374903"/>
            <a:ext cx="8347873" cy="967132"/>
          </a:xfrm>
        </p:spPr>
        <p:txBody>
          <a:bodyPr>
            <a:normAutofit/>
          </a:bodyPr>
          <a:lstStyle>
            <a:lvl1pPr algn="l">
              <a:defRPr sz="480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620" y="1392964"/>
            <a:ext cx="8347875" cy="4681415"/>
          </a:xfrm>
        </p:spPr>
        <p:txBody>
          <a:bodyPr/>
          <a:lstStyle>
            <a:lvl1pPr>
              <a:defRPr sz="3700"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9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93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690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586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482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379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275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171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475" y="374931"/>
            <a:ext cx="10791153" cy="1018033"/>
          </a:xfrm>
        </p:spPr>
        <p:txBody>
          <a:bodyPr>
            <a:normAutofit/>
          </a:bodyPr>
          <a:lstStyle>
            <a:lvl1pPr algn="l">
              <a:defRPr sz="4800" baseline="0">
                <a:solidFill>
                  <a:srgbClr val="FFE83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5840" y="2207367"/>
            <a:ext cx="5386917" cy="639763"/>
          </a:xfrm>
        </p:spPr>
        <p:txBody>
          <a:bodyPr anchor="b"/>
          <a:lstStyle>
            <a:lvl1pPr marL="0" indent="0" algn="ctr">
              <a:buNone/>
              <a:defRPr sz="3200" b="1">
                <a:solidFill>
                  <a:srgbClr val="002060"/>
                </a:solidFill>
              </a:defRPr>
            </a:lvl1pPr>
            <a:lvl2pPr marL="608963" indent="0">
              <a:buNone/>
              <a:defRPr sz="2700" b="1"/>
            </a:lvl2pPr>
            <a:lvl3pPr marL="1217934" indent="0">
              <a:buNone/>
              <a:defRPr sz="2400" b="1"/>
            </a:lvl3pPr>
            <a:lvl4pPr marL="1826901" indent="0">
              <a:buNone/>
              <a:defRPr sz="2100" b="1"/>
            </a:lvl4pPr>
            <a:lvl5pPr marL="2435862" indent="0">
              <a:buNone/>
              <a:defRPr sz="2100" b="1"/>
            </a:lvl5pPr>
            <a:lvl6pPr marL="3044821" indent="0">
              <a:buNone/>
              <a:defRPr sz="2100" b="1"/>
            </a:lvl6pPr>
            <a:lvl7pPr marL="3653795" indent="0">
              <a:buNone/>
              <a:defRPr sz="2100" b="1"/>
            </a:lvl7pPr>
            <a:lvl8pPr marL="4262752" indent="0">
              <a:buNone/>
              <a:defRPr sz="2100" b="1"/>
            </a:lvl8pPr>
            <a:lvl9pPr marL="4871713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5840" y="2837227"/>
            <a:ext cx="5386917" cy="3035059"/>
          </a:xfrm>
        </p:spPr>
        <p:txBody>
          <a:bodyPr/>
          <a:lstStyle>
            <a:lvl1pPr algn="ctr">
              <a:defRPr sz="3200">
                <a:solidFill>
                  <a:srgbClr val="002060"/>
                </a:solidFill>
              </a:defRPr>
            </a:lvl1pPr>
            <a:lvl2pPr algn="ctr">
              <a:defRPr sz="2700">
                <a:solidFill>
                  <a:srgbClr val="002060"/>
                </a:solidFill>
              </a:defRPr>
            </a:lvl2pPr>
            <a:lvl3pPr algn="ctr">
              <a:defRPr sz="2400">
                <a:solidFill>
                  <a:srgbClr val="002060"/>
                </a:solidFill>
              </a:defRPr>
            </a:lvl3pPr>
            <a:lvl4pPr algn="ctr">
              <a:defRPr sz="2100">
                <a:solidFill>
                  <a:srgbClr val="002060"/>
                </a:solidFill>
              </a:defRPr>
            </a:lvl4pPr>
            <a:lvl5pPr algn="ctr">
              <a:defRPr sz="2100">
                <a:solidFill>
                  <a:srgbClr val="002060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34" y="2207367"/>
            <a:ext cx="5389033" cy="639763"/>
          </a:xfrm>
        </p:spPr>
        <p:txBody>
          <a:bodyPr anchor="b"/>
          <a:lstStyle>
            <a:lvl1pPr marL="0" indent="0" algn="ctr">
              <a:buNone/>
              <a:defRPr sz="3200" b="1">
                <a:solidFill>
                  <a:srgbClr val="002060"/>
                </a:solidFill>
              </a:defRPr>
            </a:lvl1pPr>
            <a:lvl2pPr marL="608963" indent="0">
              <a:buNone/>
              <a:defRPr sz="2700" b="1"/>
            </a:lvl2pPr>
            <a:lvl3pPr marL="1217934" indent="0">
              <a:buNone/>
              <a:defRPr sz="2400" b="1"/>
            </a:lvl3pPr>
            <a:lvl4pPr marL="1826901" indent="0">
              <a:buNone/>
              <a:defRPr sz="2100" b="1"/>
            </a:lvl4pPr>
            <a:lvl5pPr marL="2435862" indent="0">
              <a:buNone/>
              <a:defRPr sz="2100" b="1"/>
            </a:lvl5pPr>
            <a:lvl6pPr marL="3044821" indent="0">
              <a:buNone/>
              <a:defRPr sz="2100" b="1"/>
            </a:lvl6pPr>
            <a:lvl7pPr marL="3653795" indent="0">
              <a:buNone/>
              <a:defRPr sz="2100" b="1"/>
            </a:lvl7pPr>
            <a:lvl8pPr marL="4262752" indent="0">
              <a:buNone/>
              <a:defRPr sz="2100" b="1"/>
            </a:lvl8pPr>
            <a:lvl9pPr marL="4871713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34" y="2837227"/>
            <a:ext cx="5389033" cy="3035059"/>
          </a:xfrm>
        </p:spPr>
        <p:txBody>
          <a:bodyPr/>
          <a:lstStyle>
            <a:lvl1pPr algn="ctr">
              <a:defRPr sz="3200">
                <a:solidFill>
                  <a:srgbClr val="002060"/>
                </a:solidFill>
              </a:defRPr>
            </a:lvl1pPr>
            <a:lvl2pPr algn="ctr">
              <a:defRPr sz="2700">
                <a:solidFill>
                  <a:srgbClr val="002060"/>
                </a:solidFill>
              </a:defRPr>
            </a:lvl2pPr>
            <a:lvl3pPr algn="ctr">
              <a:defRPr sz="2400">
                <a:solidFill>
                  <a:srgbClr val="002060"/>
                </a:solidFill>
              </a:defRPr>
            </a:lvl3pPr>
            <a:lvl4pPr algn="ctr">
              <a:defRPr sz="2100">
                <a:solidFill>
                  <a:srgbClr val="002060"/>
                </a:solidFill>
              </a:defRPr>
            </a:lvl4pPr>
            <a:lvl5pPr algn="ctr">
              <a:defRPr sz="2100">
                <a:solidFill>
                  <a:srgbClr val="002060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59" y="273055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20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59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963" indent="0">
              <a:buNone/>
              <a:defRPr sz="1600"/>
            </a:lvl2pPr>
            <a:lvl3pPr marL="1217934" indent="0">
              <a:buNone/>
              <a:defRPr sz="1300"/>
            </a:lvl3pPr>
            <a:lvl4pPr marL="1826901" indent="0">
              <a:buNone/>
              <a:defRPr sz="1200"/>
            </a:lvl4pPr>
            <a:lvl5pPr marL="2435862" indent="0">
              <a:buNone/>
              <a:defRPr sz="1200"/>
            </a:lvl5pPr>
            <a:lvl6pPr marL="3044821" indent="0">
              <a:buNone/>
              <a:defRPr sz="1200"/>
            </a:lvl6pPr>
            <a:lvl7pPr marL="3653795" indent="0">
              <a:buNone/>
              <a:defRPr sz="1200"/>
            </a:lvl7pPr>
            <a:lvl8pPr marL="4262752" indent="0">
              <a:buNone/>
              <a:defRPr sz="1200"/>
            </a:lvl8pPr>
            <a:lvl9pPr marL="487171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7"/>
            <a:ext cx="8915400" cy="566739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71"/>
            <a:ext cx="8915400" cy="385497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67" indent="0">
              <a:buNone/>
              <a:defRPr sz="1600"/>
            </a:lvl2pPr>
            <a:lvl3pPr marL="914332" indent="0">
              <a:buNone/>
              <a:defRPr sz="1600"/>
            </a:lvl3pPr>
            <a:lvl4pPr marL="1371498" indent="0">
              <a:buNone/>
              <a:defRPr sz="1600"/>
            </a:lvl4pPr>
            <a:lvl5pPr marL="1828664" indent="0">
              <a:buNone/>
              <a:defRPr sz="1600"/>
            </a:lvl5pPr>
            <a:lvl6pPr marL="2285830" indent="0">
              <a:buNone/>
              <a:defRPr sz="1600"/>
            </a:lvl6pPr>
            <a:lvl7pPr marL="2742994" indent="0">
              <a:buNone/>
              <a:defRPr sz="1600"/>
            </a:lvl7pPr>
            <a:lvl8pPr marL="3200160" indent="0">
              <a:buNone/>
              <a:defRPr sz="1600"/>
            </a:lvl8pPr>
            <a:lvl9pPr marL="3657327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9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3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21" y="4983094"/>
            <a:ext cx="779767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07182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7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963" indent="0">
              <a:buNone/>
              <a:defRPr sz="3700"/>
            </a:lvl2pPr>
            <a:lvl3pPr marL="1217934" indent="0">
              <a:buNone/>
              <a:defRPr sz="3200"/>
            </a:lvl3pPr>
            <a:lvl4pPr marL="1826901" indent="0">
              <a:buNone/>
              <a:defRPr sz="2700"/>
            </a:lvl4pPr>
            <a:lvl5pPr marL="2435862" indent="0">
              <a:buNone/>
              <a:defRPr sz="2700"/>
            </a:lvl5pPr>
            <a:lvl6pPr marL="3044821" indent="0">
              <a:buNone/>
              <a:defRPr sz="2700"/>
            </a:lvl6pPr>
            <a:lvl7pPr marL="3653795" indent="0">
              <a:buNone/>
              <a:defRPr sz="2700"/>
            </a:lvl7pPr>
            <a:lvl8pPr marL="4262752" indent="0">
              <a:buNone/>
              <a:defRPr sz="2700"/>
            </a:lvl8pPr>
            <a:lvl9pPr marL="4871713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07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963" indent="0">
              <a:buNone/>
              <a:defRPr sz="1600"/>
            </a:lvl2pPr>
            <a:lvl3pPr marL="1217934" indent="0">
              <a:buNone/>
              <a:defRPr sz="1300"/>
            </a:lvl3pPr>
            <a:lvl4pPr marL="1826901" indent="0">
              <a:buNone/>
              <a:defRPr sz="1200"/>
            </a:lvl4pPr>
            <a:lvl5pPr marL="2435862" indent="0">
              <a:buNone/>
              <a:defRPr sz="1200"/>
            </a:lvl5pPr>
            <a:lvl6pPr marL="3044821" indent="0">
              <a:buNone/>
              <a:defRPr sz="1200"/>
            </a:lvl6pPr>
            <a:lvl7pPr marL="3653795" indent="0">
              <a:buNone/>
              <a:defRPr sz="1200"/>
            </a:lvl7pPr>
            <a:lvl8pPr marL="4262752" indent="0">
              <a:buNone/>
              <a:defRPr sz="1200"/>
            </a:lvl8pPr>
            <a:lvl9pPr marL="487171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6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6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08B89D22-1D6E-450B-881F-4D2A4C527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7967" y="3101636"/>
            <a:ext cx="1951712" cy="70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09439" y="1596540"/>
            <a:ext cx="10383940" cy="1527050"/>
          </a:xfrm>
        </p:spPr>
        <p:txBody>
          <a:bodyPr>
            <a:normAutofit/>
          </a:bodyPr>
          <a:lstStyle>
            <a:lvl1pPr algn="r">
              <a:defRPr sz="360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226" y="3429000"/>
            <a:ext cx="10799297" cy="122164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</a:t>
            </a:r>
          </a:p>
          <a:p>
            <a:r>
              <a:rPr lang="en-US" dirty="0"/>
              <a:t>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>
                <a:solidFill>
                  <a:prstClr val="black">
                    <a:tint val="75000"/>
                  </a:prstClr>
                </a:solidFill>
                <a:latin typeface="Calibri"/>
              </a:rPr>
              <a:t>10/02/15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Faisal Syafar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227" y="374901"/>
            <a:ext cx="10791153" cy="763525"/>
          </a:xfrm>
        </p:spPr>
        <p:txBody>
          <a:bodyPr>
            <a:normAutofit/>
          </a:bodyPr>
          <a:lstStyle>
            <a:lvl1pPr algn="r">
              <a:defRPr sz="360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227" y="1901951"/>
            <a:ext cx="10791153" cy="4428445"/>
          </a:xfrm>
        </p:spPr>
        <p:txBody>
          <a:bodyPr/>
          <a:lstStyle>
            <a:lvl1pPr algn="l">
              <a:defRPr sz="2800"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>
                <a:solidFill>
                  <a:prstClr val="black">
                    <a:tint val="75000"/>
                  </a:prstClr>
                </a:solidFill>
                <a:latin typeface="Calibri"/>
              </a:rPr>
              <a:t>10/02/15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Faisal Syafar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8295" y="527605"/>
            <a:ext cx="8958692" cy="916230"/>
          </a:xfrm>
          <a:noFill/>
        </p:spPr>
        <p:txBody>
          <a:bodyPr>
            <a:normAutofit/>
          </a:bodyPr>
          <a:lstStyle>
            <a:lvl1pPr algn="l">
              <a:defRPr sz="360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8295" y="1596540"/>
            <a:ext cx="8958691" cy="4733854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>
                <a:solidFill>
                  <a:prstClr val="black">
                    <a:tint val="75000"/>
                  </a:prstClr>
                </a:solidFill>
                <a:latin typeface="Calibri"/>
              </a:rPr>
              <a:t>10/02/15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Faisal Syafar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>
                <a:solidFill>
                  <a:prstClr val="black">
                    <a:tint val="75000"/>
                  </a:prstClr>
                </a:solidFill>
                <a:latin typeface="Calibri"/>
              </a:rPr>
              <a:t>10/02/15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Faisal Syafar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>
                <a:solidFill>
                  <a:prstClr val="black">
                    <a:tint val="75000"/>
                  </a:prstClr>
                </a:solidFill>
                <a:latin typeface="Calibri"/>
              </a:rPr>
              <a:t>10/02/15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Faisal Syafar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619" y="374901"/>
            <a:ext cx="11198367" cy="763525"/>
          </a:xfrm>
        </p:spPr>
        <p:txBody>
          <a:bodyPr>
            <a:normAutofit/>
          </a:bodyPr>
          <a:lstStyle>
            <a:lvl1pPr algn="r">
              <a:defRPr sz="360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8620" y="1901950"/>
            <a:ext cx="5397899" cy="610820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621" y="2512771"/>
            <a:ext cx="5397897" cy="3311079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0" y="1882908"/>
            <a:ext cx="5633547" cy="63976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1" y="2512771"/>
            <a:ext cx="5633545" cy="3311079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>
                <a:solidFill>
                  <a:prstClr val="black">
                    <a:tint val="75000"/>
                  </a:prstClr>
                </a:solidFill>
                <a:latin typeface="Calibri"/>
              </a:rPr>
              <a:t>10/02/15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Faisal Syafar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>
                <a:solidFill>
                  <a:prstClr val="black">
                    <a:tint val="75000"/>
                  </a:prstClr>
                </a:solidFill>
                <a:latin typeface="Calibri"/>
              </a:rPr>
              <a:t>10/02/15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Faisal Syafar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4.xml"/><Relationship Id="rId21" Type="http://schemas.openxmlformats.org/officeDocument/2006/relationships/image" Target="../media/image15.jpg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image" Target="../media/image1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image" Target="../media/image16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6" Type="http://schemas.openxmlformats.org/officeDocument/2006/relationships/image" Target="../media/image19.jpg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" y="228603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4"/>
            <a:ext cx="2356675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33" y="624115"/>
            <a:ext cx="8911687" cy="1280891"/>
          </a:xfrm>
          <a:prstGeom prst="rect">
            <a:avLst/>
          </a:prstGeom>
        </p:spPr>
        <p:txBody>
          <a:bodyPr vert="horz" lIns="91434" tIns="45718" rIns="91434" bIns="45718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439"/>
            <a:ext cx="1146283" cy="370396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21" y="6135814"/>
            <a:ext cx="7619999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21" y="787785"/>
            <a:ext cx="779767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248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</p:sldLayoutIdLst>
  <p:hf sldNum="0" hdr="0" ftr="0" dt="0"/>
  <p:txStyles>
    <p:titleStyle>
      <a:lvl1pPr algn="l" defTabSz="457167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74" indent="-342874" algn="l" defTabSz="457167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895" indent="-285730" algn="l" defTabSz="457167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914" indent="-228584" algn="l" defTabSz="457167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080" indent="-228584" algn="l" defTabSz="457167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247" indent="-228584" algn="l" defTabSz="457167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412" indent="-228584" algn="l" defTabSz="457167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578" indent="-228584" algn="l" defTabSz="457167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744" indent="-228584" algn="l" defTabSz="457167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5910" indent="-228584" algn="l" defTabSz="457167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4571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4571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4571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4571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4571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4571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4571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4571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12" tIns="60856" rIns="121712" bIns="6085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712" tIns="60856" rIns="121712" bIns="608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8"/>
            <a:ext cx="2844800" cy="365125"/>
          </a:xfrm>
          <a:prstGeom prst="rect">
            <a:avLst/>
          </a:prstGeom>
        </p:spPr>
        <p:txBody>
          <a:bodyPr vert="horz" lIns="121712" tIns="60856" rIns="121712" bIns="6085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04"/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7204"/>
              <a:t>11/24/2020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8"/>
            <a:ext cx="3860800" cy="365125"/>
          </a:xfrm>
          <a:prstGeom prst="rect">
            <a:avLst/>
          </a:prstGeom>
        </p:spPr>
        <p:txBody>
          <a:bodyPr vert="horz" lIns="121712" tIns="60856" rIns="121712" bIns="6085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04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8"/>
            <a:ext cx="2844800" cy="365125"/>
          </a:xfrm>
          <a:prstGeom prst="rect">
            <a:avLst/>
          </a:prstGeom>
        </p:spPr>
        <p:txBody>
          <a:bodyPr vert="horz" lIns="121712" tIns="60856" rIns="121712" bIns="6085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04"/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7204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27A9BA-A19D-4972-96D6-A17B84ACD75A}"/>
              </a:ext>
            </a:extLst>
          </p:cNvPr>
          <p:cNvSpPr txBox="1"/>
          <p:nvPr userDrawn="1"/>
        </p:nvSpPr>
        <p:spPr>
          <a:xfrm>
            <a:off x="-12196" y="6951691"/>
            <a:ext cx="11186167" cy="707684"/>
          </a:xfrm>
          <a:prstGeom prst="rect">
            <a:avLst/>
          </a:prstGeom>
          <a:noFill/>
        </p:spPr>
        <p:txBody>
          <a:bodyPr wrap="square" lIns="121712" tIns="60856" rIns="121712" bIns="60856" rtlCol="0">
            <a:spAutoFit/>
          </a:bodyPr>
          <a:lstStyle/>
          <a:p>
            <a:pPr defTabSz="1217204"/>
            <a:r>
              <a:rPr lang="en-US" sz="1900">
                <a:solidFill>
                  <a:prstClr val="white">
                    <a:lumMod val="65000"/>
                  </a:prstClr>
                </a:solidFill>
                <a:latin typeface="Calibri"/>
              </a:rPr>
              <a:t>This presentation uses a free template provided by FPPT.com</a:t>
            </a:r>
          </a:p>
          <a:p>
            <a:pPr defTabSz="1217204"/>
            <a:r>
              <a:rPr lang="en-US" sz="1900">
                <a:solidFill>
                  <a:prstClr val="white">
                    <a:lumMod val="65000"/>
                  </a:prstClr>
                </a:solidFill>
                <a:latin typeface="Calibri"/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ctr" defTabSz="1217204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15" indent="-456415" algn="l" defTabSz="1217204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8974" indent="-380370" algn="l" defTabSz="1217204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483" indent="-304324" algn="l" defTabSz="12172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21" indent="-304324" algn="l" defTabSz="1217204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698" indent="-304324" algn="l" defTabSz="1217204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287" indent="-304324" algn="l" defTabSz="121720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5901" indent="-304324" algn="l" defTabSz="121720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495" indent="-304324" algn="l" defTabSz="121720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092" indent="-304324" algn="l" defTabSz="121720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599" algn="l" defTabSz="12172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04" algn="l" defTabSz="12172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06" algn="l" defTabSz="12172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02" algn="l" defTabSz="12172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992" algn="l" defTabSz="12172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607" algn="l" defTabSz="12172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195" algn="l" defTabSz="12172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782" algn="l" defTabSz="12172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55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</p:sldLayoutIdLst>
  <p:txStyles>
    <p:titleStyle>
      <a:lvl1pPr algn="ctr" defTabSz="1217174" rtl="0" eaLnBrk="1" latinLnBrk="1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03" indent="-456403" algn="l" defTabSz="1217174" rtl="0" eaLnBrk="1" latinLnBrk="1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8950" indent="-380361" algn="l" defTabSz="1217174" rtl="0" eaLnBrk="1" latinLnBrk="1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445" indent="-304316" algn="l" defTabSz="1217174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068" indent="-304316" algn="l" defTabSz="1217174" rtl="0" eaLnBrk="1" latinLnBrk="1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630" indent="-304316" algn="l" defTabSz="1217174" rtl="0" eaLnBrk="1" latinLnBrk="1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203" indent="-304316" algn="l" defTabSz="1217174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5802" indent="-304316" algn="l" defTabSz="1217174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381" indent="-304316" algn="l" defTabSz="1217174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2963" indent="-304316" algn="l" defTabSz="1217174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7174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583" algn="l" defTabSz="1217174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174" algn="l" defTabSz="1217174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761" algn="l" defTabSz="1217174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342" algn="l" defTabSz="1217174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916" algn="l" defTabSz="1217174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515" algn="l" defTabSz="1217174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088" algn="l" defTabSz="1217174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661" algn="l" defTabSz="1217174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11407833" y="6101933"/>
            <a:ext cx="5808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30" tIns="121830" rIns="121830" bIns="121830" anchor="ctr" anchorCtr="0">
            <a:noAutofit/>
          </a:bodyPr>
          <a:lstStyle>
            <a:lvl1pPr lvl="0" algn="ctr">
              <a:buNone/>
              <a:defRPr sz="13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buNone/>
              <a:defRPr sz="13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buNone/>
              <a:defRPr sz="13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buNone/>
              <a:defRPr sz="13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buNone/>
              <a:defRPr sz="13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buNone/>
              <a:defRPr sz="13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buNone/>
              <a:defRPr sz="13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buNone/>
              <a:defRPr sz="13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buNone/>
              <a:defRPr sz="13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defTabSz="914042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914042">
                <a:buClr>
                  <a:srgbClr val="000000"/>
                </a:buClr>
              </a:pPr>
              <a:t>‹#›</a:t>
            </a:fld>
            <a:endParaRPr lang="en" kern="0"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609600" y="1554833"/>
            <a:ext cx="69604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30" tIns="121830" rIns="121830" bIns="121830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426167" y="2610733"/>
            <a:ext cx="6144400" cy="3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30" tIns="121830" rIns="121830" bIns="121830" anchor="t" anchorCtr="0"/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pic>
        <p:nvPicPr>
          <p:cNvPr id="5" name="Picture 4" descr="Screen Shot 2018-11-10 at 15.55.08.png"/>
          <p:cNvPicPr>
            <a:picLocks noChangeAspect="1"/>
          </p:cNvPicPr>
          <p:nvPr userDrawn="1"/>
        </p:nvPicPr>
        <p:blipFill>
          <a:blip r:embed="rId17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16000" cy="9906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43" r:id="rId13"/>
    <p:sldLayoutId id="2147483844" r:id="rId14"/>
    <p:sldLayoutId id="2147483845" r:id="rId1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25399"/>
            <a:ext cx="12192000" cy="973667"/>
          </a:xfrm>
          <a:prstGeom prst="rect">
            <a:avLst/>
          </a:prstGeom>
        </p:spPr>
        <p:txBody>
          <a:bodyPr vert="horz" lIns="121701" tIns="60850" rIns="121701" bIns="6085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443631"/>
            <a:ext cx="11277600" cy="4525433"/>
          </a:xfrm>
          <a:prstGeom prst="rect">
            <a:avLst/>
          </a:prstGeom>
        </p:spPr>
        <p:txBody>
          <a:bodyPr vert="horz" lIns="121701" tIns="60850" rIns="121701" bIns="6085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Screen Shot 2018-11-10 at 15.55.08.png"/>
          <p:cNvPicPr>
            <a:picLocks noChangeAspect="1"/>
          </p:cNvPicPr>
          <p:nvPr userDrawn="1"/>
        </p:nvPicPr>
        <p:blipFill>
          <a:blip r:embed="rId2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16000" cy="9906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6" name="TextBox 5"/>
          <p:cNvSpPr txBox="1"/>
          <p:nvPr userDrawn="1"/>
        </p:nvSpPr>
        <p:spPr>
          <a:xfrm>
            <a:off x="237068" y="719714"/>
            <a:ext cx="812800" cy="29226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786" tIns="60893" rIns="121786" bIns="60893" rtlCol="0">
            <a:spAutoFit/>
          </a:bodyPr>
          <a:lstStyle/>
          <a:p>
            <a:pPr defTabSz="1217094"/>
            <a:r>
              <a:rPr lang="en-US" sz="1100" b="1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Calibri"/>
              </a:rPr>
              <a:t>CIS RC</a:t>
            </a:r>
          </a:p>
        </p:txBody>
      </p:sp>
    </p:spTree>
    <p:extLst>
      <p:ext uri="{BB962C8B-B14F-4D97-AF65-F5344CB8AC3E}">
        <p14:creationId xmlns:p14="http://schemas.microsoft.com/office/powerpoint/2010/main" val="395190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  <p:sldLayoutId id="2147483828" r:id="rId18"/>
    <p:sldLayoutId id="2147483829" r:id="rId19"/>
  </p:sldLayoutIdLst>
  <p:hf sldNum="0" hdr="0" ftr="0" dt="0"/>
  <p:txStyles>
    <p:titleStyle>
      <a:lvl1pPr algn="ctr" defTabSz="1217094" rtl="0" eaLnBrk="1" latinLnBrk="0" hangingPunct="1">
        <a:spcBef>
          <a:spcPct val="0"/>
        </a:spcBef>
        <a:buNone/>
        <a:defRPr sz="3500" b="1" kern="1200" spc="0">
          <a:solidFill>
            <a:srgbClr val="4478B2"/>
          </a:solidFill>
          <a:latin typeface="Aller" pitchFamily="2" charset="0"/>
          <a:ea typeface="Aller" panose="02000503030000020004" pitchFamily="2" charset="0"/>
          <a:cs typeface="+mj-cs"/>
        </a:defRPr>
      </a:lvl1pPr>
    </p:titleStyle>
    <p:bodyStyle>
      <a:lvl1pPr marL="0" indent="0" algn="ctr" defTabSz="1217094" rtl="0" eaLnBrk="1" latinLnBrk="0" hangingPunct="1">
        <a:spcBef>
          <a:spcPct val="20000"/>
        </a:spcBef>
        <a:buFont typeface="Arial" pitchFamily="34" charset="0"/>
        <a:buNone/>
        <a:defRPr sz="1900" kern="1200" baseline="0">
          <a:solidFill>
            <a:schemeClr val="bg1"/>
          </a:solidFill>
          <a:latin typeface="Aller Light" pitchFamily="2" charset="0"/>
          <a:ea typeface="Aller" panose="02000503030000020004" pitchFamily="2" charset="0"/>
          <a:cs typeface="WeblySleek UI Light" pitchFamily="34" charset="0"/>
        </a:defRPr>
      </a:lvl1pPr>
      <a:lvl2pPr marL="608543" indent="0" algn="ctr" defTabSz="1217094" rtl="0" eaLnBrk="1" latinLnBrk="0" hangingPunct="1">
        <a:spcBef>
          <a:spcPct val="20000"/>
        </a:spcBef>
        <a:buFont typeface="Arial" pitchFamily="34" charset="0"/>
        <a:buNone/>
        <a:defRPr sz="1900" kern="1200">
          <a:solidFill>
            <a:schemeClr val="bg1"/>
          </a:solidFill>
          <a:latin typeface="Aller Light" pitchFamily="2" charset="0"/>
          <a:ea typeface="Aller" panose="02000503030000020004" pitchFamily="2" charset="0"/>
          <a:cs typeface="WeblySleek UI Light" pitchFamily="34" charset="0"/>
        </a:defRPr>
      </a:lvl2pPr>
      <a:lvl3pPr marL="1217094" indent="0" algn="ctr" defTabSz="1217094" rtl="0" eaLnBrk="1" latinLnBrk="0" hangingPunct="1">
        <a:spcBef>
          <a:spcPct val="20000"/>
        </a:spcBef>
        <a:buFont typeface="Arial" pitchFamily="34" charset="0"/>
        <a:buNone/>
        <a:defRPr sz="1900" kern="1200">
          <a:solidFill>
            <a:schemeClr val="bg1"/>
          </a:solidFill>
          <a:latin typeface="Aller Light" pitchFamily="2" charset="0"/>
          <a:ea typeface="Aller" panose="02000503030000020004" pitchFamily="2" charset="0"/>
          <a:cs typeface="WeblySleek UI Light" pitchFamily="34" charset="0"/>
        </a:defRPr>
      </a:lvl3pPr>
      <a:lvl4pPr marL="1825640" indent="0" algn="ctr" defTabSz="1217094" rtl="0" eaLnBrk="1" latinLnBrk="0" hangingPunct="1">
        <a:spcBef>
          <a:spcPct val="20000"/>
        </a:spcBef>
        <a:buFont typeface="Arial" pitchFamily="34" charset="0"/>
        <a:buNone/>
        <a:defRPr sz="1900" kern="1200">
          <a:solidFill>
            <a:schemeClr val="bg1"/>
          </a:solidFill>
          <a:latin typeface="Aller Light" pitchFamily="2" charset="0"/>
          <a:ea typeface="Aller" panose="02000503030000020004" pitchFamily="2" charset="0"/>
          <a:cs typeface="WeblySleek UI Light" pitchFamily="34" charset="0"/>
        </a:defRPr>
      </a:lvl4pPr>
      <a:lvl5pPr marL="2434182" indent="0" algn="ctr" defTabSz="1217094" rtl="0" eaLnBrk="1" latinLnBrk="0" hangingPunct="1">
        <a:spcBef>
          <a:spcPct val="20000"/>
        </a:spcBef>
        <a:buFont typeface="Arial" pitchFamily="34" charset="0"/>
        <a:buNone/>
        <a:defRPr sz="1900" kern="1200">
          <a:solidFill>
            <a:schemeClr val="bg1"/>
          </a:solidFill>
          <a:latin typeface="Aller Light" pitchFamily="2" charset="0"/>
          <a:ea typeface="Aller" panose="02000503030000020004" pitchFamily="2" charset="0"/>
          <a:cs typeface="WeblySleek UI Light" pitchFamily="34" charset="0"/>
        </a:defRPr>
      </a:lvl5pPr>
      <a:lvl6pPr marL="3346979" indent="-304296" algn="l" defTabSz="121709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5540" indent="-304296" algn="l" defTabSz="121709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077" indent="-304296" algn="l" defTabSz="121709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2617" indent="-304296" algn="l" defTabSz="121709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09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543" algn="l" defTabSz="121709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094" algn="l" defTabSz="121709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640" algn="l" defTabSz="121709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182" algn="l" defTabSz="121709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713" algn="l" defTabSz="121709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271" algn="l" defTabSz="121709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9804" algn="l" defTabSz="121709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337" algn="l" defTabSz="121709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89" tIns="60894" rIns="121789" bIns="6089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789" tIns="60894" rIns="121789" bIns="6089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8"/>
            <a:ext cx="2844800" cy="365125"/>
          </a:xfrm>
          <a:prstGeom prst="rect">
            <a:avLst/>
          </a:prstGeom>
        </p:spPr>
        <p:txBody>
          <a:bodyPr vert="horz" lIns="121789" tIns="60894" rIns="121789" bIns="6089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934"/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7934"/>
              <a:t>11/24/2020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8"/>
            <a:ext cx="3860800" cy="365125"/>
          </a:xfrm>
          <a:prstGeom prst="rect">
            <a:avLst/>
          </a:prstGeom>
        </p:spPr>
        <p:txBody>
          <a:bodyPr vert="horz" lIns="121789" tIns="60894" rIns="121789" bIns="6089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934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8"/>
            <a:ext cx="2844800" cy="365125"/>
          </a:xfrm>
          <a:prstGeom prst="rect">
            <a:avLst/>
          </a:prstGeom>
        </p:spPr>
        <p:txBody>
          <a:bodyPr vert="horz" lIns="121789" tIns="60894" rIns="121789" bIns="6089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934"/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7934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867DF-3DCA-4725-94F0-F2B6BD747A82}"/>
              </a:ext>
            </a:extLst>
          </p:cNvPr>
          <p:cNvSpPr txBox="1"/>
          <p:nvPr userDrawn="1"/>
        </p:nvSpPr>
        <p:spPr>
          <a:xfrm>
            <a:off x="-12196" y="6951698"/>
            <a:ext cx="11186167" cy="707765"/>
          </a:xfrm>
          <a:prstGeom prst="rect">
            <a:avLst/>
          </a:prstGeom>
          <a:noFill/>
        </p:spPr>
        <p:txBody>
          <a:bodyPr wrap="square" lIns="121789" tIns="60894" rIns="121789" bIns="60894" rtlCol="0">
            <a:spAutoFit/>
          </a:bodyPr>
          <a:lstStyle/>
          <a:p>
            <a:pPr defTabSz="1217934"/>
            <a:r>
              <a:rPr lang="en-US" dirty="0">
                <a:solidFill>
                  <a:prstClr val="white">
                    <a:lumMod val="65000"/>
                  </a:prstClr>
                </a:solidFill>
                <a:latin typeface="Calibri"/>
              </a:rPr>
              <a:t>This presentation uses a free template provided by FPPT.com</a:t>
            </a:r>
          </a:p>
          <a:p>
            <a:pPr defTabSz="1217934"/>
            <a:r>
              <a:rPr lang="en-US" dirty="0">
                <a:solidFill>
                  <a:prstClr val="white">
                    <a:lumMod val="65000"/>
                  </a:prstClr>
                </a:solidFill>
                <a:latin typeface="Calibri"/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xStyles>
    <p:titleStyle>
      <a:lvl1pPr algn="ctr" defTabSz="1217934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703" indent="-456703" algn="l" defTabSz="1217934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570" indent="-380601" algn="l" defTabSz="1217934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05" indent="-304496" algn="l" defTabSz="121793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388" indent="-304496" algn="l" defTabSz="1217934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342" indent="-304496" algn="l" defTabSz="1217934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9303" indent="-304496" algn="l" defTabSz="121793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8272" indent="-304496" algn="l" defTabSz="121793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7236" indent="-304496" algn="l" defTabSz="121793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201" indent="-304496" algn="l" defTabSz="121793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93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63" algn="l" defTabSz="121793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934" algn="l" defTabSz="121793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901" algn="l" defTabSz="121793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862" algn="l" defTabSz="121793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821" algn="l" defTabSz="121793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795" algn="l" defTabSz="121793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752" algn="l" defTabSz="121793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713" algn="l" defTabSz="121793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AU">
                <a:solidFill>
                  <a:prstClr val="black">
                    <a:tint val="75000"/>
                  </a:prstClr>
                </a:solidFill>
                <a:latin typeface="Calibri"/>
              </a:rPr>
              <a:t>10/02/15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Faisal Syafar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gif"/><Relationship Id="rId7" Type="http://schemas.openxmlformats.org/officeDocument/2006/relationships/image" Target="../media/image27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71.png"/><Relationship Id="rId7" Type="http://schemas.openxmlformats.org/officeDocument/2006/relationships/image" Target="../media/image175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10" Type="http://schemas.openxmlformats.org/officeDocument/2006/relationships/image" Target="../media/image178.png"/><Relationship Id="rId4" Type="http://schemas.openxmlformats.org/officeDocument/2006/relationships/image" Target="../media/image172.png"/><Relationship Id="rId9" Type="http://schemas.openxmlformats.org/officeDocument/2006/relationships/image" Target="../media/image17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jpg"/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3" Type="http://schemas.openxmlformats.org/officeDocument/2006/relationships/image" Target="../media/image198.png"/><Relationship Id="rId7" Type="http://schemas.openxmlformats.org/officeDocument/2006/relationships/image" Target="../media/image202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png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7.png"/><Relationship Id="rId4" Type="http://schemas.openxmlformats.org/officeDocument/2006/relationships/image" Target="../media/image20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3" Type="http://schemas.openxmlformats.org/officeDocument/2006/relationships/image" Target="../media/image212.png"/><Relationship Id="rId7" Type="http://schemas.openxmlformats.org/officeDocument/2006/relationships/image" Target="../media/image216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5.png"/><Relationship Id="rId11" Type="http://schemas.openxmlformats.org/officeDocument/2006/relationships/image" Target="../media/image220.png"/><Relationship Id="rId5" Type="http://schemas.openxmlformats.org/officeDocument/2006/relationships/image" Target="../media/image214.png"/><Relationship Id="rId10" Type="http://schemas.openxmlformats.org/officeDocument/2006/relationships/image" Target="../media/image219.png"/><Relationship Id="rId4" Type="http://schemas.openxmlformats.org/officeDocument/2006/relationships/image" Target="../media/image213.png"/><Relationship Id="rId9" Type="http://schemas.openxmlformats.org/officeDocument/2006/relationships/image" Target="../media/image21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40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235.png"/><Relationship Id="rId18" Type="http://schemas.openxmlformats.org/officeDocument/2006/relationships/image" Target="../media/image240.png"/><Relationship Id="rId26" Type="http://schemas.openxmlformats.org/officeDocument/2006/relationships/image" Target="../media/image248.png"/><Relationship Id="rId3" Type="http://schemas.openxmlformats.org/officeDocument/2006/relationships/image" Target="../media/image225.png"/><Relationship Id="rId21" Type="http://schemas.openxmlformats.org/officeDocument/2006/relationships/image" Target="../media/image243.png"/><Relationship Id="rId7" Type="http://schemas.openxmlformats.org/officeDocument/2006/relationships/image" Target="../media/image229.jpg"/><Relationship Id="rId12" Type="http://schemas.openxmlformats.org/officeDocument/2006/relationships/image" Target="../media/image234.jpg"/><Relationship Id="rId17" Type="http://schemas.openxmlformats.org/officeDocument/2006/relationships/image" Target="../media/image239.jpg"/><Relationship Id="rId25" Type="http://schemas.openxmlformats.org/officeDocument/2006/relationships/image" Target="../media/image247.png"/><Relationship Id="rId2" Type="http://schemas.openxmlformats.org/officeDocument/2006/relationships/image" Target="../media/image224.png"/><Relationship Id="rId16" Type="http://schemas.openxmlformats.org/officeDocument/2006/relationships/image" Target="../media/image238.png"/><Relationship Id="rId20" Type="http://schemas.openxmlformats.org/officeDocument/2006/relationships/image" Target="../media/image242.jpg"/><Relationship Id="rId29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png"/><Relationship Id="rId11" Type="http://schemas.openxmlformats.org/officeDocument/2006/relationships/image" Target="../media/image233.jpg"/><Relationship Id="rId24" Type="http://schemas.openxmlformats.org/officeDocument/2006/relationships/image" Target="../media/image246.jpg"/><Relationship Id="rId32" Type="http://schemas.openxmlformats.org/officeDocument/2006/relationships/image" Target="../media/image254.png"/><Relationship Id="rId5" Type="http://schemas.openxmlformats.org/officeDocument/2006/relationships/image" Target="../media/image227.png"/><Relationship Id="rId15" Type="http://schemas.openxmlformats.org/officeDocument/2006/relationships/image" Target="../media/image237.png"/><Relationship Id="rId23" Type="http://schemas.openxmlformats.org/officeDocument/2006/relationships/image" Target="../media/image245.png"/><Relationship Id="rId28" Type="http://schemas.openxmlformats.org/officeDocument/2006/relationships/image" Target="../media/image250.png"/><Relationship Id="rId10" Type="http://schemas.openxmlformats.org/officeDocument/2006/relationships/image" Target="../media/image232.png"/><Relationship Id="rId19" Type="http://schemas.openxmlformats.org/officeDocument/2006/relationships/image" Target="../media/image241.png"/><Relationship Id="rId31" Type="http://schemas.openxmlformats.org/officeDocument/2006/relationships/image" Target="../media/image253.png"/><Relationship Id="rId4" Type="http://schemas.openxmlformats.org/officeDocument/2006/relationships/image" Target="../media/image226.png"/><Relationship Id="rId9" Type="http://schemas.openxmlformats.org/officeDocument/2006/relationships/image" Target="../media/image231.png"/><Relationship Id="rId14" Type="http://schemas.openxmlformats.org/officeDocument/2006/relationships/image" Target="../media/image236.png"/><Relationship Id="rId22" Type="http://schemas.openxmlformats.org/officeDocument/2006/relationships/image" Target="../media/image244.png"/><Relationship Id="rId27" Type="http://schemas.openxmlformats.org/officeDocument/2006/relationships/image" Target="../media/image249.png"/><Relationship Id="rId30" Type="http://schemas.openxmlformats.org/officeDocument/2006/relationships/image" Target="../media/image25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7" Type="http://schemas.openxmlformats.org/officeDocument/2006/relationships/image" Target="../media/image272.jp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1.png"/><Relationship Id="rId5" Type="http://schemas.openxmlformats.org/officeDocument/2006/relationships/image" Target="../media/image270.png"/><Relationship Id="rId4" Type="http://schemas.openxmlformats.org/officeDocument/2006/relationships/image" Target="../media/image26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image" Target="../media/image49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26" Type="http://schemas.openxmlformats.org/officeDocument/2006/relationships/image" Target="../media/image90.png"/><Relationship Id="rId39" Type="http://schemas.openxmlformats.org/officeDocument/2006/relationships/image" Target="../media/image103.png"/><Relationship Id="rId21" Type="http://schemas.openxmlformats.org/officeDocument/2006/relationships/image" Target="../media/image85.png"/><Relationship Id="rId34" Type="http://schemas.openxmlformats.org/officeDocument/2006/relationships/image" Target="../media/image98.png"/><Relationship Id="rId42" Type="http://schemas.openxmlformats.org/officeDocument/2006/relationships/image" Target="../media/image106.png"/><Relationship Id="rId47" Type="http://schemas.openxmlformats.org/officeDocument/2006/relationships/image" Target="../media/image111.png"/><Relationship Id="rId50" Type="http://schemas.openxmlformats.org/officeDocument/2006/relationships/image" Target="../media/image114.png"/><Relationship Id="rId55" Type="http://schemas.openxmlformats.org/officeDocument/2006/relationships/image" Target="../media/image119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6" Type="http://schemas.openxmlformats.org/officeDocument/2006/relationships/image" Target="../media/image80.png"/><Relationship Id="rId29" Type="http://schemas.openxmlformats.org/officeDocument/2006/relationships/image" Target="../media/image93.png"/><Relationship Id="rId11" Type="http://schemas.openxmlformats.org/officeDocument/2006/relationships/image" Target="../media/image75.png"/><Relationship Id="rId24" Type="http://schemas.openxmlformats.org/officeDocument/2006/relationships/image" Target="../media/image88.png"/><Relationship Id="rId32" Type="http://schemas.openxmlformats.org/officeDocument/2006/relationships/image" Target="../media/image96.png"/><Relationship Id="rId37" Type="http://schemas.openxmlformats.org/officeDocument/2006/relationships/image" Target="../media/image101.png"/><Relationship Id="rId40" Type="http://schemas.openxmlformats.org/officeDocument/2006/relationships/image" Target="../media/image104.png"/><Relationship Id="rId45" Type="http://schemas.openxmlformats.org/officeDocument/2006/relationships/image" Target="../media/image109.png"/><Relationship Id="rId53" Type="http://schemas.openxmlformats.org/officeDocument/2006/relationships/image" Target="../media/image117.png"/><Relationship Id="rId58" Type="http://schemas.openxmlformats.org/officeDocument/2006/relationships/image" Target="../media/image122.png"/><Relationship Id="rId5" Type="http://schemas.openxmlformats.org/officeDocument/2006/relationships/image" Target="../media/image69.png"/><Relationship Id="rId61" Type="http://schemas.openxmlformats.org/officeDocument/2006/relationships/image" Target="../media/image125.png"/><Relationship Id="rId19" Type="http://schemas.openxmlformats.org/officeDocument/2006/relationships/image" Target="../media/image83.png"/><Relationship Id="rId14" Type="http://schemas.openxmlformats.org/officeDocument/2006/relationships/image" Target="../media/image78.png"/><Relationship Id="rId22" Type="http://schemas.openxmlformats.org/officeDocument/2006/relationships/image" Target="../media/image86.png"/><Relationship Id="rId27" Type="http://schemas.openxmlformats.org/officeDocument/2006/relationships/image" Target="../media/image91.png"/><Relationship Id="rId30" Type="http://schemas.openxmlformats.org/officeDocument/2006/relationships/image" Target="../media/image94.png"/><Relationship Id="rId35" Type="http://schemas.openxmlformats.org/officeDocument/2006/relationships/image" Target="../media/image99.png"/><Relationship Id="rId43" Type="http://schemas.openxmlformats.org/officeDocument/2006/relationships/image" Target="../media/image107.png"/><Relationship Id="rId48" Type="http://schemas.openxmlformats.org/officeDocument/2006/relationships/image" Target="../media/image112.png"/><Relationship Id="rId56" Type="http://schemas.openxmlformats.org/officeDocument/2006/relationships/image" Target="../media/image120.png"/><Relationship Id="rId8" Type="http://schemas.openxmlformats.org/officeDocument/2006/relationships/image" Target="../media/image72.png"/><Relationship Id="rId51" Type="http://schemas.openxmlformats.org/officeDocument/2006/relationships/image" Target="../media/image115.png"/><Relationship Id="rId3" Type="http://schemas.openxmlformats.org/officeDocument/2006/relationships/image" Target="../media/image67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5" Type="http://schemas.openxmlformats.org/officeDocument/2006/relationships/image" Target="../media/image89.png"/><Relationship Id="rId33" Type="http://schemas.openxmlformats.org/officeDocument/2006/relationships/image" Target="../media/image97.png"/><Relationship Id="rId38" Type="http://schemas.openxmlformats.org/officeDocument/2006/relationships/image" Target="../media/image102.png"/><Relationship Id="rId46" Type="http://schemas.openxmlformats.org/officeDocument/2006/relationships/image" Target="../media/image110.png"/><Relationship Id="rId59" Type="http://schemas.openxmlformats.org/officeDocument/2006/relationships/image" Target="../media/image123.png"/><Relationship Id="rId20" Type="http://schemas.openxmlformats.org/officeDocument/2006/relationships/image" Target="../media/image84.png"/><Relationship Id="rId41" Type="http://schemas.openxmlformats.org/officeDocument/2006/relationships/image" Target="../media/image105.png"/><Relationship Id="rId54" Type="http://schemas.openxmlformats.org/officeDocument/2006/relationships/image" Target="../media/image118.png"/><Relationship Id="rId62" Type="http://schemas.openxmlformats.org/officeDocument/2006/relationships/image" Target="../media/image126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0.png"/><Relationship Id="rId15" Type="http://schemas.openxmlformats.org/officeDocument/2006/relationships/image" Target="../media/image79.png"/><Relationship Id="rId23" Type="http://schemas.openxmlformats.org/officeDocument/2006/relationships/image" Target="../media/image87.png"/><Relationship Id="rId28" Type="http://schemas.openxmlformats.org/officeDocument/2006/relationships/image" Target="../media/image92.png"/><Relationship Id="rId36" Type="http://schemas.openxmlformats.org/officeDocument/2006/relationships/image" Target="../media/image100.png"/><Relationship Id="rId49" Type="http://schemas.openxmlformats.org/officeDocument/2006/relationships/image" Target="../media/image113.png"/><Relationship Id="rId57" Type="http://schemas.openxmlformats.org/officeDocument/2006/relationships/image" Target="../media/image121.png"/><Relationship Id="rId10" Type="http://schemas.openxmlformats.org/officeDocument/2006/relationships/image" Target="../media/image74.png"/><Relationship Id="rId31" Type="http://schemas.openxmlformats.org/officeDocument/2006/relationships/image" Target="../media/image95.png"/><Relationship Id="rId44" Type="http://schemas.openxmlformats.org/officeDocument/2006/relationships/image" Target="../media/image108.png"/><Relationship Id="rId52" Type="http://schemas.openxmlformats.org/officeDocument/2006/relationships/image" Target="../media/image116.png"/><Relationship Id="rId60" Type="http://schemas.openxmlformats.org/officeDocument/2006/relationships/image" Target="../media/image12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jpg"/><Relationship Id="rId2" Type="http://schemas.openxmlformats.org/officeDocument/2006/relationships/image" Target="../media/image28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4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287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gif"/><Relationship Id="rId1" Type="http://schemas.openxmlformats.org/officeDocument/2006/relationships/slideLayout" Target="../slideLayouts/slideLayout81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8.png"/><Relationship Id="rId18" Type="http://schemas.openxmlformats.org/officeDocument/2006/relationships/image" Target="../media/image143.png"/><Relationship Id="rId26" Type="http://schemas.openxmlformats.org/officeDocument/2006/relationships/image" Target="../media/image151.png"/><Relationship Id="rId39" Type="http://schemas.openxmlformats.org/officeDocument/2006/relationships/image" Target="../media/image164.png"/><Relationship Id="rId21" Type="http://schemas.openxmlformats.org/officeDocument/2006/relationships/image" Target="../media/image146.png"/><Relationship Id="rId34" Type="http://schemas.openxmlformats.org/officeDocument/2006/relationships/image" Target="../media/image159.png"/><Relationship Id="rId7" Type="http://schemas.openxmlformats.org/officeDocument/2006/relationships/image" Target="../media/image132.png"/><Relationship Id="rId2" Type="http://schemas.openxmlformats.org/officeDocument/2006/relationships/image" Target="../media/image127.png"/><Relationship Id="rId16" Type="http://schemas.openxmlformats.org/officeDocument/2006/relationships/image" Target="../media/image141.png"/><Relationship Id="rId20" Type="http://schemas.openxmlformats.org/officeDocument/2006/relationships/image" Target="../media/image145.png"/><Relationship Id="rId29" Type="http://schemas.openxmlformats.org/officeDocument/2006/relationships/image" Target="../media/image154.png"/><Relationship Id="rId41" Type="http://schemas.openxmlformats.org/officeDocument/2006/relationships/image" Target="../media/image166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24" Type="http://schemas.openxmlformats.org/officeDocument/2006/relationships/image" Target="../media/image149.png"/><Relationship Id="rId32" Type="http://schemas.openxmlformats.org/officeDocument/2006/relationships/image" Target="../media/image157.png"/><Relationship Id="rId37" Type="http://schemas.openxmlformats.org/officeDocument/2006/relationships/image" Target="../media/image162.png"/><Relationship Id="rId40" Type="http://schemas.openxmlformats.org/officeDocument/2006/relationships/image" Target="../media/image165.png"/><Relationship Id="rId5" Type="http://schemas.openxmlformats.org/officeDocument/2006/relationships/image" Target="../media/image130.png"/><Relationship Id="rId15" Type="http://schemas.openxmlformats.org/officeDocument/2006/relationships/image" Target="../media/image140.png"/><Relationship Id="rId23" Type="http://schemas.openxmlformats.org/officeDocument/2006/relationships/image" Target="../media/image148.png"/><Relationship Id="rId28" Type="http://schemas.openxmlformats.org/officeDocument/2006/relationships/image" Target="../media/image153.png"/><Relationship Id="rId36" Type="http://schemas.openxmlformats.org/officeDocument/2006/relationships/image" Target="../media/image161.png"/><Relationship Id="rId10" Type="http://schemas.openxmlformats.org/officeDocument/2006/relationships/image" Target="../media/image135.png"/><Relationship Id="rId19" Type="http://schemas.openxmlformats.org/officeDocument/2006/relationships/image" Target="../media/image144.png"/><Relationship Id="rId31" Type="http://schemas.openxmlformats.org/officeDocument/2006/relationships/image" Target="../media/image156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Relationship Id="rId14" Type="http://schemas.openxmlformats.org/officeDocument/2006/relationships/image" Target="../media/image139.png"/><Relationship Id="rId22" Type="http://schemas.openxmlformats.org/officeDocument/2006/relationships/image" Target="../media/image147.png"/><Relationship Id="rId27" Type="http://schemas.openxmlformats.org/officeDocument/2006/relationships/image" Target="../media/image152.png"/><Relationship Id="rId30" Type="http://schemas.openxmlformats.org/officeDocument/2006/relationships/image" Target="../media/image155.png"/><Relationship Id="rId35" Type="http://schemas.openxmlformats.org/officeDocument/2006/relationships/image" Target="../media/image160.png"/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12" Type="http://schemas.openxmlformats.org/officeDocument/2006/relationships/image" Target="../media/image137.png"/><Relationship Id="rId17" Type="http://schemas.openxmlformats.org/officeDocument/2006/relationships/image" Target="../media/image142.png"/><Relationship Id="rId25" Type="http://schemas.openxmlformats.org/officeDocument/2006/relationships/image" Target="../media/image150.png"/><Relationship Id="rId33" Type="http://schemas.openxmlformats.org/officeDocument/2006/relationships/image" Target="../media/image158.png"/><Relationship Id="rId38" Type="http://schemas.openxmlformats.org/officeDocument/2006/relationships/image" Target="../media/image1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066" y="4565831"/>
            <a:ext cx="11401972" cy="814427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State of the Art &amp; PRN 2020-2024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4962" y="5326040"/>
            <a:ext cx="11401972" cy="610821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Drs. Faisal Syafar., </a:t>
            </a:r>
            <a:r>
              <a:rPr 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M.Si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., </a:t>
            </a:r>
            <a:r>
              <a:rPr 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M.InfTech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., Ph.D.</a:t>
            </a:r>
          </a:p>
        </p:txBody>
      </p:sp>
      <p:pic>
        <p:nvPicPr>
          <p:cNvPr id="4" name="Picture 3" descr="C:\Users\Jean-Claude\Desktop\FURAK\RHCP.gif"/>
          <p:cNvPicPr>
            <a:picLocks noChangeAspect="1" noChangeArrowheads="1"/>
          </p:cNvPicPr>
          <p:nvPr/>
        </p:nvPicPr>
        <p:blipFill>
          <a:blip r:embed="rId2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77989" y="1951394"/>
            <a:ext cx="2443279" cy="1628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Jean-Claude\Desktop\FURAK\RHCP.gif"/>
          <p:cNvPicPr>
            <a:picLocks noChangeAspect="1" noChangeArrowheads="1"/>
          </p:cNvPicPr>
          <p:nvPr/>
        </p:nvPicPr>
        <p:blipFill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33" y="1765235"/>
            <a:ext cx="2443280" cy="183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Users\Jean-Claude\Desktop\FURAK\LHCP.gif"/>
          <p:cNvPicPr>
            <a:picLocks noChangeAspect="1" noChangeArrowheads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970" y="1800147"/>
            <a:ext cx="2646887" cy="183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creen Shot 2018-11-10 at 11.31.19.png"/>
          <p:cNvPicPr>
            <a:picLocks noChangeAspect="1"/>
          </p:cNvPicPr>
          <p:nvPr/>
        </p:nvPicPr>
        <p:blipFill>
          <a:blip r:embed="rId4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1701807"/>
            <a:ext cx="1625600" cy="1034123"/>
          </a:xfrm>
          <a:prstGeom prst="rect">
            <a:avLst/>
          </a:prstGeom>
        </p:spPr>
      </p:pic>
      <p:pic>
        <p:nvPicPr>
          <p:cNvPr id="9" name="Picture 8" descr="Screen Shot 2018-11-10 at 11.31.26.png"/>
          <p:cNvPicPr>
            <a:picLocks noChangeAspect="1"/>
          </p:cNvPicPr>
          <p:nvPr/>
        </p:nvPicPr>
        <p:blipFill>
          <a:blip r:embed="rId5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1774522"/>
            <a:ext cx="1320800" cy="945317"/>
          </a:xfrm>
          <a:prstGeom prst="rect">
            <a:avLst/>
          </a:prstGeom>
        </p:spPr>
      </p:pic>
      <p:pic>
        <p:nvPicPr>
          <p:cNvPr id="10" name="Picture 9" descr="Screen Shot 2018-11-10 at 11.31.09.png"/>
          <p:cNvPicPr>
            <a:picLocks noChangeAspect="1"/>
          </p:cNvPicPr>
          <p:nvPr/>
        </p:nvPicPr>
        <p:blipFill>
          <a:blip r:embed="rId6">
            <a:alphaModFix amt="7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2717806"/>
            <a:ext cx="1625600" cy="904741"/>
          </a:xfrm>
          <a:prstGeom prst="rect">
            <a:avLst/>
          </a:prstGeom>
        </p:spPr>
      </p:pic>
      <p:pic>
        <p:nvPicPr>
          <p:cNvPr id="11" name="Picture 10" descr="Screen Shot 2018-11-10 at 11.30.55.png"/>
          <p:cNvPicPr>
            <a:picLocks noChangeAspect="1"/>
          </p:cNvPicPr>
          <p:nvPr/>
        </p:nvPicPr>
        <p:blipFill>
          <a:blip r:embed="rId7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21" y="2717889"/>
            <a:ext cx="1399825" cy="916031"/>
          </a:xfrm>
          <a:prstGeom prst="rect">
            <a:avLst/>
          </a:prstGeom>
        </p:spPr>
      </p:pic>
      <p:pic>
        <p:nvPicPr>
          <p:cNvPr id="7" name="Picture 6" descr="Screen Shot 2018-11-06 at 10.46.22.png"/>
          <p:cNvPicPr>
            <a:picLocks noChangeAspect="1"/>
          </p:cNvPicPr>
          <p:nvPr/>
        </p:nvPicPr>
        <p:blipFill>
          <a:blip r:embed="rId8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811" y="1905000"/>
            <a:ext cx="3251200" cy="1727200"/>
          </a:xfrm>
          <a:prstGeom prst="rect">
            <a:avLst/>
          </a:prstGeom>
        </p:spPr>
      </p:pic>
      <p:pic>
        <p:nvPicPr>
          <p:cNvPr id="15" name="Picture 14" descr="Screen Shot 2018-11-11 at 9.56.55.png"/>
          <p:cNvPicPr>
            <a:picLocks noChangeAspect="1"/>
          </p:cNvPicPr>
          <p:nvPr/>
        </p:nvPicPr>
        <p:blipFill>
          <a:blip r:embed="rId9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12" y="1749851"/>
            <a:ext cx="2913945" cy="17462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F3F9B9-8C6E-4B90-9D17-DCB2976C993B}"/>
              </a:ext>
            </a:extLst>
          </p:cNvPr>
          <p:cNvSpPr txBox="1"/>
          <p:nvPr/>
        </p:nvSpPr>
        <p:spPr>
          <a:xfrm>
            <a:off x="2567657" y="5842337"/>
            <a:ext cx="7056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Bahnschrift SemiLight" panose="020B0502040204020203" pitchFamily="34" charset="0"/>
                <a:cs typeface="Adobe Devanagari" panose="02040503050201020203" pitchFamily="18" charset="0"/>
              </a:rPr>
              <a:t>Workshop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Bahnschrift SemiLight" panose="020B0502040204020203" pitchFamily="34" charset="0"/>
                <a:cs typeface="Adobe Devanagari" panose="02040503050201020203" pitchFamily="18" charset="0"/>
              </a:rPr>
              <a:t>Penulisan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Bahnschrift SemiLight" panose="020B0502040204020203" pitchFamily="34" charset="0"/>
                <a:cs typeface="Adobe Devanagari" panose="02040503050201020203" pitchFamily="18" charset="0"/>
              </a:rPr>
              <a:t> Proposal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Bahnschrift SemiLight" panose="020B0502040204020203" pitchFamily="34" charset="0"/>
                <a:cs typeface="Adobe Devanagari" panose="02040503050201020203" pitchFamily="18" charset="0"/>
              </a:rPr>
              <a:t>Penelitian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latin typeface="Bahnschrift SemiLight" panose="020B0502040204020203" pitchFamily="34" charset="0"/>
              <a:cs typeface="Adobe Devanagari" panose="02040503050201020203" pitchFamily="18" charset="0"/>
            </a:endParaRPr>
          </a:p>
          <a:p>
            <a:pPr algn="ctr"/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  <a:cs typeface="Adobe Devanagari" panose="02040503050201020203" pitchFamily="18" charset="0"/>
              </a:rPr>
              <a:t>Fakultas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  <a:cs typeface="Adobe Devanagari" panose="02040503050201020203" pitchFamily="18" charset="0"/>
              </a:rPr>
              <a:t> Teknik UNM</a:t>
            </a:r>
          </a:p>
          <a:p>
            <a:pPr algn="ctr"/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Bahnschrift SemiLight" panose="020B0502040204020203" pitchFamily="34" charset="0"/>
                <a:cs typeface="Adobe Devanagari" panose="02040503050201020203" pitchFamily="18" charset="0"/>
              </a:rPr>
              <a:t>25 November 2020</a:t>
            </a: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15183" y="2500883"/>
            <a:ext cx="7016496" cy="2215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25167" y="2742725"/>
            <a:ext cx="5742940" cy="1244571"/>
          </a:xfrm>
          <a:prstGeom prst="rect">
            <a:avLst/>
          </a:prstGeom>
        </p:spPr>
        <p:txBody>
          <a:bodyPr spcFirstLastPara="1" vert="horz" wrap="square" lIns="0" tIns="13335" rIns="0" bIns="0" rtlCol="0" anchor="b" anchorCtr="0">
            <a:spAutoFit/>
          </a:bodyPr>
          <a:lstStyle/>
          <a:p>
            <a:pPr marL="12700">
              <a:spcBef>
                <a:spcPts val="105"/>
              </a:spcBef>
            </a:pPr>
            <a:r>
              <a:rPr dirty="0"/>
              <a:t>How </a:t>
            </a:r>
            <a:r>
              <a:rPr spc="-50" dirty="0"/>
              <a:t>to</a:t>
            </a:r>
            <a:r>
              <a:rPr spc="-70" dirty="0"/>
              <a:t> </a:t>
            </a:r>
            <a:r>
              <a:rPr spc="-30" dirty="0"/>
              <a:t>start?</a:t>
            </a:r>
          </a:p>
        </p:txBody>
      </p:sp>
      <p:sp>
        <p:nvSpPr>
          <p:cNvPr id="5" name="object 5"/>
          <p:cNvSpPr/>
          <p:nvPr/>
        </p:nvSpPr>
        <p:spPr>
          <a:xfrm>
            <a:off x="1618489" y="6576059"/>
            <a:ext cx="117347" cy="1173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729236" y="6571213"/>
            <a:ext cx="1012825" cy="1251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spc="-5" dirty="0">
                <a:latin typeface="Calibri"/>
                <a:cs typeface="Calibri"/>
              </a:rPr>
              <a:t>copyright </a:t>
            </a:r>
            <a:r>
              <a:rPr sz="900" dirty="0">
                <a:latin typeface="Calibri"/>
                <a:cs typeface="Calibri"/>
              </a:rPr>
              <a:t>2017</a:t>
            </a:r>
            <a:r>
              <a:rPr sz="900" spc="12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PSDC</a:t>
            </a:r>
            <a:endParaRPr sz="9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7314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1965944-8737-4AED-9995-9A1D6AC13F4D}"/>
              </a:ext>
            </a:extLst>
          </p:cNvPr>
          <p:cNvSpPr/>
          <p:nvPr/>
        </p:nvSpPr>
        <p:spPr>
          <a:xfrm>
            <a:off x="4350327" y="1976530"/>
            <a:ext cx="6096000" cy="1754322"/>
          </a:xfrm>
          <a:prstGeom prst="rect">
            <a:avLst/>
          </a:prstGeom>
        </p:spPr>
        <p:txBody>
          <a:bodyPr lIns="91434" tIns="45718" rIns="91434" bIns="45718">
            <a:spAutoFit/>
          </a:bodyPr>
          <a:lstStyle/>
          <a:p>
            <a:endParaRPr lang="en-US" sz="5400" dirty="0">
              <a:solidFill>
                <a:srgbClr val="000000"/>
              </a:solidFill>
              <a:latin typeface="LPKMHO+TimesNewRoman,Bold"/>
            </a:endParaRPr>
          </a:p>
          <a:p>
            <a:r>
              <a:rPr lang="en-US" sz="5400" dirty="0">
                <a:solidFill>
                  <a:srgbClr val="000000"/>
                </a:solidFill>
                <a:latin typeface="LPKMHO+TimesNewRoman,Bold"/>
              </a:rPr>
              <a:t> </a:t>
            </a:r>
            <a:r>
              <a:rPr lang="en-US" sz="5400" b="1" dirty="0">
                <a:solidFill>
                  <a:srgbClr val="000000"/>
                </a:solidFill>
                <a:latin typeface="LPKMHO+TimesNewRoman,Bold"/>
              </a:rPr>
              <a:t>RESEARCH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854777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0D154A6-C6CD-41B2-BD6B-B8D978F9CE7E}"/>
              </a:ext>
            </a:extLst>
          </p:cNvPr>
          <p:cNvSpPr/>
          <p:nvPr/>
        </p:nvSpPr>
        <p:spPr>
          <a:xfrm>
            <a:off x="1958109" y="2062862"/>
            <a:ext cx="9190182" cy="3508649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>
              <a:lnSpc>
                <a:spcPts val="2315"/>
              </a:lnSpc>
              <a:spcAft>
                <a:spcPts val="1800"/>
              </a:spcAft>
            </a:pP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Dari </a:t>
            </a:r>
            <a:r>
              <a:rPr lang="en-US" sz="2400" spc="-5" dirty="0" err="1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berbagai</a:t>
            </a: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spc="-5" dirty="0" err="1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ahli</a:t>
            </a: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 yang </a:t>
            </a:r>
            <a:r>
              <a:rPr lang="en-US" sz="2400" spc="-5" dirty="0" err="1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mencoba</a:t>
            </a: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spc="-5" dirty="0" err="1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membuat</a:t>
            </a: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spc="-5" dirty="0" err="1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definisi</a:t>
            </a: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spc="-5" dirty="0" err="1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penelitian</a:t>
            </a: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 yang </a:t>
            </a:r>
            <a:r>
              <a:rPr lang="en-US" sz="2400" spc="-5" dirty="0" err="1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tepat</a:t>
            </a: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, pada </a:t>
            </a:r>
            <a:r>
              <a:rPr lang="en-US" sz="2400" spc="-5" dirty="0" err="1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dasarnya</a:t>
            </a: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2315"/>
              </a:lnSpc>
              <a:spcAft>
                <a:spcPts val="1800"/>
              </a:spcAft>
            </a:pPr>
            <a:r>
              <a:rPr lang="en-US" sz="2400" b="1" spc="-5" dirty="0" err="1">
                <a:solidFill>
                  <a:srgbClr val="FF0000"/>
                </a:solidFill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penelitian</a:t>
            </a: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spc="-5" dirty="0" err="1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adalah</a:t>
            </a: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spc="-5" dirty="0" err="1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suatu</a:t>
            </a: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 proses </a:t>
            </a:r>
            <a:r>
              <a:rPr lang="en-US" sz="2400" spc="-5" dirty="0" err="1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penyelidikan</a:t>
            </a: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spc="-5" dirty="0" err="1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atau</a:t>
            </a: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spc="-5" dirty="0" err="1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pencarian</a:t>
            </a: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spc="-5" dirty="0" err="1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sesuatu</a:t>
            </a: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400" spc="-5" dirty="0" err="1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fakta</a:t>
            </a: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 dan </a:t>
            </a:r>
            <a:r>
              <a:rPr lang="en-US" sz="2400" spc="-5" dirty="0" err="1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prinsip-prinsip</a:t>
            </a: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) yang </a:t>
            </a:r>
            <a:r>
              <a:rPr lang="en-US" sz="2400" spc="-5" dirty="0" err="1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dilakukan</a:t>
            </a: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spc="-5" dirty="0" err="1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secara</a:t>
            </a: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spc="-5" dirty="0" err="1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sistematis</a:t>
            </a: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spc="-5" dirty="0" err="1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hati-hati</a:t>
            </a: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spc="-5" dirty="0" err="1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kritis</a:t>
            </a: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 dan </a:t>
            </a:r>
            <a:r>
              <a:rPr lang="en-US" sz="2400" spc="-5" dirty="0" err="1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harus</a:t>
            </a: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spc="-5" dirty="0" err="1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dilakukan</a:t>
            </a: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spc="-5" dirty="0" err="1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dengan</a:t>
            </a: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spc="-5" dirty="0" err="1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sungguh-sungguh</a:t>
            </a: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ts val="2315"/>
              </a:lnSpc>
              <a:spcAft>
                <a:spcPts val="1800"/>
              </a:spcAft>
            </a:pP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Dari </a:t>
            </a:r>
            <a:r>
              <a:rPr lang="en-US" sz="2400" spc="-5" dirty="0" err="1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pengertian</a:t>
            </a: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spc="-5" dirty="0" err="1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tersebut</a:t>
            </a: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spc="-5" dirty="0" err="1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dapat</a:t>
            </a: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spc="-5" dirty="0" err="1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ditarik</a:t>
            </a: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spc="-5" dirty="0" err="1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kesimpulan</a:t>
            </a: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spc="-5" dirty="0" err="1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bahwa</a:t>
            </a: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spc="-5" dirty="0" err="1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penelitian</a:t>
            </a: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spc="-5" dirty="0" err="1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merupakan</a:t>
            </a: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spc="-5" dirty="0" err="1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suatu</a:t>
            </a: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spc="-5" dirty="0" err="1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metode</a:t>
            </a: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spc="-5" dirty="0" err="1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untuk</a:t>
            </a: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spc="-5" dirty="0" err="1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menemukan</a:t>
            </a: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spc="-5" dirty="0" err="1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kebenaran</a:t>
            </a: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spc="-5" dirty="0" err="1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sehingga</a:t>
            </a: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spc="-5" dirty="0" err="1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penelitian</a:t>
            </a: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spc="-5" dirty="0" err="1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merupakan</a:t>
            </a: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spc="-5" dirty="0" err="1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metode</a:t>
            </a: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spc="-5" dirty="0" err="1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berpikir</a:t>
            </a: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spc="-5" dirty="0" err="1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secara</a:t>
            </a: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spc="-5" dirty="0" err="1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kritis</a:t>
            </a:r>
            <a:r>
              <a:rPr lang="en-US" sz="2400" spc="-5" dirty="0">
                <a:latin typeface="Roboto Light"/>
                <a:ea typeface="Times New Roman" panose="02020603050405020304" pitchFamily="18" charset="0"/>
                <a:cs typeface="Arial" panose="020B0604020202020204" pitchFamily="34" charset="0"/>
              </a:rPr>
              <a:t> (critical thinking) 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9098A3-14B5-4637-8DF4-14A4E67E40C8}"/>
              </a:ext>
            </a:extLst>
          </p:cNvPr>
          <p:cNvSpPr txBox="1"/>
          <p:nvPr/>
        </p:nvSpPr>
        <p:spPr>
          <a:xfrm>
            <a:off x="3685309" y="942109"/>
            <a:ext cx="4996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Definisi</a:t>
            </a:r>
            <a:r>
              <a:rPr lang="en-US" sz="3200" b="1" dirty="0"/>
              <a:t> </a:t>
            </a:r>
            <a:r>
              <a:rPr lang="en-US" sz="3200" b="1" dirty="0" err="1"/>
              <a:t>Penelitian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966982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8D9F40C-96A5-42C3-8C07-59CE00C2EF70}"/>
              </a:ext>
            </a:extLst>
          </p:cNvPr>
          <p:cNvSpPr/>
          <p:nvPr/>
        </p:nvSpPr>
        <p:spPr>
          <a:xfrm>
            <a:off x="2105892" y="2235934"/>
            <a:ext cx="9513454" cy="4339645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r>
              <a:rPr lang="en-US" sz="1800" dirty="0" err="1">
                <a:solidFill>
                  <a:srgbClr val="333333"/>
                </a:solidFill>
                <a:ea typeface="Times New Roman" panose="02020603050405020304" pitchFamily="18" charset="0"/>
              </a:rPr>
              <a:t>Kemajuan</a:t>
            </a:r>
            <a:r>
              <a:rPr lang="en-US" sz="1800" dirty="0">
                <a:solidFill>
                  <a:srgbClr val="333333"/>
                </a:solidFill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a typeface="Times New Roman" panose="02020603050405020304" pitchFamily="18" charset="0"/>
              </a:rPr>
              <a:t>iptek</a:t>
            </a:r>
            <a:r>
              <a:rPr lang="en-US" sz="1800" dirty="0">
                <a:solidFill>
                  <a:srgbClr val="333333"/>
                </a:solidFill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a typeface="Times New Roman" panose="02020603050405020304" pitchFamily="18" charset="0"/>
              </a:rPr>
              <a:t>saat</a:t>
            </a:r>
            <a:r>
              <a:rPr lang="en-US" sz="1800" dirty="0">
                <a:solidFill>
                  <a:srgbClr val="333333"/>
                </a:solidFill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a typeface="Times New Roman" panose="02020603050405020304" pitchFamily="18" charset="0"/>
              </a:rPr>
              <a:t>ini</a:t>
            </a:r>
            <a:r>
              <a:rPr lang="en-US" sz="1800" dirty="0">
                <a:solidFill>
                  <a:srgbClr val="333333"/>
                </a:solidFill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a typeface="Times New Roman" panose="02020603050405020304" pitchFamily="18" charset="0"/>
              </a:rPr>
              <a:t>justru</a:t>
            </a:r>
            <a:r>
              <a:rPr lang="en-US" sz="1800" dirty="0">
                <a:solidFill>
                  <a:srgbClr val="333333"/>
                </a:solidFill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a typeface="Times New Roman" panose="02020603050405020304" pitchFamily="18" charset="0"/>
              </a:rPr>
              <a:t>memudahkan</a:t>
            </a:r>
            <a:r>
              <a:rPr lang="en-US" sz="1800" dirty="0">
                <a:solidFill>
                  <a:srgbClr val="333333"/>
                </a:solidFill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a typeface="Times New Roman" panose="02020603050405020304" pitchFamily="18" charset="0"/>
              </a:rPr>
              <a:t>untuk</a:t>
            </a:r>
            <a:r>
              <a:rPr lang="en-US" sz="1800" dirty="0">
                <a:solidFill>
                  <a:srgbClr val="333333"/>
                </a:solidFill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a typeface="Times New Roman" panose="02020603050405020304" pitchFamily="18" charset="0"/>
              </a:rPr>
              <a:t>melakukan</a:t>
            </a:r>
            <a:r>
              <a:rPr lang="en-US" sz="1800" dirty="0">
                <a:solidFill>
                  <a:srgbClr val="333333"/>
                </a:solidFill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a typeface="Times New Roman" panose="02020603050405020304" pitchFamily="18" charset="0"/>
              </a:rPr>
              <a:t>penelitian</a:t>
            </a:r>
            <a:r>
              <a:rPr lang="en-US" sz="1800" dirty="0">
                <a:solidFill>
                  <a:srgbClr val="333333"/>
                </a:solidFill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333333"/>
                </a:solidFill>
                <a:ea typeface="Times New Roman" panose="02020603050405020304" pitchFamily="18" charset="0"/>
              </a:rPr>
              <a:t>Dengan</a:t>
            </a:r>
            <a:r>
              <a:rPr lang="en-US" sz="1800" dirty="0">
                <a:solidFill>
                  <a:srgbClr val="333333"/>
                </a:solidFill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a typeface="Times New Roman" panose="02020603050405020304" pitchFamily="18" charset="0"/>
              </a:rPr>
              <a:t>bantuan</a:t>
            </a:r>
            <a:r>
              <a:rPr lang="en-US" sz="1800" dirty="0">
                <a:solidFill>
                  <a:srgbClr val="333333"/>
                </a:solidFill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a typeface="Times New Roman" panose="02020603050405020304" pitchFamily="18" charset="0"/>
              </a:rPr>
              <a:t>teknologi</a:t>
            </a:r>
            <a:r>
              <a:rPr lang="en-US" sz="1800" dirty="0">
                <a:solidFill>
                  <a:srgbClr val="333333"/>
                </a:solidFill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a typeface="Times New Roman" panose="02020603050405020304" pitchFamily="18" charset="0"/>
              </a:rPr>
              <a:t>informasi</a:t>
            </a:r>
            <a:r>
              <a:rPr lang="en-US" sz="1800" dirty="0">
                <a:solidFill>
                  <a:srgbClr val="333333"/>
                </a:solidFill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333333"/>
                </a:solidFill>
                <a:ea typeface="Times New Roman" panose="02020603050405020304" pitchFamily="18" charset="0"/>
              </a:rPr>
              <a:t>banyak</a:t>
            </a:r>
            <a:r>
              <a:rPr lang="en-US" sz="1800" dirty="0">
                <a:solidFill>
                  <a:srgbClr val="333333"/>
                </a:solidFill>
                <a:ea typeface="Times New Roman" panose="02020603050405020304" pitchFamily="18" charset="0"/>
              </a:rPr>
              <a:t> proses yang </a:t>
            </a:r>
            <a:r>
              <a:rPr lang="en-US" sz="1800" dirty="0" err="1">
                <a:solidFill>
                  <a:srgbClr val="333333"/>
                </a:solidFill>
                <a:ea typeface="Times New Roman" panose="02020603050405020304" pitchFamily="18" charset="0"/>
              </a:rPr>
              <a:t>dulunya</a:t>
            </a:r>
            <a:r>
              <a:rPr lang="en-US" sz="1800" dirty="0">
                <a:solidFill>
                  <a:srgbClr val="333333"/>
                </a:solidFill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a typeface="Times New Roman" panose="02020603050405020304" pitchFamily="18" charset="0"/>
              </a:rPr>
              <a:t>panjang</a:t>
            </a:r>
            <a:r>
              <a:rPr lang="en-US" sz="1800" dirty="0">
                <a:solidFill>
                  <a:srgbClr val="333333"/>
                </a:solidFill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333333"/>
                </a:solidFill>
                <a:ea typeface="Times New Roman" panose="02020603050405020304" pitchFamily="18" charset="0"/>
              </a:rPr>
              <a:t>kini</a:t>
            </a:r>
            <a:r>
              <a:rPr lang="en-US" sz="1800" dirty="0">
                <a:solidFill>
                  <a:srgbClr val="333333"/>
                </a:solidFill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a typeface="Times New Roman" panose="02020603050405020304" pitchFamily="18" charset="0"/>
              </a:rPr>
              <a:t>bisa</a:t>
            </a:r>
            <a:r>
              <a:rPr lang="en-US" sz="1800" dirty="0">
                <a:solidFill>
                  <a:srgbClr val="333333"/>
                </a:solidFill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a typeface="Times New Roman" panose="02020603050405020304" pitchFamily="18" charset="0"/>
              </a:rPr>
              <a:t>dipotong</a:t>
            </a:r>
            <a:r>
              <a:rPr lang="en-US" sz="1800" dirty="0">
                <a:solidFill>
                  <a:srgbClr val="333333"/>
                </a:solidFill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a typeface="Times New Roman" panose="02020603050405020304" pitchFamily="18" charset="0"/>
              </a:rPr>
              <a:t>menjadi</a:t>
            </a:r>
            <a:r>
              <a:rPr lang="en-US" sz="1800" dirty="0">
                <a:solidFill>
                  <a:srgbClr val="333333"/>
                </a:solidFill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a typeface="Times New Roman" panose="02020603050405020304" pitchFamily="18" charset="0"/>
              </a:rPr>
              <a:t>lebih</a:t>
            </a:r>
            <a:r>
              <a:rPr lang="en-US" sz="1800" dirty="0">
                <a:solidFill>
                  <a:srgbClr val="333333"/>
                </a:solidFill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a typeface="Times New Roman" panose="02020603050405020304" pitchFamily="18" charset="0"/>
              </a:rPr>
              <a:t>ringkas</a:t>
            </a:r>
            <a:r>
              <a:rPr lang="en-US" sz="1800" dirty="0">
                <a:solidFill>
                  <a:srgbClr val="333333"/>
                </a:solidFill>
                <a:ea typeface="Times New Roman" panose="02020603050405020304" pitchFamily="18" charset="0"/>
              </a:rPr>
              <a:t>. </a:t>
            </a:r>
          </a:p>
          <a:p>
            <a:endParaRPr lang="en-US" sz="1800" dirty="0">
              <a:solidFill>
                <a:srgbClr val="333333"/>
              </a:solidFill>
            </a:endParaRPr>
          </a:p>
          <a:p>
            <a:r>
              <a:rPr lang="en-US" sz="1800" dirty="0"/>
              <a:t>Pada </a:t>
            </a:r>
            <a:r>
              <a:rPr lang="en-US" sz="1800" dirty="0" err="1"/>
              <a:t>tahap</a:t>
            </a:r>
            <a:r>
              <a:rPr lang="en-US" sz="1800" dirty="0"/>
              <a:t> </a:t>
            </a:r>
            <a:r>
              <a:rPr lang="en-US" sz="1800" dirty="0" err="1"/>
              <a:t>identifikasi</a:t>
            </a:r>
            <a:r>
              <a:rPr lang="en-US" sz="1800" dirty="0"/>
              <a:t> </a:t>
            </a:r>
            <a:r>
              <a:rPr lang="en-US" sz="1800" dirty="0" err="1"/>
              <a:t>fenomena</a:t>
            </a:r>
            <a:r>
              <a:rPr lang="en-US" sz="1800" dirty="0"/>
              <a:t> </a:t>
            </a:r>
            <a:r>
              <a:rPr lang="en-US" sz="1800" dirty="0" err="1"/>
              <a:t>masalah</a:t>
            </a:r>
            <a:r>
              <a:rPr lang="en-US" sz="1800" dirty="0"/>
              <a:t>, </a:t>
            </a:r>
            <a:r>
              <a:rPr lang="en-US" sz="1800" dirty="0" err="1"/>
              <a:t>bisa</a:t>
            </a:r>
            <a:r>
              <a:rPr lang="en-US" sz="1800" dirty="0"/>
              <a:t> </a:t>
            </a:r>
            <a:r>
              <a:rPr lang="en-US" sz="1800" dirty="0" err="1"/>
              <a:t>dilakukan</a:t>
            </a:r>
            <a:r>
              <a:rPr lang="en-US" sz="1800" dirty="0"/>
              <a:t> </a:t>
            </a:r>
            <a:r>
              <a:rPr lang="en-US" sz="1800" dirty="0" err="1"/>
              <a:t>dengan</a:t>
            </a:r>
            <a:r>
              <a:rPr lang="en-US" sz="1800" dirty="0"/>
              <a:t> </a:t>
            </a:r>
            <a:r>
              <a:rPr lang="en-US" sz="1800" dirty="0" err="1"/>
              <a:t>mudah</a:t>
            </a:r>
            <a:r>
              <a:rPr lang="en-US" sz="1800" dirty="0"/>
              <a:t> </a:t>
            </a:r>
            <a:r>
              <a:rPr lang="en-US" sz="1800" dirty="0" err="1"/>
              <a:t>menggunakan</a:t>
            </a:r>
            <a:r>
              <a:rPr lang="en-US" sz="1800" dirty="0"/>
              <a:t> media </a:t>
            </a:r>
            <a:r>
              <a:rPr lang="en-US" sz="1800" dirty="0" err="1"/>
              <a:t>elektronik</a:t>
            </a:r>
            <a:r>
              <a:rPr lang="en-US" sz="1800" dirty="0"/>
              <a:t>. </a:t>
            </a:r>
            <a:r>
              <a:rPr lang="en-US" sz="1800" dirty="0" err="1"/>
              <a:t>Misalnya</a:t>
            </a:r>
            <a:r>
              <a:rPr lang="en-US" sz="1800" dirty="0"/>
              <a:t> </a:t>
            </a:r>
            <a:r>
              <a:rPr lang="en-US" sz="1800" dirty="0" err="1"/>
              <a:t>jurnal</a:t>
            </a:r>
            <a:r>
              <a:rPr lang="en-US" sz="1800" dirty="0"/>
              <a:t> </a:t>
            </a:r>
            <a:r>
              <a:rPr lang="en-US" sz="1800" dirty="0" err="1"/>
              <a:t>ilmiah</a:t>
            </a:r>
            <a:r>
              <a:rPr lang="en-US" sz="1800" dirty="0"/>
              <a:t> yang </a:t>
            </a:r>
            <a:r>
              <a:rPr lang="en-US" sz="1800" dirty="0" err="1"/>
              <a:t>bisa</a:t>
            </a:r>
            <a:r>
              <a:rPr lang="en-US" sz="1800" dirty="0"/>
              <a:t> </a:t>
            </a:r>
            <a:r>
              <a:rPr lang="en-US" sz="1800" dirty="0" err="1"/>
              <a:t>diakses</a:t>
            </a:r>
            <a:r>
              <a:rPr lang="en-US" sz="1800" dirty="0"/>
              <a:t> </a:t>
            </a:r>
            <a:r>
              <a:rPr lang="en-US" sz="1800" dirty="0" err="1"/>
              <a:t>secara</a:t>
            </a:r>
            <a:r>
              <a:rPr lang="en-US" sz="1800" dirty="0"/>
              <a:t> daring, </a:t>
            </a:r>
            <a:r>
              <a:rPr lang="en-US" sz="1800" dirty="0" err="1"/>
              <a:t>memudahkan</a:t>
            </a:r>
            <a:r>
              <a:rPr lang="en-US" sz="1800" dirty="0"/>
              <a:t> </a:t>
            </a:r>
            <a:r>
              <a:rPr lang="en-US" sz="1800" dirty="0" err="1"/>
              <a:t>peneliti</a:t>
            </a:r>
            <a:r>
              <a:rPr lang="en-US" sz="1800" dirty="0"/>
              <a:t> </a:t>
            </a:r>
            <a:r>
              <a:rPr lang="en-US" sz="1800" dirty="0" err="1"/>
              <a:t>mencari</a:t>
            </a:r>
            <a:r>
              <a:rPr lang="en-US" sz="1800" dirty="0"/>
              <a:t> </a:t>
            </a:r>
            <a:r>
              <a:rPr lang="en-US" sz="1800" dirty="0" err="1"/>
              <a:t>tahu</a:t>
            </a:r>
            <a:r>
              <a:rPr lang="en-US" sz="1800" dirty="0"/>
              <a:t> </a:t>
            </a:r>
            <a:r>
              <a:rPr lang="en-US" sz="1800" dirty="0" err="1"/>
              <a:t>sejauh</a:t>
            </a:r>
            <a:r>
              <a:rPr lang="en-US" sz="1800" dirty="0"/>
              <a:t> mana </a:t>
            </a:r>
            <a:r>
              <a:rPr lang="en-US" sz="1800" dirty="0" err="1"/>
              <a:t>informasi</a:t>
            </a:r>
            <a:r>
              <a:rPr lang="en-US" sz="1800" dirty="0"/>
              <a:t> </a:t>
            </a:r>
            <a:r>
              <a:rPr lang="en-US" sz="1800" dirty="0" err="1"/>
              <a:t>tentang</a:t>
            </a:r>
            <a:r>
              <a:rPr lang="en-US" sz="1800" dirty="0"/>
              <a:t> </a:t>
            </a:r>
            <a:r>
              <a:rPr lang="en-US" sz="1800" dirty="0" err="1"/>
              <a:t>isu</a:t>
            </a:r>
            <a:r>
              <a:rPr lang="en-US" sz="1800" dirty="0"/>
              <a:t> yang </a:t>
            </a:r>
            <a:r>
              <a:rPr lang="en-US" sz="1800" dirty="0" err="1"/>
              <a:t>akan</a:t>
            </a:r>
            <a:r>
              <a:rPr lang="en-US" sz="1800" dirty="0"/>
              <a:t> </a:t>
            </a:r>
            <a:r>
              <a:rPr lang="en-US" sz="1800" dirty="0" err="1"/>
              <a:t>diteliti</a:t>
            </a:r>
            <a:r>
              <a:rPr lang="en-US" sz="1800" dirty="0"/>
              <a:t>.</a:t>
            </a:r>
          </a:p>
          <a:p>
            <a:endParaRPr lang="en-US" sz="1800" dirty="0"/>
          </a:p>
          <a:p>
            <a:r>
              <a:rPr lang="en-US" sz="1800" dirty="0" err="1"/>
              <a:t>Begitu</a:t>
            </a:r>
            <a:r>
              <a:rPr lang="en-US" sz="1800" dirty="0"/>
              <a:t> pula pada proses </a:t>
            </a:r>
            <a:r>
              <a:rPr lang="en-US" sz="1800" dirty="0" err="1"/>
              <a:t>selanjutnya</a:t>
            </a:r>
            <a:r>
              <a:rPr lang="en-US" sz="1800" dirty="0"/>
              <a:t>, </a:t>
            </a:r>
            <a:r>
              <a:rPr lang="en-US" sz="1800" dirty="0" err="1"/>
              <a:t>peneliti</a:t>
            </a:r>
            <a:r>
              <a:rPr lang="en-US" sz="1800" dirty="0"/>
              <a:t> </a:t>
            </a:r>
            <a:r>
              <a:rPr lang="en-US" sz="1800" dirty="0" err="1"/>
              <a:t>dengan</a:t>
            </a:r>
            <a:r>
              <a:rPr lang="en-US" sz="1800" dirty="0"/>
              <a:t> </a:t>
            </a:r>
            <a:r>
              <a:rPr lang="en-US" sz="1800" dirty="0" err="1"/>
              <a:t>mudah</a:t>
            </a:r>
            <a:r>
              <a:rPr lang="en-US" sz="1800" dirty="0"/>
              <a:t> </a:t>
            </a:r>
            <a:r>
              <a:rPr lang="en-US" sz="1800" dirty="0" err="1"/>
              <a:t>menemukan</a:t>
            </a:r>
            <a:r>
              <a:rPr lang="en-US" sz="1800" dirty="0"/>
              <a:t> </a:t>
            </a:r>
            <a:r>
              <a:rPr lang="en-US" sz="1800" dirty="0" err="1"/>
              <a:t>sumber</a:t>
            </a:r>
            <a:r>
              <a:rPr lang="en-US" sz="1800" dirty="0"/>
              <a:t> </a:t>
            </a:r>
            <a:r>
              <a:rPr lang="en-US" sz="1800" dirty="0" err="1"/>
              <a:t>pustaka</a:t>
            </a:r>
            <a:r>
              <a:rPr lang="en-US" sz="1800" dirty="0"/>
              <a:t> </a:t>
            </a:r>
            <a:r>
              <a:rPr lang="en-US" sz="1800" dirty="0" err="1"/>
              <a:t>ilmiah</a:t>
            </a:r>
            <a:r>
              <a:rPr lang="en-US" sz="1800" dirty="0"/>
              <a:t>; </a:t>
            </a:r>
            <a:r>
              <a:rPr lang="en-US" sz="1800" dirty="0" err="1"/>
              <a:t>banyak</a:t>
            </a:r>
            <a:r>
              <a:rPr lang="en-US" sz="1800" dirty="0"/>
              <a:t> </a:t>
            </a:r>
            <a:r>
              <a:rPr lang="en-US" sz="1800" dirty="0" err="1"/>
              <a:t>perangkat</a:t>
            </a:r>
            <a:r>
              <a:rPr lang="en-US" sz="1800" dirty="0"/>
              <a:t> yang </a:t>
            </a:r>
            <a:r>
              <a:rPr lang="en-US" sz="1800" dirty="0" err="1"/>
              <a:t>tersedia</a:t>
            </a:r>
            <a:r>
              <a:rPr lang="en-US" sz="1800" dirty="0"/>
              <a:t> </a:t>
            </a:r>
            <a:r>
              <a:rPr lang="en-US" sz="1800" dirty="0" err="1"/>
              <a:t>untuk</a:t>
            </a:r>
            <a:r>
              <a:rPr lang="en-US" sz="1800" dirty="0"/>
              <a:t> </a:t>
            </a:r>
            <a:r>
              <a:rPr lang="en-US" sz="1800" dirty="0" err="1"/>
              <a:t>memudahkan</a:t>
            </a:r>
            <a:r>
              <a:rPr lang="en-US" sz="1800" dirty="0"/>
              <a:t> </a:t>
            </a:r>
            <a:r>
              <a:rPr lang="en-US" sz="1800" dirty="0" err="1"/>
              <a:t>penghitungan</a:t>
            </a:r>
            <a:r>
              <a:rPr lang="en-US" sz="1800" dirty="0"/>
              <a:t> </a:t>
            </a:r>
            <a:r>
              <a:rPr lang="en-US" sz="1800" dirty="0" err="1"/>
              <a:t>statistik</a:t>
            </a:r>
            <a:r>
              <a:rPr lang="en-US" sz="1800" dirty="0"/>
              <a:t> </a:t>
            </a:r>
            <a:r>
              <a:rPr lang="en-US" sz="1800" dirty="0" err="1"/>
              <a:t>atau</a:t>
            </a:r>
            <a:r>
              <a:rPr lang="en-US" sz="1800" dirty="0"/>
              <a:t> </a:t>
            </a:r>
            <a:r>
              <a:rPr lang="en-US" sz="1800" dirty="0" err="1"/>
              <a:t>merekam</a:t>
            </a:r>
            <a:r>
              <a:rPr lang="en-US" sz="1800" dirty="0"/>
              <a:t> data </a:t>
            </a:r>
            <a:r>
              <a:rPr lang="en-US" sz="1800" dirty="0" err="1"/>
              <a:t>hasil</a:t>
            </a:r>
            <a:r>
              <a:rPr lang="en-US" sz="1800" dirty="0"/>
              <a:t> </a:t>
            </a:r>
            <a:r>
              <a:rPr lang="en-US" sz="1800" dirty="0" err="1"/>
              <a:t>penelitian</a:t>
            </a:r>
            <a:r>
              <a:rPr lang="en-US" sz="1800" dirty="0"/>
              <a:t>; </a:t>
            </a:r>
            <a:r>
              <a:rPr lang="en-US" sz="1800" dirty="0" err="1"/>
              <a:t>tersedia</a:t>
            </a:r>
            <a:r>
              <a:rPr lang="en-US" sz="1800" dirty="0"/>
              <a:t> </a:t>
            </a:r>
            <a:r>
              <a:rPr lang="en-US" sz="1800" dirty="0" err="1"/>
              <a:t>perangkat</a:t>
            </a:r>
            <a:r>
              <a:rPr lang="en-US" sz="1800" dirty="0"/>
              <a:t> yang </a:t>
            </a:r>
            <a:r>
              <a:rPr lang="en-US" sz="1800" dirty="0" err="1"/>
              <a:t>bisa</a:t>
            </a:r>
            <a:r>
              <a:rPr lang="en-US" sz="1800" dirty="0"/>
              <a:t> </a:t>
            </a:r>
            <a:r>
              <a:rPr lang="en-US" sz="1800" dirty="0" err="1"/>
              <a:t>mendeteksi</a:t>
            </a:r>
            <a:r>
              <a:rPr lang="en-US" sz="1800" dirty="0"/>
              <a:t> </a:t>
            </a:r>
            <a:r>
              <a:rPr lang="en-US" sz="1800" dirty="0" err="1"/>
              <a:t>adanya</a:t>
            </a:r>
            <a:r>
              <a:rPr lang="en-US" sz="1800" dirty="0"/>
              <a:t> </a:t>
            </a:r>
            <a:r>
              <a:rPr lang="en-US" sz="1800" dirty="0" err="1"/>
              <a:t>plagiasi</a:t>
            </a:r>
            <a:r>
              <a:rPr lang="en-US" sz="1800" dirty="0"/>
              <a:t> </a:t>
            </a:r>
            <a:r>
              <a:rPr lang="en-US" sz="1800" dirty="0" err="1"/>
              <a:t>atau</a:t>
            </a:r>
            <a:r>
              <a:rPr lang="en-US" sz="1800" dirty="0"/>
              <a:t> </a:t>
            </a:r>
            <a:r>
              <a:rPr lang="en-US" sz="1800" dirty="0" err="1"/>
              <a:t>memperbaiki</a:t>
            </a:r>
            <a:r>
              <a:rPr lang="en-US" sz="1800" dirty="0"/>
              <a:t> tata </a:t>
            </a:r>
            <a:r>
              <a:rPr lang="en-US" sz="1800" dirty="0" err="1"/>
              <a:t>bahasa</a:t>
            </a:r>
            <a:r>
              <a:rPr lang="en-US" sz="1800" dirty="0"/>
              <a:t> </a:t>
            </a:r>
            <a:r>
              <a:rPr lang="en-US" sz="1800" dirty="0" err="1"/>
              <a:t>Inggris</a:t>
            </a:r>
            <a:r>
              <a:rPr lang="en-US" sz="1800" dirty="0"/>
              <a:t> dan </a:t>
            </a:r>
            <a:r>
              <a:rPr lang="en-US" sz="1800" dirty="0" err="1"/>
              <a:t>sebagainya</a:t>
            </a:r>
            <a:r>
              <a:rPr lang="en-US" sz="1800" dirty="0"/>
              <a:t>.</a:t>
            </a:r>
          </a:p>
          <a:p>
            <a:pPr algn="just">
              <a:spcAft>
                <a:spcPts val="751"/>
              </a:spcAft>
            </a:pP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9DEA39-22C9-4AB6-9388-9D8FAFA98C79}"/>
              </a:ext>
            </a:extLst>
          </p:cNvPr>
          <p:cNvSpPr txBox="1"/>
          <p:nvPr/>
        </p:nvSpPr>
        <p:spPr>
          <a:xfrm>
            <a:off x="3611418" y="969818"/>
            <a:ext cx="5523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Penelitian</a:t>
            </a:r>
            <a:r>
              <a:rPr lang="en-US" sz="2800" b="1" dirty="0"/>
              <a:t> pada masa I4.0</a:t>
            </a:r>
          </a:p>
        </p:txBody>
      </p:sp>
    </p:spTree>
    <p:extLst>
      <p:ext uri="{BB962C8B-B14F-4D97-AF65-F5344CB8AC3E}">
        <p14:creationId xmlns:p14="http://schemas.microsoft.com/office/powerpoint/2010/main" val="680839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81745" y="953489"/>
            <a:ext cx="5440219" cy="2131695"/>
          </a:xfrm>
          <a:custGeom>
            <a:avLst/>
            <a:gdLst/>
            <a:ahLst/>
            <a:cxnLst/>
            <a:rect l="l" t="t" r="r" b="b"/>
            <a:pathLst>
              <a:path w="2675254" h="2131695">
                <a:moveTo>
                  <a:pt x="2461577" y="0"/>
                </a:moveTo>
                <a:lnTo>
                  <a:pt x="213169" y="0"/>
                </a:lnTo>
                <a:lnTo>
                  <a:pt x="164292" y="5626"/>
                </a:lnTo>
                <a:lnTo>
                  <a:pt x="119423" y="21654"/>
                </a:lnTo>
                <a:lnTo>
                  <a:pt x="79843" y="46806"/>
                </a:lnTo>
                <a:lnTo>
                  <a:pt x="46831" y="79804"/>
                </a:lnTo>
                <a:lnTo>
                  <a:pt x="21667" y="119372"/>
                </a:lnTo>
                <a:lnTo>
                  <a:pt x="5630" y="164232"/>
                </a:lnTo>
                <a:lnTo>
                  <a:pt x="0" y="213105"/>
                </a:lnTo>
                <a:lnTo>
                  <a:pt x="0" y="1918208"/>
                </a:lnTo>
                <a:lnTo>
                  <a:pt x="5630" y="1967088"/>
                </a:lnTo>
                <a:lnTo>
                  <a:pt x="21667" y="2011966"/>
                </a:lnTo>
                <a:lnTo>
                  <a:pt x="46831" y="2051559"/>
                </a:lnTo>
                <a:lnTo>
                  <a:pt x="79843" y="2084584"/>
                </a:lnTo>
                <a:lnTo>
                  <a:pt x="119423" y="2109761"/>
                </a:lnTo>
                <a:lnTo>
                  <a:pt x="164292" y="2125807"/>
                </a:lnTo>
                <a:lnTo>
                  <a:pt x="213169" y="2131441"/>
                </a:lnTo>
                <a:lnTo>
                  <a:pt x="2461577" y="2131441"/>
                </a:lnTo>
                <a:lnTo>
                  <a:pt x="2510458" y="2125807"/>
                </a:lnTo>
                <a:lnTo>
                  <a:pt x="2555336" y="2109761"/>
                </a:lnTo>
                <a:lnTo>
                  <a:pt x="2594928" y="2084584"/>
                </a:lnTo>
                <a:lnTo>
                  <a:pt x="2627954" y="2051559"/>
                </a:lnTo>
                <a:lnTo>
                  <a:pt x="2653130" y="2011966"/>
                </a:lnTo>
                <a:lnTo>
                  <a:pt x="2669176" y="1967088"/>
                </a:lnTo>
                <a:lnTo>
                  <a:pt x="2674810" y="1918208"/>
                </a:lnTo>
                <a:lnTo>
                  <a:pt x="2674810" y="213105"/>
                </a:lnTo>
                <a:lnTo>
                  <a:pt x="2669176" y="164232"/>
                </a:lnTo>
                <a:lnTo>
                  <a:pt x="2653130" y="119372"/>
                </a:lnTo>
                <a:lnTo>
                  <a:pt x="2627954" y="79804"/>
                </a:lnTo>
                <a:lnTo>
                  <a:pt x="2594928" y="46806"/>
                </a:lnTo>
                <a:lnTo>
                  <a:pt x="2555336" y="21654"/>
                </a:lnTo>
                <a:lnTo>
                  <a:pt x="2510458" y="5626"/>
                </a:lnTo>
                <a:lnTo>
                  <a:pt x="2461577" y="0"/>
                </a:lnTo>
                <a:close/>
              </a:path>
            </a:pathLst>
          </a:custGeom>
          <a:solidFill>
            <a:srgbClr val="2E528F"/>
          </a:solidFill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215867" y="1226776"/>
            <a:ext cx="4513936" cy="1283231"/>
          </a:xfrm>
          <a:prstGeom prst="rect">
            <a:avLst/>
          </a:prstGeom>
        </p:spPr>
        <p:txBody>
          <a:bodyPr vert="horz" wrap="square" lIns="0" tIns="73655" rIns="0" bIns="0" rtlCol="0">
            <a:spAutoFit/>
          </a:bodyPr>
          <a:lstStyle/>
          <a:p>
            <a:pPr marL="12700" marR="5080" indent="53336" algn="ctr">
              <a:lnSpc>
                <a:spcPts val="4389"/>
              </a:lnSpc>
              <a:spcBef>
                <a:spcPts val="580"/>
              </a:spcBef>
            </a:pPr>
            <a:r>
              <a:rPr sz="4000" spc="-20" dirty="0" err="1">
                <a:solidFill>
                  <a:srgbClr val="FFFFFF"/>
                </a:solidFill>
                <a:latin typeface="Calibri"/>
                <a:cs typeface="Calibri"/>
              </a:rPr>
              <a:t>Substansi</a:t>
            </a:r>
            <a:r>
              <a:rPr sz="4000" spc="-20" dirty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sz="4000" spc="-95" dirty="0" err="1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4000" spc="-5" dirty="0" err="1">
                <a:solidFill>
                  <a:srgbClr val="FFFFFF"/>
                </a:solidFill>
                <a:latin typeface="Calibri"/>
                <a:cs typeface="Calibri"/>
              </a:rPr>
              <a:t>enel</a:t>
            </a:r>
            <a:r>
              <a:rPr sz="4000" spc="-20" dirty="0" err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4000" spc="-5" dirty="0" err="1">
                <a:solidFill>
                  <a:srgbClr val="FFFFFF"/>
                </a:solidFill>
                <a:latin typeface="Calibri"/>
                <a:cs typeface="Calibri"/>
              </a:rPr>
              <a:t>tian</a:t>
            </a:r>
            <a:endParaRPr lang="en-US" sz="4000" spc="-5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marR="5080" indent="53336" algn="ctr">
              <a:lnSpc>
                <a:spcPts val="4389"/>
              </a:lnSpc>
              <a:spcBef>
                <a:spcPts val="580"/>
              </a:spcBef>
            </a:pPr>
            <a:r>
              <a:rPr lang="en-US" sz="4000" spc="-5" dirty="0" err="1">
                <a:solidFill>
                  <a:srgbClr val="FFFFFF"/>
                </a:solidFill>
                <a:latin typeface="Calibri"/>
                <a:cs typeface="Calibri"/>
              </a:rPr>
              <a:t>Teknologi</a:t>
            </a:r>
            <a:endParaRPr sz="4000" dirty="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215874" y="3092587"/>
            <a:ext cx="4248055" cy="3423499"/>
            <a:chOff x="1060611" y="3211322"/>
            <a:chExt cx="2818130" cy="2935604"/>
          </a:xfrm>
        </p:grpSpPr>
        <p:sp>
          <p:nvSpPr>
            <p:cNvPr id="11" name="object 11"/>
            <p:cNvSpPr/>
            <p:nvPr/>
          </p:nvSpPr>
          <p:spPr>
            <a:xfrm>
              <a:off x="1957197" y="3211322"/>
              <a:ext cx="1216660" cy="965200"/>
            </a:xfrm>
            <a:custGeom>
              <a:avLst/>
              <a:gdLst/>
              <a:ahLst/>
              <a:cxnLst/>
              <a:rect l="l" t="t" r="r" b="b"/>
              <a:pathLst>
                <a:path w="1216660" h="965200">
                  <a:moveTo>
                    <a:pt x="912113" y="0"/>
                  </a:moveTo>
                  <a:lnTo>
                    <a:pt x="304038" y="0"/>
                  </a:lnTo>
                  <a:lnTo>
                    <a:pt x="304038" y="482600"/>
                  </a:lnTo>
                  <a:lnTo>
                    <a:pt x="0" y="482600"/>
                  </a:lnTo>
                  <a:lnTo>
                    <a:pt x="608076" y="965072"/>
                  </a:lnTo>
                  <a:lnTo>
                    <a:pt x="1216152" y="482600"/>
                  </a:lnTo>
                  <a:lnTo>
                    <a:pt x="912113" y="482600"/>
                  </a:lnTo>
                  <a:lnTo>
                    <a:pt x="912113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957197" y="3211322"/>
              <a:ext cx="1216660" cy="965200"/>
            </a:xfrm>
            <a:custGeom>
              <a:avLst/>
              <a:gdLst/>
              <a:ahLst/>
              <a:cxnLst/>
              <a:rect l="l" t="t" r="r" b="b"/>
              <a:pathLst>
                <a:path w="1216660" h="965200">
                  <a:moveTo>
                    <a:pt x="912113" y="0"/>
                  </a:moveTo>
                  <a:lnTo>
                    <a:pt x="912113" y="482600"/>
                  </a:lnTo>
                  <a:lnTo>
                    <a:pt x="1216152" y="482600"/>
                  </a:lnTo>
                  <a:lnTo>
                    <a:pt x="608076" y="965072"/>
                  </a:lnTo>
                  <a:lnTo>
                    <a:pt x="0" y="482600"/>
                  </a:lnTo>
                  <a:lnTo>
                    <a:pt x="304038" y="482600"/>
                  </a:lnTo>
                  <a:lnTo>
                    <a:pt x="304038" y="0"/>
                  </a:lnTo>
                  <a:lnTo>
                    <a:pt x="912113" y="0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60611" y="4182871"/>
              <a:ext cx="2818130" cy="1964055"/>
            </a:xfrm>
            <a:custGeom>
              <a:avLst/>
              <a:gdLst/>
              <a:ahLst/>
              <a:cxnLst/>
              <a:rect l="l" t="t" r="r" b="b"/>
              <a:pathLst>
                <a:path w="2818129" h="1964054">
                  <a:moveTo>
                    <a:pt x="2490355" y="0"/>
                  </a:moveTo>
                  <a:lnTo>
                    <a:pt x="327291" y="0"/>
                  </a:lnTo>
                  <a:lnTo>
                    <a:pt x="278935" y="3549"/>
                  </a:lnTo>
                  <a:lnTo>
                    <a:pt x="232779" y="13859"/>
                  </a:lnTo>
                  <a:lnTo>
                    <a:pt x="189329" y="30425"/>
                  </a:lnTo>
                  <a:lnTo>
                    <a:pt x="149094" y="52740"/>
                  </a:lnTo>
                  <a:lnTo>
                    <a:pt x="112579" y="80298"/>
                  </a:lnTo>
                  <a:lnTo>
                    <a:pt x="80291" y="112592"/>
                  </a:lnTo>
                  <a:lnTo>
                    <a:pt x="52738" y="149118"/>
                  </a:lnTo>
                  <a:lnTo>
                    <a:pt x="30425" y="189368"/>
                  </a:lnTo>
                  <a:lnTo>
                    <a:pt x="13860" y="232837"/>
                  </a:lnTo>
                  <a:lnTo>
                    <a:pt x="3549" y="279018"/>
                  </a:lnTo>
                  <a:lnTo>
                    <a:pt x="0" y="327405"/>
                  </a:lnTo>
                  <a:lnTo>
                    <a:pt x="0" y="1636687"/>
                  </a:lnTo>
                  <a:lnTo>
                    <a:pt x="3549" y="1685058"/>
                  </a:lnTo>
                  <a:lnTo>
                    <a:pt x="13860" y="1731227"/>
                  </a:lnTo>
                  <a:lnTo>
                    <a:pt x="30425" y="1774685"/>
                  </a:lnTo>
                  <a:lnTo>
                    <a:pt x="52738" y="1814927"/>
                  </a:lnTo>
                  <a:lnTo>
                    <a:pt x="80291" y="1851447"/>
                  </a:lnTo>
                  <a:lnTo>
                    <a:pt x="112579" y="1883737"/>
                  </a:lnTo>
                  <a:lnTo>
                    <a:pt x="149094" y="1911292"/>
                  </a:lnTo>
                  <a:lnTo>
                    <a:pt x="189329" y="1933605"/>
                  </a:lnTo>
                  <a:lnTo>
                    <a:pt x="232779" y="1950170"/>
                  </a:lnTo>
                  <a:lnTo>
                    <a:pt x="278935" y="1960480"/>
                  </a:lnTo>
                  <a:lnTo>
                    <a:pt x="327291" y="1964029"/>
                  </a:lnTo>
                  <a:lnTo>
                    <a:pt x="2490355" y="1964029"/>
                  </a:lnTo>
                  <a:lnTo>
                    <a:pt x="2538711" y="1960480"/>
                  </a:lnTo>
                  <a:lnTo>
                    <a:pt x="2584867" y="1950170"/>
                  </a:lnTo>
                  <a:lnTo>
                    <a:pt x="2628315" y="1933605"/>
                  </a:lnTo>
                  <a:lnTo>
                    <a:pt x="2668549" y="1911292"/>
                  </a:lnTo>
                  <a:lnTo>
                    <a:pt x="2705062" y="1883737"/>
                  </a:lnTo>
                  <a:lnTo>
                    <a:pt x="2737348" y="1851447"/>
                  </a:lnTo>
                  <a:lnTo>
                    <a:pt x="2764900" y="1814927"/>
                  </a:lnTo>
                  <a:lnTo>
                    <a:pt x="2787211" y="1774685"/>
                  </a:lnTo>
                  <a:lnTo>
                    <a:pt x="2803775" y="1731227"/>
                  </a:lnTo>
                  <a:lnTo>
                    <a:pt x="2814085" y="1685058"/>
                  </a:lnTo>
                  <a:lnTo>
                    <a:pt x="2817634" y="1636687"/>
                  </a:lnTo>
                  <a:lnTo>
                    <a:pt x="2817634" y="327405"/>
                  </a:lnTo>
                  <a:lnTo>
                    <a:pt x="2814085" y="279018"/>
                  </a:lnTo>
                  <a:lnTo>
                    <a:pt x="2803775" y="232837"/>
                  </a:lnTo>
                  <a:lnTo>
                    <a:pt x="2787211" y="189368"/>
                  </a:lnTo>
                  <a:lnTo>
                    <a:pt x="2764900" y="149118"/>
                  </a:lnTo>
                  <a:lnTo>
                    <a:pt x="2737348" y="112592"/>
                  </a:lnTo>
                  <a:lnTo>
                    <a:pt x="2705062" y="80298"/>
                  </a:lnTo>
                  <a:lnTo>
                    <a:pt x="2668549" y="52740"/>
                  </a:lnTo>
                  <a:lnTo>
                    <a:pt x="2628315" y="30425"/>
                  </a:lnTo>
                  <a:lnTo>
                    <a:pt x="2584867" y="13859"/>
                  </a:lnTo>
                  <a:lnTo>
                    <a:pt x="2538711" y="3549"/>
                  </a:lnTo>
                  <a:lnTo>
                    <a:pt x="2490355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3925459" y="4377171"/>
            <a:ext cx="3297380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63" indent="-286999">
              <a:spcBef>
                <a:spcPts val="100"/>
              </a:spcBef>
              <a:buFont typeface="Arial"/>
              <a:buChar char="•"/>
              <a:tabLst>
                <a:tab pos="299063" algn="l"/>
                <a:tab pos="299699" algn="l"/>
              </a:tabLst>
            </a:pPr>
            <a:r>
              <a:rPr sz="2400" spc="-31" dirty="0">
                <a:solidFill>
                  <a:srgbClr val="FFFFFF"/>
                </a:solidFill>
                <a:latin typeface="Calibri"/>
                <a:cs typeface="Calibri"/>
              </a:rPr>
              <a:t>Tujuan</a:t>
            </a:r>
            <a:r>
              <a:rPr sz="24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Penelitian</a:t>
            </a:r>
            <a:endParaRPr sz="2400" dirty="0">
              <a:latin typeface="Calibri"/>
              <a:cs typeface="Calibri"/>
            </a:endParaRPr>
          </a:p>
          <a:p>
            <a:pPr marL="299063" marR="904807" indent="-286999">
              <a:buFont typeface="Arial"/>
              <a:buChar char="•"/>
              <a:tabLst>
                <a:tab pos="299063" algn="l"/>
                <a:tab pos="299699" algn="l"/>
              </a:tabLst>
            </a:pPr>
            <a:r>
              <a:rPr sz="2400" b="1" spc="-11" dirty="0">
                <a:solidFill>
                  <a:srgbClr val="FF0000"/>
                </a:solidFill>
                <a:latin typeface="Calibri"/>
                <a:cs typeface="Calibri"/>
              </a:rPr>
              <a:t>Metode  </a:t>
            </a:r>
            <a:r>
              <a:rPr sz="2400" b="1" spc="-55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en</a:t>
            </a:r>
            <a:r>
              <a:rPr sz="2400" b="1" spc="5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litian</a:t>
            </a:r>
          </a:p>
          <a:p>
            <a:pPr marL="299063" indent="-286999">
              <a:buFont typeface="Arial"/>
              <a:buChar char="•"/>
              <a:tabLst>
                <a:tab pos="299063" algn="l"/>
                <a:tab pos="299699" algn="l"/>
              </a:tabLst>
            </a:pP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Alur/tahapan</a:t>
            </a:r>
            <a:endParaRPr sz="2400" dirty="0">
              <a:latin typeface="Calibri"/>
              <a:cs typeface="Calibri"/>
            </a:endParaRPr>
          </a:p>
          <a:p>
            <a:pPr marL="299063"/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penelitian</a:t>
            </a:r>
            <a:endParaRPr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6198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" y="0"/>
            <a:ext cx="5752465" cy="6858000"/>
            <a:chOff x="0" y="0"/>
            <a:chExt cx="5752465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4403725" cy="6858000"/>
            </a:xfrm>
            <a:custGeom>
              <a:avLst/>
              <a:gdLst/>
              <a:ahLst/>
              <a:cxnLst/>
              <a:rect l="l" t="t" r="r" b="b"/>
              <a:pathLst>
                <a:path w="4403725" h="6858000">
                  <a:moveTo>
                    <a:pt x="4101846" y="0"/>
                  </a:moveTo>
                  <a:lnTo>
                    <a:pt x="3223895" y="0"/>
                  </a:lnTo>
                  <a:lnTo>
                    <a:pt x="0" y="0"/>
                  </a:lnTo>
                  <a:lnTo>
                    <a:pt x="0" y="6857999"/>
                  </a:lnTo>
                  <a:lnTo>
                    <a:pt x="4403725" y="6857999"/>
                  </a:lnTo>
                  <a:lnTo>
                    <a:pt x="3255010" y="5263896"/>
                  </a:lnTo>
                  <a:lnTo>
                    <a:pt x="3255010" y="5258689"/>
                  </a:lnTo>
                  <a:lnTo>
                    <a:pt x="4101846" y="0"/>
                  </a:lnTo>
                  <a:close/>
                </a:path>
              </a:pathLst>
            </a:custGeom>
            <a:solidFill>
              <a:srgbClr val="3E3E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621659" y="0"/>
              <a:ext cx="1122680" cy="5329555"/>
            </a:xfrm>
            <a:custGeom>
              <a:avLst/>
              <a:gdLst/>
              <a:ahLst/>
              <a:cxnLst/>
              <a:rect l="l" t="t" r="r" b="b"/>
              <a:pathLst>
                <a:path w="1122679" h="5329555">
                  <a:moveTo>
                    <a:pt x="1122426" y="0"/>
                  </a:moveTo>
                  <a:lnTo>
                    <a:pt x="868426" y="0"/>
                  </a:lnTo>
                  <a:lnTo>
                    <a:pt x="0" y="5286375"/>
                  </a:lnTo>
                  <a:lnTo>
                    <a:pt x="247650" y="5329301"/>
                  </a:lnTo>
                  <a:lnTo>
                    <a:pt x="1122426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15335" y="0"/>
              <a:ext cx="1117600" cy="5276850"/>
            </a:xfrm>
            <a:custGeom>
              <a:avLst/>
              <a:gdLst/>
              <a:ahLst/>
              <a:cxnLst/>
              <a:rect l="l" t="t" r="r" b="b"/>
              <a:pathLst>
                <a:path w="1117600" h="5276850">
                  <a:moveTo>
                    <a:pt x="1117600" y="0"/>
                  </a:moveTo>
                  <a:lnTo>
                    <a:pt x="865124" y="0"/>
                  </a:lnTo>
                  <a:lnTo>
                    <a:pt x="0" y="5238750"/>
                  </a:lnTo>
                  <a:lnTo>
                    <a:pt x="249174" y="5276850"/>
                  </a:lnTo>
                  <a:lnTo>
                    <a:pt x="1117600" y="0"/>
                  </a:lnTo>
                  <a:close/>
                </a:path>
              </a:pathLst>
            </a:custGeom>
            <a:solidFill>
              <a:srgbClr val="58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315335" y="5238750"/>
              <a:ext cx="1228725" cy="1619250"/>
            </a:xfrm>
            <a:custGeom>
              <a:avLst/>
              <a:gdLst/>
              <a:ahLst/>
              <a:cxnLst/>
              <a:rect l="l" t="t" r="r" b="b"/>
              <a:pathLst>
                <a:path w="1228725" h="1619250">
                  <a:moveTo>
                    <a:pt x="0" y="0"/>
                  </a:moveTo>
                  <a:lnTo>
                    <a:pt x="1174750" y="1619249"/>
                  </a:lnTo>
                  <a:lnTo>
                    <a:pt x="1228725" y="1619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621659" y="5291201"/>
              <a:ext cx="1495425" cy="1567180"/>
            </a:xfrm>
            <a:custGeom>
              <a:avLst/>
              <a:gdLst/>
              <a:ahLst/>
              <a:cxnLst/>
              <a:rect l="l" t="t" r="r" b="b"/>
              <a:pathLst>
                <a:path w="1495425" h="1567179">
                  <a:moveTo>
                    <a:pt x="0" y="0"/>
                  </a:moveTo>
                  <a:lnTo>
                    <a:pt x="1443101" y="1566799"/>
                  </a:lnTo>
                  <a:lnTo>
                    <a:pt x="1495425" y="15667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38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621659" y="5286375"/>
              <a:ext cx="2130425" cy="1571625"/>
            </a:xfrm>
            <a:custGeom>
              <a:avLst/>
              <a:gdLst/>
              <a:ahLst/>
              <a:cxnLst/>
              <a:rect l="l" t="t" r="r" b="b"/>
              <a:pathLst>
                <a:path w="2130425" h="1571625">
                  <a:moveTo>
                    <a:pt x="0" y="0"/>
                  </a:moveTo>
                  <a:lnTo>
                    <a:pt x="0" y="4699"/>
                  </a:lnTo>
                  <a:lnTo>
                    <a:pt x="1495425" y="1571624"/>
                  </a:lnTo>
                  <a:lnTo>
                    <a:pt x="2130425" y="1571624"/>
                  </a:lnTo>
                  <a:lnTo>
                    <a:pt x="247650" y="427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315335" y="5238750"/>
              <a:ext cx="1695450" cy="1619250"/>
            </a:xfrm>
            <a:custGeom>
              <a:avLst/>
              <a:gdLst/>
              <a:ahLst/>
              <a:cxnLst/>
              <a:rect l="l" t="t" r="r" b="b"/>
              <a:pathLst>
                <a:path w="1695450" h="1619250">
                  <a:moveTo>
                    <a:pt x="0" y="0"/>
                  </a:moveTo>
                  <a:lnTo>
                    <a:pt x="1228725" y="1619249"/>
                  </a:lnTo>
                  <a:lnTo>
                    <a:pt x="1695450" y="1619249"/>
                  </a:lnTo>
                  <a:lnTo>
                    <a:pt x="292100" y="95250"/>
                  </a:lnTo>
                  <a:lnTo>
                    <a:pt x="244475" y="42799"/>
                  </a:lnTo>
                  <a:lnTo>
                    <a:pt x="249174" y="42799"/>
                  </a:lnTo>
                  <a:lnTo>
                    <a:pt x="249174" y="38100"/>
                  </a:lnTo>
                  <a:lnTo>
                    <a:pt x="244475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13971" y="2584834"/>
            <a:ext cx="2044700" cy="1200324"/>
          </a:xfrm>
          <a:prstGeom prst="rect">
            <a:avLst/>
          </a:prstGeom>
        </p:spPr>
        <p:txBody>
          <a:bodyPr vert="horz" wrap="square" lIns="0" tIns="81275" rIns="0" bIns="0" rtlCol="0">
            <a:spAutoFit/>
          </a:bodyPr>
          <a:lstStyle/>
          <a:p>
            <a:pPr marL="12700" marR="5080">
              <a:lnSpc>
                <a:spcPts val="4320"/>
              </a:lnSpc>
              <a:spcBef>
                <a:spcPts val="640"/>
              </a:spcBef>
            </a:pPr>
            <a:r>
              <a:rPr sz="4000" spc="-20" dirty="0">
                <a:solidFill>
                  <a:srgbClr val="FFFFFF"/>
                </a:solidFill>
                <a:latin typeface="Calibri Light"/>
                <a:cs typeface="Calibri Light"/>
              </a:rPr>
              <a:t>Metode  </a:t>
            </a:r>
            <a:r>
              <a:rPr sz="4000" spc="-95" dirty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sz="4000" spc="-11" dirty="0">
                <a:solidFill>
                  <a:srgbClr val="FFFFFF"/>
                </a:solidFill>
                <a:latin typeface="Calibri Light"/>
                <a:cs typeface="Calibri Light"/>
              </a:rPr>
              <a:t>ene</a:t>
            </a:r>
            <a:r>
              <a:rPr sz="4000" spc="5" dirty="0">
                <a:solidFill>
                  <a:srgbClr val="FFFFFF"/>
                </a:solidFill>
                <a:latin typeface="Calibri Light"/>
                <a:cs typeface="Calibri Light"/>
              </a:rPr>
              <a:t>l</a:t>
            </a:r>
            <a:r>
              <a:rPr sz="4000" spc="-5" dirty="0">
                <a:solidFill>
                  <a:srgbClr val="FFFFFF"/>
                </a:solidFill>
                <a:latin typeface="Calibri Light"/>
                <a:cs typeface="Calibri Light"/>
              </a:rPr>
              <a:t>itian</a:t>
            </a:r>
            <a:endParaRPr sz="4000">
              <a:latin typeface="Calibri Light"/>
              <a:cs typeface="Calibri Ligh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864109" y="680094"/>
            <a:ext cx="6505575" cy="4096385"/>
            <a:chOff x="4864100" y="680084"/>
            <a:chExt cx="6505575" cy="4096385"/>
          </a:xfrm>
        </p:grpSpPr>
        <p:sp>
          <p:nvSpPr>
            <p:cNvPr id="12" name="object 12"/>
            <p:cNvSpPr/>
            <p:nvPr/>
          </p:nvSpPr>
          <p:spPr>
            <a:xfrm>
              <a:off x="4870450" y="686434"/>
              <a:ext cx="6492875" cy="0"/>
            </a:xfrm>
            <a:custGeom>
              <a:avLst/>
              <a:gdLst/>
              <a:ahLst/>
              <a:cxnLst/>
              <a:rect l="l" t="t" r="r" b="b"/>
              <a:pathLst>
                <a:path w="6492875">
                  <a:moveTo>
                    <a:pt x="0" y="0"/>
                  </a:moveTo>
                  <a:lnTo>
                    <a:pt x="6492875" y="0"/>
                  </a:lnTo>
                </a:path>
              </a:pathLst>
            </a:custGeom>
            <a:ln w="1270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870450" y="1707260"/>
              <a:ext cx="6492875" cy="0"/>
            </a:xfrm>
            <a:custGeom>
              <a:avLst/>
              <a:gdLst/>
              <a:ahLst/>
              <a:cxnLst/>
              <a:rect l="l" t="t" r="r" b="b"/>
              <a:pathLst>
                <a:path w="6492875">
                  <a:moveTo>
                    <a:pt x="0" y="0"/>
                  </a:moveTo>
                  <a:lnTo>
                    <a:pt x="6492875" y="0"/>
                  </a:lnTo>
                </a:path>
              </a:pathLst>
            </a:custGeom>
            <a:ln w="12700">
              <a:solidFill>
                <a:srgbClr val="D779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870450" y="2728086"/>
              <a:ext cx="6492875" cy="0"/>
            </a:xfrm>
            <a:custGeom>
              <a:avLst/>
              <a:gdLst/>
              <a:ahLst/>
              <a:cxnLst/>
              <a:rect l="l" t="t" r="r" b="b"/>
              <a:pathLst>
                <a:path w="6492875">
                  <a:moveTo>
                    <a:pt x="0" y="0"/>
                  </a:moveTo>
                  <a:lnTo>
                    <a:pt x="6492875" y="0"/>
                  </a:lnTo>
                </a:path>
              </a:pathLst>
            </a:custGeom>
            <a:ln w="12700">
              <a:solidFill>
                <a:srgbClr val="C481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870450" y="3748912"/>
              <a:ext cx="6492875" cy="0"/>
            </a:xfrm>
            <a:custGeom>
              <a:avLst/>
              <a:gdLst/>
              <a:ahLst/>
              <a:cxnLst/>
              <a:rect l="l" t="t" r="r" b="b"/>
              <a:pathLst>
                <a:path w="6492875">
                  <a:moveTo>
                    <a:pt x="0" y="0"/>
                  </a:moveTo>
                  <a:lnTo>
                    <a:pt x="6492875" y="0"/>
                  </a:lnTo>
                </a:path>
              </a:pathLst>
            </a:custGeom>
            <a:ln w="12700">
              <a:solidFill>
                <a:srgbClr val="B490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870450" y="4769738"/>
              <a:ext cx="6492875" cy="0"/>
            </a:xfrm>
            <a:custGeom>
              <a:avLst/>
              <a:gdLst/>
              <a:ahLst/>
              <a:cxnLst/>
              <a:rect l="l" t="t" r="r" b="b"/>
              <a:pathLst>
                <a:path w="6492875">
                  <a:moveTo>
                    <a:pt x="0" y="0"/>
                  </a:moveTo>
                  <a:lnTo>
                    <a:pt x="6492875" y="0"/>
                  </a:lnTo>
                </a:path>
              </a:pathLst>
            </a:custGeom>
            <a:ln w="12700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5037590" y="750525"/>
            <a:ext cx="1171575" cy="736739"/>
          </a:xfrm>
          <a:prstGeom prst="rect">
            <a:avLst/>
          </a:prstGeom>
        </p:spPr>
        <p:txBody>
          <a:bodyPr vert="horz" wrap="square" lIns="0" tIns="13334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4700" dirty="0">
                <a:latin typeface="Calibri"/>
                <a:cs typeface="Calibri"/>
              </a:rPr>
              <a:t>Jelas</a:t>
            </a:r>
            <a:endParaRPr sz="47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037581" y="1771908"/>
            <a:ext cx="2482851" cy="736739"/>
          </a:xfrm>
          <a:prstGeom prst="rect">
            <a:avLst/>
          </a:prstGeom>
        </p:spPr>
        <p:txBody>
          <a:bodyPr vert="horz" wrap="square" lIns="0" tIns="13334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4700" spc="-20" dirty="0">
                <a:latin typeface="Calibri"/>
                <a:cs typeface="Calibri"/>
              </a:rPr>
              <a:t>Sistematis</a:t>
            </a:r>
            <a:endParaRPr sz="47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037583" y="2792988"/>
            <a:ext cx="4831080" cy="736739"/>
          </a:xfrm>
          <a:prstGeom prst="rect">
            <a:avLst/>
          </a:prstGeom>
        </p:spPr>
        <p:txBody>
          <a:bodyPr vert="horz" wrap="square" lIns="0" tIns="13334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4700" spc="-31" dirty="0">
                <a:latin typeface="Calibri"/>
                <a:cs typeface="Calibri"/>
              </a:rPr>
              <a:t>Bersifat</a:t>
            </a:r>
            <a:r>
              <a:rPr sz="4700" spc="-75" dirty="0">
                <a:latin typeface="Calibri"/>
                <a:cs typeface="Calibri"/>
              </a:rPr>
              <a:t> </a:t>
            </a:r>
            <a:r>
              <a:rPr sz="4700" spc="-11" dirty="0">
                <a:latin typeface="Calibri"/>
                <a:cs typeface="Calibri"/>
              </a:rPr>
              <a:t>operasional</a:t>
            </a:r>
            <a:endParaRPr sz="4700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037581" y="3510336"/>
            <a:ext cx="4235451" cy="1043235"/>
          </a:xfrm>
          <a:prstGeom prst="rect">
            <a:avLst/>
          </a:prstGeom>
        </p:spPr>
        <p:txBody>
          <a:bodyPr vert="horz" wrap="square" lIns="0" tIns="316841" rIns="0" bIns="0" rtlCol="0">
            <a:spAutoFit/>
          </a:bodyPr>
          <a:lstStyle/>
          <a:p>
            <a:pPr marL="12700">
              <a:spcBef>
                <a:spcPts val="2495"/>
              </a:spcBef>
            </a:pPr>
            <a:r>
              <a:rPr sz="4700" spc="-11" dirty="0">
                <a:latin typeface="Calibri"/>
                <a:cs typeface="Calibri"/>
              </a:rPr>
              <a:t>Det</a:t>
            </a:r>
            <a:r>
              <a:rPr lang="en-US" sz="4700" spc="-11" dirty="0">
                <a:latin typeface="Calibri"/>
                <a:cs typeface="Calibri"/>
              </a:rPr>
              <a:t>a</a:t>
            </a:r>
            <a:r>
              <a:rPr sz="4700" spc="-11" dirty="0">
                <a:latin typeface="Calibri"/>
                <a:cs typeface="Calibri"/>
              </a:rPr>
              <a:t>il</a:t>
            </a:r>
            <a:endParaRPr sz="47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0398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" y="10"/>
            <a:ext cx="2835911" cy="1485265"/>
          </a:xfrm>
          <a:custGeom>
            <a:avLst/>
            <a:gdLst/>
            <a:ahLst/>
            <a:cxnLst/>
            <a:rect l="l" t="t" r="r" b="b"/>
            <a:pathLst>
              <a:path w="2835910" h="1485265">
                <a:moveTo>
                  <a:pt x="2835402" y="0"/>
                </a:moveTo>
                <a:lnTo>
                  <a:pt x="0" y="0"/>
                </a:lnTo>
                <a:lnTo>
                  <a:pt x="0" y="257556"/>
                </a:lnTo>
                <a:lnTo>
                  <a:pt x="519163" y="752729"/>
                </a:lnTo>
                <a:lnTo>
                  <a:pt x="273050" y="998855"/>
                </a:lnTo>
                <a:lnTo>
                  <a:pt x="759167" y="1485011"/>
                </a:lnTo>
                <a:lnTo>
                  <a:pt x="1016800" y="1227353"/>
                </a:lnTo>
                <a:lnTo>
                  <a:pt x="1282573" y="1480820"/>
                </a:lnTo>
                <a:lnTo>
                  <a:pt x="2835402" y="0"/>
                </a:lnTo>
                <a:close/>
              </a:path>
            </a:pathLst>
          </a:custGeom>
          <a:solidFill>
            <a:srgbClr val="FFC000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20173" y="11"/>
            <a:ext cx="1671955" cy="1567815"/>
          </a:xfrm>
          <a:custGeom>
            <a:avLst/>
            <a:gdLst/>
            <a:ahLst/>
            <a:cxnLst/>
            <a:rect l="l" t="t" r="r" b="b"/>
            <a:pathLst>
              <a:path w="1671954" h="1567815">
                <a:moveTo>
                  <a:pt x="1671828" y="0"/>
                </a:moveTo>
                <a:lnTo>
                  <a:pt x="275463" y="0"/>
                </a:lnTo>
                <a:lnTo>
                  <a:pt x="0" y="275475"/>
                </a:lnTo>
                <a:lnTo>
                  <a:pt x="234683" y="510171"/>
                </a:lnTo>
                <a:lnTo>
                  <a:pt x="0" y="744855"/>
                </a:lnTo>
                <a:lnTo>
                  <a:pt x="456311" y="1201166"/>
                </a:lnTo>
                <a:lnTo>
                  <a:pt x="690994" y="966482"/>
                </a:lnTo>
                <a:lnTo>
                  <a:pt x="1292352" y="1567815"/>
                </a:lnTo>
                <a:lnTo>
                  <a:pt x="1671828" y="1188339"/>
                </a:lnTo>
                <a:lnTo>
                  <a:pt x="1671828" y="0"/>
                </a:lnTo>
                <a:close/>
              </a:path>
            </a:pathLst>
          </a:custGeom>
          <a:solidFill>
            <a:srgbClr val="4471C4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3505453" y="1143253"/>
            <a:ext cx="6477000" cy="5715000"/>
            <a:chOff x="3505453" y="1143253"/>
            <a:chExt cx="6477000" cy="5715000"/>
          </a:xfrm>
        </p:grpSpPr>
        <p:sp>
          <p:nvSpPr>
            <p:cNvPr id="5" name="object 5"/>
            <p:cNvSpPr/>
            <p:nvPr/>
          </p:nvSpPr>
          <p:spPr>
            <a:xfrm>
              <a:off x="8115427" y="6115494"/>
              <a:ext cx="1866900" cy="742950"/>
            </a:xfrm>
            <a:custGeom>
              <a:avLst/>
              <a:gdLst/>
              <a:ahLst/>
              <a:cxnLst/>
              <a:rect l="l" t="t" r="r" b="b"/>
              <a:pathLst>
                <a:path w="1866900" h="742950">
                  <a:moveTo>
                    <a:pt x="1866773" y="742505"/>
                  </a:moveTo>
                  <a:lnTo>
                    <a:pt x="1459357" y="337642"/>
                  </a:lnTo>
                  <a:lnTo>
                    <a:pt x="1273187" y="522579"/>
                  </a:lnTo>
                  <a:lnTo>
                    <a:pt x="747268" y="0"/>
                  </a:lnTo>
                  <a:lnTo>
                    <a:pt x="0" y="742505"/>
                  </a:lnTo>
                  <a:lnTo>
                    <a:pt x="1051814" y="742505"/>
                  </a:lnTo>
                  <a:lnTo>
                    <a:pt x="1494536" y="742505"/>
                  </a:lnTo>
                  <a:lnTo>
                    <a:pt x="1866773" y="742505"/>
                  </a:lnTo>
                  <a:close/>
                </a:path>
              </a:pathLst>
            </a:custGeom>
            <a:solidFill>
              <a:srgbClr val="4471C4">
                <a:alpha val="3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05453" y="1143253"/>
              <a:ext cx="5104892" cy="510485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442585" y="3198373"/>
            <a:ext cx="1233171" cy="933249"/>
          </a:xfrm>
          <a:prstGeom prst="rect">
            <a:avLst/>
          </a:prstGeom>
        </p:spPr>
        <p:txBody>
          <a:bodyPr vert="horz" wrap="square" lIns="0" tIns="39366" rIns="0" bIns="0" rtlCol="0">
            <a:spAutoFit/>
          </a:bodyPr>
          <a:lstStyle/>
          <a:p>
            <a:pPr marL="12700" marR="5080" indent="-635" algn="ctr">
              <a:lnSpc>
                <a:spcPct val="91700"/>
              </a:lnSpc>
              <a:spcBef>
                <a:spcPts val="309"/>
              </a:spcBef>
            </a:pPr>
            <a:r>
              <a:rPr sz="2100" spc="-11" dirty="0">
                <a:solidFill>
                  <a:srgbClr val="FFFFFF"/>
                </a:solidFill>
                <a:latin typeface="Calibri"/>
                <a:cs typeface="Calibri"/>
              </a:rPr>
              <a:t>Metode  </a:t>
            </a: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Penelitian  </a:t>
            </a:r>
            <a:r>
              <a:rPr sz="2100" spc="-11" dirty="0">
                <a:solidFill>
                  <a:srgbClr val="FFFFFF"/>
                </a:solidFill>
                <a:latin typeface="Calibri"/>
                <a:cs typeface="Calibri"/>
              </a:rPr>
              <a:t>yang</a:t>
            </a:r>
            <a:r>
              <a:rPr sz="21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bagus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532889" y="1579882"/>
            <a:ext cx="1052831" cy="321241"/>
          </a:xfrm>
          <a:prstGeom prst="rect">
            <a:avLst/>
          </a:prstGeom>
        </p:spPr>
        <p:txBody>
          <a:bodyPr vert="horz" wrap="square" lIns="0" tIns="13334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000" spc="-11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000" spc="-31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sz="2000" spc="-31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tis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22235" y="3360554"/>
            <a:ext cx="513080" cy="321241"/>
          </a:xfrm>
          <a:prstGeom prst="rect">
            <a:avLst/>
          </a:prstGeom>
        </p:spPr>
        <p:txBody>
          <a:bodyPr vert="horz" wrap="square" lIns="0" tIns="13334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logik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62040" y="5420063"/>
            <a:ext cx="79184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000" spc="-11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pir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45231" y="3360552"/>
            <a:ext cx="784860" cy="614075"/>
          </a:xfrm>
          <a:prstGeom prst="rect">
            <a:avLst/>
          </a:prstGeom>
        </p:spPr>
        <p:txBody>
          <a:bodyPr vert="horz" wrap="square" lIns="0" tIns="42542" rIns="0" bIns="0" rtlCol="0">
            <a:spAutoFit/>
          </a:bodyPr>
          <a:lstStyle/>
          <a:p>
            <a:pPr marL="12700" marR="5080" indent="71116">
              <a:lnSpc>
                <a:spcPts val="2211"/>
              </a:lnSpc>
              <a:spcBef>
                <a:spcPts val="335"/>
              </a:spcBef>
            </a:pP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Dapat  diulang</a:t>
            </a:r>
            <a:endParaRPr sz="20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286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9641" y="665362"/>
            <a:ext cx="4652011" cy="824865"/>
            <a:chOff x="929639" y="665352"/>
            <a:chExt cx="4652010" cy="824865"/>
          </a:xfrm>
        </p:grpSpPr>
        <p:sp>
          <p:nvSpPr>
            <p:cNvPr id="3" name="object 3"/>
            <p:cNvSpPr/>
            <p:nvPr/>
          </p:nvSpPr>
          <p:spPr>
            <a:xfrm>
              <a:off x="929639" y="665352"/>
              <a:ext cx="2711831" cy="8244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404869" y="665352"/>
              <a:ext cx="2176653" cy="8244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2115057" y="1840619"/>
            <a:ext cx="915035" cy="915035"/>
            <a:chOff x="2115057" y="1840610"/>
            <a:chExt cx="915035" cy="915035"/>
          </a:xfrm>
        </p:grpSpPr>
        <p:sp>
          <p:nvSpPr>
            <p:cNvPr id="6" name="object 6"/>
            <p:cNvSpPr/>
            <p:nvPr/>
          </p:nvSpPr>
          <p:spPr>
            <a:xfrm>
              <a:off x="2115057" y="1840610"/>
              <a:ext cx="915035" cy="915035"/>
            </a:xfrm>
            <a:custGeom>
              <a:avLst/>
              <a:gdLst/>
              <a:ahLst/>
              <a:cxnLst/>
              <a:rect l="l" t="t" r="r" b="b"/>
              <a:pathLst>
                <a:path w="915035" h="915035">
                  <a:moveTo>
                    <a:pt x="457327" y="0"/>
                  </a:moveTo>
                  <a:lnTo>
                    <a:pt x="410563" y="2360"/>
                  </a:lnTo>
                  <a:lnTo>
                    <a:pt x="365151" y="9290"/>
                  </a:lnTo>
                  <a:lnTo>
                    <a:pt x="321321" y="20558"/>
                  </a:lnTo>
                  <a:lnTo>
                    <a:pt x="279302" y="35935"/>
                  </a:lnTo>
                  <a:lnTo>
                    <a:pt x="239325" y="55191"/>
                  </a:lnTo>
                  <a:lnTo>
                    <a:pt x="201618" y="78096"/>
                  </a:lnTo>
                  <a:lnTo>
                    <a:pt x="166412" y="104422"/>
                  </a:lnTo>
                  <a:lnTo>
                    <a:pt x="133937" y="133937"/>
                  </a:lnTo>
                  <a:lnTo>
                    <a:pt x="104422" y="166412"/>
                  </a:lnTo>
                  <a:lnTo>
                    <a:pt x="78096" y="201618"/>
                  </a:lnTo>
                  <a:lnTo>
                    <a:pt x="55191" y="239325"/>
                  </a:lnTo>
                  <a:lnTo>
                    <a:pt x="35935" y="279302"/>
                  </a:lnTo>
                  <a:lnTo>
                    <a:pt x="20558" y="321321"/>
                  </a:lnTo>
                  <a:lnTo>
                    <a:pt x="9290" y="365151"/>
                  </a:lnTo>
                  <a:lnTo>
                    <a:pt x="2360" y="410563"/>
                  </a:lnTo>
                  <a:lnTo>
                    <a:pt x="0" y="457326"/>
                  </a:lnTo>
                  <a:lnTo>
                    <a:pt x="2360" y="504090"/>
                  </a:lnTo>
                  <a:lnTo>
                    <a:pt x="9290" y="549502"/>
                  </a:lnTo>
                  <a:lnTo>
                    <a:pt x="20558" y="593332"/>
                  </a:lnTo>
                  <a:lnTo>
                    <a:pt x="35935" y="635351"/>
                  </a:lnTo>
                  <a:lnTo>
                    <a:pt x="55191" y="675328"/>
                  </a:lnTo>
                  <a:lnTo>
                    <a:pt x="78096" y="713035"/>
                  </a:lnTo>
                  <a:lnTo>
                    <a:pt x="104422" y="748241"/>
                  </a:lnTo>
                  <a:lnTo>
                    <a:pt x="133937" y="780716"/>
                  </a:lnTo>
                  <a:lnTo>
                    <a:pt x="166412" y="810231"/>
                  </a:lnTo>
                  <a:lnTo>
                    <a:pt x="201618" y="836557"/>
                  </a:lnTo>
                  <a:lnTo>
                    <a:pt x="239325" y="859462"/>
                  </a:lnTo>
                  <a:lnTo>
                    <a:pt x="279302" y="878718"/>
                  </a:lnTo>
                  <a:lnTo>
                    <a:pt x="321321" y="894095"/>
                  </a:lnTo>
                  <a:lnTo>
                    <a:pt x="365151" y="905363"/>
                  </a:lnTo>
                  <a:lnTo>
                    <a:pt x="410563" y="912293"/>
                  </a:lnTo>
                  <a:lnTo>
                    <a:pt x="457327" y="914653"/>
                  </a:lnTo>
                  <a:lnTo>
                    <a:pt x="504090" y="912293"/>
                  </a:lnTo>
                  <a:lnTo>
                    <a:pt x="549502" y="905363"/>
                  </a:lnTo>
                  <a:lnTo>
                    <a:pt x="593332" y="894095"/>
                  </a:lnTo>
                  <a:lnTo>
                    <a:pt x="635351" y="878718"/>
                  </a:lnTo>
                  <a:lnTo>
                    <a:pt x="675328" y="859462"/>
                  </a:lnTo>
                  <a:lnTo>
                    <a:pt x="713035" y="836557"/>
                  </a:lnTo>
                  <a:lnTo>
                    <a:pt x="748241" y="810231"/>
                  </a:lnTo>
                  <a:lnTo>
                    <a:pt x="780716" y="780716"/>
                  </a:lnTo>
                  <a:lnTo>
                    <a:pt x="810231" y="748241"/>
                  </a:lnTo>
                  <a:lnTo>
                    <a:pt x="836557" y="713035"/>
                  </a:lnTo>
                  <a:lnTo>
                    <a:pt x="859462" y="675328"/>
                  </a:lnTo>
                  <a:lnTo>
                    <a:pt x="878718" y="635351"/>
                  </a:lnTo>
                  <a:lnTo>
                    <a:pt x="894095" y="593332"/>
                  </a:lnTo>
                  <a:lnTo>
                    <a:pt x="905363" y="549502"/>
                  </a:lnTo>
                  <a:lnTo>
                    <a:pt x="912293" y="504090"/>
                  </a:lnTo>
                  <a:lnTo>
                    <a:pt x="914654" y="457326"/>
                  </a:lnTo>
                  <a:lnTo>
                    <a:pt x="912293" y="410563"/>
                  </a:lnTo>
                  <a:lnTo>
                    <a:pt x="905363" y="365151"/>
                  </a:lnTo>
                  <a:lnTo>
                    <a:pt x="894095" y="321321"/>
                  </a:lnTo>
                  <a:lnTo>
                    <a:pt x="878718" y="279302"/>
                  </a:lnTo>
                  <a:lnTo>
                    <a:pt x="859462" y="239325"/>
                  </a:lnTo>
                  <a:lnTo>
                    <a:pt x="836557" y="201618"/>
                  </a:lnTo>
                  <a:lnTo>
                    <a:pt x="810231" y="166412"/>
                  </a:lnTo>
                  <a:lnTo>
                    <a:pt x="780716" y="133937"/>
                  </a:lnTo>
                  <a:lnTo>
                    <a:pt x="748241" y="104422"/>
                  </a:lnTo>
                  <a:lnTo>
                    <a:pt x="713035" y="78096"/>
                  </a:lnTo>
                  <a:lnTo>
                    <a:pt x="675328" y="55191"/>
                  </a:lnTo>
                  <a:lnTo>
                    <a:pt x="635351" y="35935"/>
                  </a:lnTo>
                  <a:lnTo>
                    <a:pt x="593332" y="20558"/>
                  </a:lnTo>
                  <a:lnTo>
                    <a:pt x="549502" y="9290"/>
                  </a:lnTo>
                  <a:lnTo>
                    <a:pt x="504090" y="2360"/>
                  </a:lnTo>
                  <a:lnTo>
                    <a:pt x="457327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10002" y="2035530"/>
              <a:ext cx="524789" cy="52478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768420" y="2989837"/>
            <a:ext cx="1423725" cy="553804"/>
          </a:xfrm>
          <a:prstGeom prst="rect">
            <a:avLst/>
          </a:prstGeom>
        </p:spPr>
        <p:txBody>
          <a:bodyPr vert="horz" wrap="square" lIns="0" tIns="41274" rIns="0" bIns="0" rtlCol="0">
            <a:spAutoFit/>
          </a:bodyPr>
          <a:lstStyle/>
          <a:p>
            <a:pPr marL="12700" marR="5080" indent="30478">
              <a:lnSpc>
                <a:spcPts val="1971"/>
              </a:lnSpc>
              <a:spcBef>
                <a:spcPts val="325"/>
              </a:spcBef>
            </a:pPr>
            <a:r>
              <a:rPr spc="-11" dirty="0">
                <a:latin typeface="Calibri"/>
                <a:cs typeface="Calibri"/>
              </a:rPr>
              <a:t>Berdasarkan  </a:t>
            </a:r>
            <a:r>
              <a:rPr spc="-5" dirty="0">
                <a:latin typeface="Calibri"/>
                <a:cs typeface="Calibri"/>
              </a:rPr>
              <a:t>bukti</a:t>
            </a:r>
            <a:r>
              <a:rPr spc="-6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empiris</a:t>
            </a:r>
            <a:endParaRPr dirty="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876929" y="1840619"/>
            <a:ext cx="915035" cy="915035"/>
            <a:chOff x="3876928" y="1840610"/>
            <a:chExt cx="915035" cy="915035"/>
          </a:xfrm>
        </p:grpSpPr>
        <p:sp>
          <p:nvSpPr>
            <p:cNvPr id="10" name="object 10"/>
            <p:cNvSpPr/>
            <p:nvPr/>
          </p:nvSpPr>
          <p:spPr>
            <a:xfrm>
              <a:off x="3876928" y="1840610"/>
              <a:ext cx="915035" cy="915035"/>
            </a:xfrm>
            <a:custGeom>
              <a:avLst/>
              <a:gdLst/>
              <a:ahLst/>
              <a:cxnLst/>
              <a:rect l="l" t="t" r="r" b="b"/>
              <a:pathLst>
                <a:path w="915035" h="915035">
                  <a:moveTo>
                    <a:pt x="457200" y="0"/>
                  </a:moveTo>
                  <a:lnTo>
                    <a:pt x="410458" y="2360"/>
                  </a:lnTo>
                  <a:lnTo>
                    <a:pt x="365066" y="9290"/>
                  </a:lnTo>
                  <a:lnTo>
                    <a:pt x="321253" y="20558"/>
                  </a:lnTo>
                  <a:lnTo>
                    <a:pt x="279249" y="35935"/>
                  </a:lnTo>
                  <a:lnTo>
                    <a:pt x="239283" y="55191"/>
                  </a:lnTo>
                  <a:lnTo>
                    <a:pt x="201587" y="78096"/>
                  </a:lnTo>
                  <a:lnTo>
                    <a:pt x="166390" y="104422"/>
                  </a:lnTo>
                  <a:lnTo>
                    <a:pt x="133921" y="133937"/>
                  </a:lnTo>
                  <a:lnTo>
                    <a:pt x="104411" y="166412"/>
                  </a:lnTo>
                  <a:lnTo>
                    <a:pt x="78090" y="201618"/>
                  </a:lnTo>
                  <a:lnTo>
                    <a:pt x="55187" y="239325"/>
                  </a:lnTo>
                  <a:lnTo>
                    <a:pt x="35933" y="279302"/>
                  </a:lnTo>
                  <a:lnTo>
                    <a:pt x="20557" y="321321"/>
                  </a:lnTo>
                  <a:lnTo>
                    <a:pt x="9289" y="365151"/>
                  </a:lnTo>
                  <a:lnTo>
                    <a:pt x="2360" y="410563"/>
                  </a:lnTo>
                  <a:lnTo>
                    <a:pt x="0" y="457326"/>
                  </a:lnTo>
                  <a:lnTo>
                    <a:pt x="2360" y="504090"/>
                  </a:lnTo>
                  <a:lnTo>
                    <a:pt x="9289" y="549502"/>
                  </a:lnTo>
                  <a:lnTo>
                    <a:pt x="20557" y="593332"/>
                  </a:lnTo>
                  <a:lnTo>
                    <a:pt x="35933" y="635351"/>
                  </a:lnTo>
                  <a:lnTo>
                    <a:pt x="55187" y="675328"/>
                  </a:lnTo>
                  <a:lnTo>
                    <a:pt x="78090" y="713035"/>
                  </a:lnTo>
                  <a:lnTo>
                    <a:pt x="104411" y="748241"/>
                  </a:lnTo>
                  <a:lnTo>
                    <a:pt x="133921" y="780716"/>
                  </a:lnTo>
                  <a:lnTo>
                    <a:pt x="166390" y="810231"/>
                  </a:lnTo>
                  <a:lnTo>
                    <a:pt x="201587" y="836557"/>
                  </a:lnTo>
                  <a:lnTo>
                    <a:pt x="239283" y="859462"/>
                  </a:lnTo>
                  <a:lnTo>
                    <a:pt x="279249" y="878718"/>
                  </a:lnTo>
                  <a:lnTo>
                    <a:pt x="321253" y="894095"/>
                  </a:lnTo>
                  <a:lnTo>
                    <a:pt x="365066" y="905363"/>
                  </a:lnTo>
                  <a:lnTo>
                    <a:pt x="410458" y="912293"/>
                  </a:lnTo>
                  <a:lnTo>
                    <a:pt x="457200" y="914653"/>
                  </a:lnTo>
                  <a:lnTo>
                    <a:pt x="503963" y="912293"/>
                  </a:lnTo>
                  <a:lnTo>
                    <a:pt x="549375" y="905363"/>
                  </a:lnTo>
                  <a:lnTo>
                    <a:pt x="593205" y="894095"/>
                  </a:lnTo>
                  <a:lnTo>
                    <a:pt x="635224" y="878718"/>
                  </a:lnTo>
                  <a:lnTo>
                    <a:pt x="675201" y="859462"/>
                  </a:lnTo>
                  <a:lnTo>
                    <a:pt x="712908" y="836557"/>
                  </a:lnTo>
                  <a:lnTo>
                    <a:pt x="748114" y="810231"/>
                  </a:lnTo>
                  <a:lnTo>
                    <a:pt x="780589" y="780716"/>
                  </a:lnTo>
                  <a:lnTo>
                    <a:pt x="810104" y="748241"/>
                  </a:lnTo>
                  <a:lnTo>
                    <a:pt x="836430" y="713035"/>
                  </a:lnTo>
                  <a:lnTo>
                    <a:pt x="859335" y="675328"/>
                  </a:lnTo>
                  <a:lnTo>
                    <a:pt x="878591" y="635351"/>
                  </a:lnTo>
                  <a:lnTo>
                    <a:pt x="893968" y="593332"/>
                  </a:lnTo>
                  <a:lnTo>
                    <a:pt x="905236" y="549502"/>
                  </a:lnTo>
                  <a:lnTo>
                    <a:pt x="912166" y="504090"/>
                  </a:lnTo>
                  <a:lnTo>
                    <a:pt x="914526" y="457326"/>
                  </a:lnTo>
                  <a:lnTo>
                    <a:pt x="912166" y="410563"/>
                  </a:lnTo>
                  <a:lnTo>
                    <a:pt x="905236" y="365151"/>
                  </a:lnTo>
                  <a:lnTo>
                    <a:pt x="893968" y="321321"/>
                  </a:lnTo>
                  <a:lnTo>
                    <a:pt x="878591" y="279302"/>
                  </a:lnTo>
                  <a:lnTo>
                    <a:pt x="859335" y="239325"/>
                  </a:lnTo>
                  <a:lnTo>
                    <a:pt x="836430" y="201618"/>
                  </a:lnTo>
                  <a:lnTo>
                    <a:pt x="810104" y="166412"/>
                  </a:lnTo>
                  <a:lnTo>
                    <a:pt x="780589" y="133937"/>
                  </a:lnTo>
                  <a:lnTo>
                    <a:pt x="748114" y="104422"/>
                  </a:lnTo>
                  <a:lnTo>
                    <a:pt x="712908" y="78096"/>
                  </a:lnTo>
                  <a:lnTo>
                    <a:pt x="675201" y="55191"/>
                  </a:lnTo>
                  <a:lnTo>
                    <a:pt x="635224" y="35935"/>
                  </a:lnTo>
                  <a:lnTo>
                    <a:pt x="593205" y="20558"/>
                  </a:lnTo>
                  <a:lnTo>
                    <a:pt x="549375" y="9290"/>
                  </a:lnTo>
                  <a:lnTo>
                    <a:pt x="503963" y="2360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071746" y="2035530"/>
              <a:ext cx="524789" cy="52478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477496" y="2989837"/>
            <a:ext cx="1567581" cy="553804"/>
          </a:xfrm>
          <a:prstGeom prst="rect">
            <a:avLst/>
          </a:prstGeom>
        </p:spPr>
        <p:txBody>
          <a:bodyPr vert="horz" wrap="square" lIns="0" tIns="41274" rIns="0" bIns="0" rtlCol="0">
            <a:spAutoFit/>
          </a:bodyPr>
          <a:lstStyle/>
          <a:p>
            <a:pPr marL="12700" marR="5080" indent="34922">
              <a:lnSpc>
                <a:spcPts val="1971"/>
              </a:lnSpc>
              <a:spcBef>
                <a:spcPts val="325"/>
              </a:spcBef>
            </a:pPr>
            <a:r>
              <a:rPr spc="-5" dirty="0">
                <a:latin typeface="Calibri"/>
                <a:cs typeface="Calibri"/>
              </a:rPr>
              <a:t>Menggunakan  </a:t>
            </a:r>
            <a:r>
              <a:rPr spc="-15" dirty="0">
                <a:latin typeface="Calibri"/>
                <a:cs typeface="Calibri"/>
              </a:rPr>
              <a:t>konsep</a:t>
            </a:r>
            <a:r>
              <a:rPr spc="-80" dirty="0">
                <a:latin typeface="Calibri"/>
                <a:cs typeface="Calibri"/>
              </a:rPr>
              <a:t> </a:t>
            </a:r>
            <a:r>
              <a:rPr spc="-11" dirty="0">
                <a:latin typeface="Calibri"/>
                <a:cs typeface="Calibri"/>
              </a:rPr>
              <a:t>relevan</a:t>
            </a:r>
            <a:endParaRPr dirty="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638673" y="1840619"/>
            <a:ext cx="915035" cy="915035"/>
            <a:chOff x="5638672" y="1840610"/>
            <a:chExt cx="915035" cy="915035"/>
          </a:xfrm>
        </p:grpSpPr>
        <p:sp>
          <p:nvSpPr>
            <p:cNvPr id="14" name="object 14"/>
            <p:cNvSpPr/>
            <p:nvPr/>
          </p:nvSpPr>
          <p:spPr>
            <a:xfrm>
              <a:off x="5638672" y="1840610"/>
              <a:ext cx="915035" cy="915035"/>
            </a:xfrm>
            <a:custGeom>
              <a:avLst/>
              <a:gdLst/>
              <a:ahLst/>
              <a:cxnLst/>
              <a:rect l="l" t="t" r="r" b="b"/>
              <a:pathLst>
                <a:path w="915034" h="915035">
                  <a:moveTo>
                    <a:pt x="457326" y="0"/>
                  </a:moveTo>
                  <a:lnTo>
                    <a:pt x="410563" y="2360"/>
                  </a:lnTo>
                  <a:lnTo>
                    <a:pt x="365151" y="9290"/>
                  </a:lnTo>
                  <a:lnTo>
                    <a:pt x="321321" y="20558"/>
                  </a:lnTo>
                  <a:lnTo>
                    <a:pt x="279302" y="35935"/>
                  </a:lnTo>
                  <a:lnTo>
                    <a:pt x="239325" y="55191"/>
                  </a:lnTo>
                  <a:lnTo>
                    <a:pt x="201618" y="78096"/>
                  </a:lnTo>
                  <a:lnTo>
                    <a:pt x="166412" y="104422"/>
                  </a:lnTo>
                  <a:lnTo>
                    <a:pt x="133937" y="133937"/>
                  </a:lnTo>
                  <a:lnTo>
                    <a:pt x="104422" y="166412"/>
                  </a:lnTo>
                  <a:lnTo>
                    <a:pt x="78096" y="201618"/>
                  </a:lnTo>
                  <a:lnTo>
                    <a:pt x="55191" y="239325"/>
                  </a:lnTo>
                  <a:lnTo>
                    <a:pt x="35935" y="279302"/>
                  </a:lnTo>
                  <a:lnTo>
                    <a:pt x="20558" y="321321"/>
                  </a:lnTo>
                  <a:lnTo>
                    <a:pt x="9290" y="365151"/>
                  </a:lnTo>
                  <a:lnTo>
                    <a:pt x="2360" y="410563"/>
                  </a:lnTo>
                  <a:lnTo>
                    <a:pt x="0" y="457326"/>
                  </a:lnTo>
                  <a:lnTo>
                    <a:pt x="2360" y="504090"/>
                  </a:lnTo>
                  <a:lnTo>
                    <a:pt x="9290" y="549502"/>
                  </a:lnTo>
                  <a:lnTo>
                    <a:pt x="20558" y="593332"/>
                  </a:lnTo>
                  <a:lnTo>
                    <a:pt x="35935" y="635351"/>
                  </a:lnTo>
                  <a:lnTo>
                    <a:pt x="55191" y="675328"/>
                  </a:lnTo>
                  <a:lnTo>
                    <a:pt x="78096" y="713035"/>
                  </a:lnTo>
                  <a:lnTo>
                    <a:pt x="104422" y="748241"/>
                  </a:lnTo>
                  <a:lnTo>
                    <a:pt x="133937" y="780716"/>
                  </a:lnTo>
                  <a:lnTo>
                    <a:pt x="166412" y="810231"/>
                  </a:lnTo>
                  <a:lnTo>
                    <a:pt x="201618" y="836557"/>
                  </a:lnTo>
                  <a:lnTo>
                    <a:pt x="239325" y="859462"/>
                  </a:lnTo>
                  <a:lnTo>
                    <a:pt x="279302" y="878718"/>
                  </a:lnTo>
                  <a:lnTo>
                    <a:pt x="321321" y="894095"/>
                  </a:lnTo>
                  <a:lnTo>
                    <a:pt x="365151" y="905363"/>
                  </a:lnTo>
                  <a:lnTo>
                    <a:pt x="410563" y="912293"/>
                  </a:lnTo>
                  <a:lnTo>
                    <a:pt x="457326" y="914653"/>
                  </a:lnTo>
                  <a:lnTo>
                    <a:pt x="504090" y="912293"/>
                  </a:lnTo>
                  <a:lnTo>
                    <a:pt x="549502" y="905363"/>
                  </a:lnTo>
                  <a:lnTo>
                    <a:pt x="593332" y="894095"/>
                  </a:lnTo>
                  <a:lnTo>
                    <a:pt x="635351" y="878718"/>
                  </a:lnTo>
                  <a:lnTo>
                    <a:pt x="675328" y="859462"/>
                  </a:lnTo>
                  <a:lnTo>
                    <a:pt x="713035" y="836557"/>
                  </a:lnTo>
                  <a:lnTo>
                    <a:pt x="748241" y="810231"/>
                  </a:lnTo>
                  <a:lnTo>
                    <a:pt x="780716" y="780716"/>
                  </a:lnTo>
                  <a:lnTo>
                    <a:pt x="810231" y="748241"/>
                  </a:lnTo>
                  <a:lnTo>
                    <a:pt x="836557" y="713035"/>
                  </a:lnTo>
                  <a:lnTo>
                    <a:pt x="859462" y="675328"/>
                  </a:lnTo>
                  <a:lnTo>
                    <a:pt x="878718" y="635351"/>
                  </a:lnTo>
                  <a:lnTo>
                    <a:pt x="894095" y="593332"/>
                  </a:lnTo>
                  <a:lnTo>
                    <a:pt x="905363" y="549502"/>
                  </a:lnTo>
                  <a:lnTo>
                    <a:pt x="912293" y="504090"/>
                  </a:lnTo>
                  <a:lnTo>
                    <a:pt x="914653" y="457326"/>
                  </a:lnTo>
                  <a:lnTo>
                    <a:pt x="912293" y="410563"/>
                  </a:lnTo>
                  <a:lnTo>
                    <a:pt x="905363" y="365151"/>
                  </a:lnTo>
                  <a:lnTo>
                    <a:pt x="894095" y="321321"/>
                  </a:lnTo>
                  <a:lnTo>
                    <a:pt x="878718" y="279302"/>
                  </a:lnTo>
                  <a:lnTo>
                    <a:pt x="859462" y="239325"/>
                  </a:lnTo>
                  <a:lnTo>
                    <a:pt x="836557" y="201618"/>
                  </a:lnTo>
                  <a:lnTo>
                    <a:pt x="810231" y="166412"/>
                  </a:lnTo>
                  <a:lnTo>
                    <a:pt x="780716" y="133937"/>
                  </a:lnTo>
                  <a:lnTo>
                    <a:pt x="748241" y="104422"/>
                  </a:lnTo>
                  <a:lnTo>
                    <a:pt x="713035" y="78096"/>
                  </a:lnTo>
                  <a:lnTo>
                    <a:pt x="675328" y="55191"/>
                  </a:lnTo>
                  <a:lnTo>
                    <a:pt x="635351" y="35935"/>
                  </a:lnTo>
                  <a:lnTo>
                    <a:pt x="593332" y="20558"/>
                  </a:lnTo>
                  <a:lnTo>
                    <a:pt x="549502" y="9290"/>
                  </a:lnTo>
                  <a:lnTo>
                    <a:pt x="504090" y="2360"/>
                  </a:lnTo>
                  <a:lnTo>
                    <a:pt x="45732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833617" y="2035530"/>
              <a:ext cx="524789" cy="52478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343532" y="2989838"/>
            <a:ext cx="1504951" cy="1110186"/>
          </a:xfrm>
          <a:prstGeom prst="rect">
            <a:avLst/>
          </a:prstGeom>
        </p:spPr>
        <p:txBody>
          <a:bodyPr vert="horz" wrap="square" lIns="0" tIns="35558" rIns="0" bIns="0" rtlCol="0">
            <a:spAutoFit/>
          </a:bodyPr>
          <a:lstStyle/>
          <a:p>
            <a:pPr marL="12700" marR="5080" indent="-635" algn="ctr">
              <a:lnSpc>
                <a:spcPct val="91500"/>
              </a:lnSpc>
              <a:spcBef>
                <a:spcPts val="280"/>
              </a:spcBef>
            </a:pPr>
            <a:r>
              <a:rPr spc="-15" dirty="0">
                <a:latin typeface="Calibri"/>
                <a:cs typeface="Calibri"/>
              </a:rPr>
              <a:t>Fokus hanya  </a:t>
            </a:r>
            <a:r>
              <a:rPr spc="-5" dirty="0">
                <a:latin typeface="Calibri"/>
                <a:cs typeface="Calibri"/>
              </a:rPr>
              <a:t>pada </a:t>
            </a:r>
            <a:r>
              <a:rPr dirty="0">
                <a:latin typeface="Calibri"/>
                <a:cs typeface="Calibri"/>
              </a:rPr>
              <a:t>tujuan  </a:t>
            </a:r>
            <a:r>
              <a:rPr spc="-11" dirty="0">
                <a:latin typeface="Calibri"/>
                <a:cs typeface="Calibri"/>
              </a:rPr>
              <a:t>yang</a:t>
            </a:r>
            <a:r>
              <a:rPr spc="-51" dirty="0">
                <a:latin typeface="Calibri"/>
                <a:cs typeface="Calibri"/>
              </a:rPr>
              <a:t> </a:t>
            </a:r>
            <a:r>
              <a:rPr spc="-15" dirty="0">
                <a:latin typeface="Calibri"/>
                <a:cs typeface="Calibri"/>
              </a:rPr>
              <a:t>ditetapkan</a:t>
            </a:r>
            <a:endParaRPr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7400545" y="1840619"/>
            <a:ext cx="915035" cy="915035"/>
            <a:chOff x="7400543" y="1840610"/>
            <a:chExt cx="915035" cy="915035"/>
          </a:xfrm>
        </p:grpSpPr>
        <p:sp>
          <p:nvSpPr>
            <p:cNvPr id="18" name="object 18"/>
            <p:cNvSpPr/>
            <p:nvPr/>
          </p:nvSpPr>
          <p:spPr>
            <a:xfrm>
              <a:off x="7400543" y="1840610"/>
              <a:ext cx="915035" cy="915035"/>
            </a:xfrm>
            <a:custGeom>
              <a:avLst/>
              <a:gdLst/>
              <a:ahLst/>
              <a:cxnLst/>
              <a:rect l="l" t="t" r="r" b="b"/>
              <a:pathLst>
                <a:path w="915034" h="915035">
                  <a:moveTo>
                    <a:pt x="457326" y="0"/>
                  </a:moveTo>
                  <a:lnTo>
                    <a:pt x="410563" y="2360"/>
                  </a:lnTo>
                  <a:lnTo>
                    <a:pt x="365151" y="9290"/>
                  </a:lnTo>
                  <a:lnTo>
                    <a:pt x="321321" y="20558"/>
                  </a:lnTo>
                  <a:lnTo>
                    <a:pt x="279302" y="35935"/>
                  </a:lnTo>
                  <a:lnTo>
                    <a:pt x="239325" y="55191"/>
                  </a:lnTo>
                  <a:lnTo>
                    <a:pt x="201618" y="78096"/>
                  </a:lnTo>
                  <a:lnTo>
                    <a:pt x="166412" y="104422"/>
                  </a:lnTo>
                  <a:lnTo>
                    <a:pt x="133937" y="133937"/>
                  </a:lnTo>
                  <a:lnTo>
                    <a:pt x="104422" y="166412"/>
                  </a:lnTo>
                  <a:lnTo>
                    <a:pt x="78096" y="201618"/>
                  </a:lnTo>
                  <a:lnTo>
                    <a:pt x="55191" y="239325"/>
                  </a:lnTo>
                  <a:lnTo>
                    <a:pt x="35935" y="279302"/>
                  </a:lnTo>
                  <a:lnTo>
                    <a:pt x="20558" y="321321"/>
                  </a:lnTo>
                  <a:lnTo>
                    <a:pt x="9290" y="365151"/>
                  </a:lnTo>
                  <a:lnTo>
                    <a:pt x="2360" y="410563"/>
                  </a:lnTo>
                  <a:lnTo>
                    <a:pt x="0" y="457326"/>
                  </a:lnTo>
                  <a:lnTo>
                    <a:pt x="2360" y="504090"/>
                  </a:lnTo>
                  <a:lnTo>
                    <a:pt x="9290" y="549502"/>
                  </a:lnTo>
                  <a:lnTo>
                    <a:pt x="20558" y="593332"/>
                  </a:lnTo>
                  <a:lnTo>
                    <a:pt x="35935" y="635351"/>
                  </a:lnTo>
                  <a:lnTo>
                    <a:pt x="55191" y="675328"/>
                  </a:lnTo>
                  <a:lnTo>
                    <a:pt x="78096" y="713035"/>
                  </a:lnTo>
                  <a:lnTo>
                    <a:pt x="104422" y="748241"/>
                  </a:lnTo>
                  <a:lnTo>
                    <a:pt x="133937" y="780716"/>
                  </a:lnTo>
                  <a:lnTo>
                    <a:pt x="166412" y="810231"/>
                  </a:lnTo>
                  <a:lnTo>
                    <a:pt x="201618" y="836557"/>
                  </a:lnTo>
                  <a:lnTo>
                    <a:pt x="239325" y="859462"/>
                  </a:lnTo>
                  <a:lnTo>
                    <a:pt x="279302" y="878718"/>
                  </a:lnTo>
                  <a:lnTo>
                    <a:pt x="321321" y="894095"/>
                  </a:lnTo>
                  <a:lnTo>
                    <a:pt x="365151" y="905363"/>
                  </a:lnTo>
                  <a:lnTo>
                    <a:pt x="410563" y="912293"/>
                  </a:lnTo>
                  <a:lnTo>
                    <a:pt x="457326" y="914653"/>
                  </a:lnTo>
                  <a:lnTo>
                    <a:pt x="504068" y="912293"/>
                  </a:lnTo>
                  <a:lnTo>
                    <a:pt x="549460" y="905363"/>
                  </a:lnTo>
                  <a:lnTo>
                    <a:pt x="593273" y="894095"/>
                  </a:lnTo>
                  <a:lnTo>
                    <a:pt x="635277" y="878718"/>
                  </a:lnTo>
                  <a:lnTo>
                    <a:pt x="675243" y="859462"/>
                  </a:lnTo>
                  <a:lnTo>
                    <a:pt x="712939" y="836557"/>
                  </a:lnTo>
                  <a:lnTo>
                    <a:pt x="748136" y="810231"/>
                  </a:lnTo>
                  <a:lnTo>
                    <a:pt x="780605" y="780716"/>
                  </a:lnTo>
                  <a:lnTo>
                    <a:pt x="810115" y="748241"/>
                  </a:lnTo>
                  <a:lnTo>
                    <a:pt x="836436" y="713035"/>
                  </a:lnTo>
                  <a:lnTo>
                    <a:pt x="859339" y="675328"/>
                  </a:lnTo>
                  <a:lnTo>
                    <a:pt x="878593" y="635351"/>
                  </a:lnTo>
                  <a:lnTo>
                    <a:pt x="893969" y="593332"/>
                  </a:lnTo>
                  <a:lnTo>
                    <a:pt x="905237" y="549502"/>
                  </a:lnTo>
                  <a:lnTo>
                    <a:pt x="912166" y="504090"/>
                  </a:lnTo>
                  <a:lnTo>
                    <a:pt x="914526" y="457326"/>
                  </a:lnTo>
                  <a:lnTo>
                    <a:pt x="912166" y="410563"/>
                  </a:lnTo>
                  <a:lnTo>
                    <a:pt x="905237" y="365151"/>
                  </a:lnTo>
                  <a:lnTo>
                    <a:pt x="893969" y="321321"/>
                  </a:lnTo>
                  <a:lnTo>
                    <a:pt x="878593" y="279302"/>
                  </a:lnTo>
                  <a:lnTo>
                    <a:pt x="859339" y="239325"/>
                  </a:lnTo>
                  <a:lnTo>
                    <a:pt x="836436" y="201618"/>
                  </a:lnTo>
                  <a:lnTo>
                    <a:pt x="810115" y="166412"/>
                  </a:lnTo>
                  <a:lnTo>
                    <a:pt x="780605" y="133937"/>
                  </a:lnTo>
                  <a:lnTo>
                    <a:pt x="748136" y="104422"/>
                  </a:lnTo>
                  <a:lnTo>
                    <a:pt x="712939" y="78096"/>
                  </a:lnTo>
                  <a:lnTo>
                    <a:pt x="675243" y="55191"/>
                  </a:lnTo>
                  <a:lnTo>
                    <a:pt x="635277" y="35935"/>
                  </a:lnTo>
                  <a:lnTo>
                    <a:pt x="593273" y="20558"/>
                  </a:lnTo>
                  <a:lnTo>
                    <a:pt x="549460" y="9290"/>
                  </a:lnTo>
                  <a:lnTo>
                    <a:pt x="504068" y="2360"/>
                  </a:lnTo>
                  <a:lnTo>
                    <a:pt x="45732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595361" y="2035530"/>
              <a:ext cx="524789" cy="52478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7133021" y="2989837"/>
            <a:ext cx="1412361" cy="842652"/>
          </a:xfrm>
          <a:prstGeom prst="rect">
            <a:avLst/>
          </a:prstGeom>
        </p:spPr>
        <p:txBody>
          <a:bodyPr vert="horz" wrap="square" lIns="0" tIns="35558" rIns="0" bIns="0" rtlCol="0">
            <a:spAutoFit/>
          </a:bodyPr>
          <a:lstStyle/>
          <a:p>
            <a:pPr marL="100957" marR="5080" indent="-88894" algn="ctr">
              <a:lnSpc>
                <a:spcPct val="91500"/>
              </a:lnSpc>
              <a:spcBef>
                <a:spcPts val="280"/>
              </a:spcBef>
            </a:pPr>
            <a:r>
              <a:rPr dirty="0">
                <a:latin typeface="Calibri"/>
                <a:cs typeface="Calibri"/>
              </a:rPr>
              <a:t>Meme</a:t>
            </a:r>
            <a:r>
              <a:rPr spc="-35" dirty="0">
                <a:latin typeface="Calibri"/>
                <a:cs typeface="Calibri"/>
              </a:rPr>
              <a:t>g</a:t>
            </a:r>
            <a:r>
              <a:rPr dirty="0">
                <a:latin typeface="Calibri"/>
                <a:cs typeface="Calibri"/>
              </a:rPr>
              <a:t>ang  </a:t>
            </a:r>
            <a:r>
              <a:rPr spc="-15" dirty="0">
                <a:latin typeface="Calibri"/>
                <a:cs typeface="Calibri"/>
              </a:rPr>
              <a:t>etika </a:t>
            </a:r>
            <a:r>
              <a:rPr spc="-5" dirty="0">
                <a:latin typeface="Calibri"/>
                <a:cs typeface="Calibri"/>
              </a:rPr>
              <a:t>dan  </a:t>
            </a:r>
            <a:r>
              <a:rPr spc="-15" dirty="0">
                <a:latin typeface="Calibri"/>
                <a:cs typeface="Calibri"/>
              </a:rPr>
              <a:t>netralitas</a:t>
            </a:r>
            <a:endParaRPr dirty="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9162289" y="1840619"/>
            <a:ext cx="915035" cy="915035"/>
            <a:chOff x="9162288" y="1840610"/>
            <a:chExt cx="915035" cy="915035"/>
          </a:xfrm>
        </p:grpSpPr>
        <p:sp>
          <p:nvSpPr>
            <p:cNvPr id="22" name="object 22"/>
            <p:cNvSpPr/>
            <p:nvPr/>
          </p:nvSpPr>
          <p:spPr>
            <a:xfrm>
              <a:off x="9162288" y="1840610"/>
              <a:ext cx="915035" cy="915035"/>
            </a:xfrm>
            <a:custGeom>
              <a:avLst/>
              <a:gdLst/>
              <a:ahLst/>
              <a:cxnLst/>
              <a:rect l="l" t="t" r="r" b="b"/>
              <a:pathLst>
                <a:path w="915034" h="915035">
                  <a:moveTo>
                    <a:pt x="457326" y="0"/>
                  </a:moveTo>
                  <a:lnTo>
                    <a:pt x="410563" y="2360"/>
                  </a:lnTo>
                  <a:lnTo>
                    <a:pt x="365151" y="9290"/>
                  </a:lnTo>
                  <a:lnTo>
                    <a:pt x="321321" y="20558"/>
                  </a:lnTo>
                  <a:lnTo>
                    <a:pt x="279302" y="35935"/>
                  </a:lnTo>
                  <a:lnTo>
                    <a:pt x="239325" y="55191"/>
                  </a:lnTo>
                  <a:lnTo>
                    <a:pt x="201618" y="78096"/>
                  </a:lnTo>
                  <a:lnTo>
                    <a:pt x="166412" y="104422"/>
                  </a:lnTo>
                  <a:lnTo>
                    <a:pt x="133937" y="133937"/>
                  </a:lnTo>
                  <a:lnTo>
                    <a:pt x="104422" y="166412"/>
                  </a:lnTo>
                  <a:lnTo>
                    <a:pt x="78096" y="201618"/>
                  </a:lnTo>
                  <a:lnTo>
                    <a:pt x="55191" y="239325"/>
                  </a:lnTo>
                  <a:lnTo>
                    <a:pt x="35935" y="279302"/>
                  </a:lnTo>
                  <a:lnTo>
                    <a:pt x="20558" y="321321"/>
                  </a:lnTo>
                  <a:lnTo>
                    <a:pt x="9290" y="365151"/>
                  </a:lnTo>
                  <a:lnTo>
                    <a:pt x="2360" y="410563"/>
                  </a:lnTo>
                  <a:lnTo>
                    <a:pt x="0" y="457326"/>
                  </a:lnTo>
                  <a:lnTo>
                    <a:pt x="2360" y="504090"/>
                  </a:lnTo>
                  <a:lnTo>
                    <a:pt x="9290" y="549502"/>
                  </a:lnTo>
                  <a:lnTo>
                    <a:pt x="20558" y="593332"/>
                  </a:lnTo>
                  <a:lnTo>
                    <a:pt x="35935" y="635351"/>
                  </a:lnTo>
                  <a:lnTo>
                    <a:pt x="55191" y="675328"/>
                  </a:lnTo>
                  <a:lnTo>
                    <a:pt x="78096" y="713035"/>
                  </a:lnTo>
                  <a:lnTo>
                    <a:pt x="104422" y="748241"/>
                  </a:lnTo>
                  <a:lnTo>
                    <a:pt x="133937" y="780716"/>
                  </a:lnTo>
                  <a:lnTo>
                    <a:pt x="166412" y="810231"/>
                  </a:lnTo>
                  <a:lnTo>
                    <a:pt x="201618" y="836557"/>
                  </a:lnTo>
                  <a:lnTo>
                    <a:pt x="239325" y="859462"/>
                  </a:lnTo>
                  <a:lnTo>
                    <a:pt x="279302" y="878718"/>
                  </a:lnTo>
                  <a:lnTo>
                    <a:pt x="321321" y="894095"/>
                  </a:lnTo>
                  <a:lnTo>
                    <a:pt x="365151" y="905363"/>
                  </a:lnTo>
                  <a:lnTo>
                    <a:pt x="410563" y="912293"/>
                  </a:lnTo>
                  <a:lnTo>
                    <a:pt x="457326" y="914653"/>
                  </a:lnTo>
                  <a:lnTo>
                    <a:pt x="504090" y="912293"/>
                  </a:lnTo>
                  <a:lnTo>
                    <a:pt x="549502" y="905363"/>
                  </a:lnTo>
                  <a:lnTo>
                    <a:pt x="593332" y="894095"/>
                  </a:lnTo>
                  <a:lnTo>
                    <a:pt x="635351" y="878718"/>
                  </a:lnTo>
                  <a:lnTo>
                    <a:pt x="675328" y="859462"/>
                  </a:lnTo>
                  <a:lnTo>
                    <a:pt x="713035" y="836557"/>
                  </a:lnTo>
                  <a:lnTo>
                    <a:pt x="748241" y="810231"/>
                  </a:lnTo>
                  <a:lnTo>
                    <a:pt x="780716" y="780716"/>
                  </a:lnTo>
                  <a:lnTo>
                    <a:pt x="810231" y="748241"/>
                  </a:lnTo>
                  <a:lnTo>
                    <a:pt x="836557" y="713035"/>
                  </a:lnTo>
                  <a:lnTo>
                    <a:pt x="859462" y="675328"/>
                  </a:lnTo>
                  <a:lnTo>
                    <a:pt x="878718" y="635351"/>
                  </a:lnTo>
                  <a:lnTo>
                    <a:pt x="894095" y="593332"/>
                  </a:lnTo>
                  <a:lnTo>
                    <a:pt x="905363" y="549502"/>
                  </a:lnTo>
                  <a:lnTo>
                    <a:pt x="912293" y="504090"/>
                  </a:lnTo>
                  <a:lnTo>
                    <a:pt x="914653" y="457326"/>
                  </a:lnTo>
                  <a:lnTo>
                    <a:pt x="912293" y="410563"/>
                  </a:lnTo>
                  <a:lnTo>
                    <a:pt x="905363" y="365151"/>
                  </a:lnTo>
                  <a:lnTo>
                    <a:pt x="894095" y="321321"/>
                  </a:lnTo>
                  <a:lnTo>
                    <a:pt x="878718" y="279302"/>
                  </a:lnTo>
                  <a:lnTo>
                    <a:pt x="859462" y="239325"/>
                  </a:lnTo>
                  <a:lnTo>
                    <a:pt x="836557" y="201618"/>
                  </a:lnTo>
                  <a:lnTo>
                    <a:pt x="810231" y="166412"/>
                  </a:lnTo>
                  <a:lnTo>
                    <a:pt x="780716" y="133937"/>
                  </a:lnTo>
                  <a:lnTo>
                    <a:pt x="748241" y="104422"/>
                  </a:lnTo>
                  <a:lnTo>
                    <a:pt x="713035" y="78096"/>
                  </a:lnTo>
                  <a:lnTo>
                    <a:pt x="675328" y="55191"/>
                  </a:lnTo>
                  <a:lnTo>
                    <a:pt x="635351" y="35935"/>
                  </a:lnTo>
                  <a:lnTo>
                    <a:pt x="593332" y="20558"/>
                  </a:lnTo>
                  <a:lnTo>
                    <a:pt x="549502" y="9290"/>
                  </a:lnTo>
                  <a:lnTo>
                    <a:pt x="504090" y="2360"/>
                  </a:lnTo>
                  <a:lnTo>
                    <a:pt x="45732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357233" y="2035530"/>
              <a:ext cx="524789" cy="52478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8981949" y="2989838"/>
            <a:ext cx="1278891" cy="1110186"/>
          </a:xfrm>
          <a:prstGeom prst="rect">
            <a:avLst/>
          </a:prstGeom>
        </p:spPr>
        <p:txBody>
          <a:bodyPr vert="horz" wrap="square" lIns="0" tIns="35558" rIns="0" bIns="0" rtlCol="0">
            <a:spAutoFit/>
          </a:bodyPr>
          <a:lstStyle/>
          <a:p>
            <a:pPr marL="12700" marR="5080" algn="ctr">
              <a:lnSpc>
                <a:spcPct val="91500"/>
              </a:lnSpc>
              <a:spcBef>
                <a:spcPts val="280"/>
              </a:spcBef>
            </a:pPr>
            <a:r>
              <a:rPr sz="1900" spc="-5" dirty="0">
                <a:latin typeface="Calibri"/>
                <a:cs typeface="Calibri"/>
              </a:rPr>
              <a:t>Hasil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menjadi  </a:t>
            </a:r>
            <a:r>
              <a:rPr sz="1900" spc="-11" dirty="0">
                <a:latin typeface="Calibri"/>
                <a:cs typeface="Calibri"/>
              </a:rPr>
              <a:t>prediksi  probabilistik</a:t>
            </a:r>
            <a:endParaRPr sz="190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3179953" y="4092711"/>
            <a:ext cx="915035" cy="915035"/>
            <a:chOff x="3179952" y="4092702"/>
            <a:chExt cx="915035" cy="915035"/>
          </a:xfrm>
        </p:grpSpPr>
        <p:sp>
          <p:nvSpPr>
            <p:cNvPr id="26" name="object 26"/>
            <p:cNvSpPr/>
            <p:nvPr/>
          </p:nvSpPr>
          <p:spPr>
            <a:xfrm>
              <a:off x="3179952" y="4092702"/>
              <a:ext cx="915035" cy="915035"/>
            </a:xfrm>
            <a:custGeom>
              <a:avLst/>
              <a:gdLst/>
              <a:ahLst/>
              <a:cxnLst/>
              <a:rect l="l" t="t" r="r" b="b"/>
              <a:pathLst>
                <a:path w="915035" h="915035">
                  <a:moveTo>
                    <a:pt x="457326" y="0"/>
                  </a:moveTo>
                  <a:lnTo>
                    <a:pt x="410563" y="2360"/>
                  </a:lnTo>
                  <a:lnTo>
                    <a:pt x="365151" y="9290"/>
                  </a:lnTo>
                  <a:lnTo>
                    <a:pt x="321321" y="20558"/>
                  </a:lnTo>
                  <a:lnTo>
                    <a:pt x="279302" y="35935"/>
                  </a:lnTo>
                  <a:lnTo>
                    <a:pt x="239325" y="55191"/>
                  </a:lnTo>
                  <a:lnTo>
                    <a:pt x="201618" y="78096"/>
                  </a:lnTo>
                  <a:lnTo>
                    <a:pt x="166412" y="104422"/>
                  </a:lnTo>
                  <a:lnTo>
                    <a:pt x="133937" y="133937"/>
                  </a:lnTo>
                  <a:lnTo>
                    <a:pt x="104422" y="166412"/>
                  </a:lnTo>
                  <a:lnTo>
                    <a:pt x="78096" y="201618"/>
                  </a:lnTo>
                  <a:lnTo>
                    <a:pt x="55191" y="239325"/>
                  </a:lnTo>
                  <a:lnTo>
                    <a:pt x="35935" y="279302"/>
                  </a:lnTo>
                  <a:lnTo>
                    <a:pt x="20558" y="321321"/>
                  </a:lnTo>
                  <a:lnTo>
                    <a:pt x="9290" y="365151"/>
                  </a:lnTo>
                  <a:lnTo>
                    <a:pt x="2360" y="410563"/>
                  </a:lnTo>
                  <a:lnTo>
                    <a:pt x="0" y="457327"/>
                  </a:lnTo>
                  <a:lnTo>
                    <a:pt x="2360" y="504090"/>
                  </a:lnTo>
                  <a:lnTo>
                    <a:pt x="9290" y="549502"/>
                  </a:lnTo>
                  <a:lnTo>
                    <a:pt x="20558" y="593332"/>
                  </a:lnTo>
                  <a:lnTo>
                    <a:pt x="35935" y="635351"/>
                  </a:lnTo>
                  <a:lnTo>
                    <a:pt x="55191" y="675328"/>
                  </a:lnTo>
                  <a:lnTo>
                    <a:pt x="78096" y="713035"/>
                  </a:lnTo>
                  <a:lnTo>
                    <a:pt x="104422" y="748241"/>
                  </a:lnTo>
                  <a:lnTo>
                    <a:pt x="133937" y="780716"/>
                  </a:lnTo>
                  <a:lnTo>
                    <a:pt x="166412" y="810231"/>
                  </a:lnTo>
                  <a:lnTo>
                    <a:pt x="201618" y="836557"/>
                  </a:lnTo>
                  <a:lnTo>
                    <a:pt x="239325" y="859462"/>
                  </a:lnTo>
                  <a:lnTo>
                    <a:pt x="279302" y="878718"/>
                  </a:lnTo>
                  <a:lnTo>
                    <a:pt x="321321" y="894095"/>
                  </a:lnTo>
                  <a:lnTo>
                    <a:pt x="365151" y="905363"/>
                  </a:lnTo>
                  <a:lnTo>
                    <a:pt x="410563" y="912293"/>
                  </a:lnTo>
                  <a:lnTo>
                    <a:pt x="457326" y="914654"/>
                  </a:lnTo>
                  <a:lnTo>
                    <a:pt x="504069" y="912293"/>
                  </a:lnTo>
                  <a:lnTo>
                    <a:pt x="549465" y="905363"/>
                  </a:lnTo>
                  <a:lnTo>
                    <a:pt x="593285" y="894095"/>
                  </a:lnTo>
                  <a:lnTo>
                    <a:pt x="635297" y="878718"/>
                  </a:lnTo>
                  <a:lnTo>
                    <a:pt x="675272" y="859462"/>
                  </a:lnTo>
                  <a:lnTo>
                    <a:pt x="712979" y="836557"/>
                  </a:lnTo>
                  <a:lnTo>
                    <a:pt x="748188" y="810231"/>
                  </a:lnTo>
                  <a:lnTo>
                    <a:pt x="780668" y="780716"/>
                  </a:lnTo>
                  <a:lnTo>
                    <a:pt x="810190" y="748241"/>
                  </a:lnTo>
                  <a:lnTo>
                    <a:pt x="836523" y="713035"/>
                  </a:lnTo>
                  <a:lnTo>
                    <a:pt x="859437" y="675328"/>
                  </a:lnTo>
                  <a:lnTo>
                    <a:pt x="878701" y="635351"/>
                  </a:lnTo>
                  <a:lnTo>
                    <a:pt x="894085" y="593332"/>
                  </a:lnTo>
                  <a:lnTo>
                    <a:pt x="905358" y="549502"/>
                  </a:lnTo>
                  <a:lnTo>
                    <a:pt x="912291" y="504090"/>
                  </a:lnTo>
                  <a:lnTo>
                    <a:pt x="914654" y="457327"/>
                  </a:lnTo>
                  <a:lnTo>
                    <a:pt x="912291" y="410563"/>
                  </a:lnTo>
                  <a:lnTo>
                    <a:pt x="905358" y="365151"/>
                  </a:lnTo>
                  <a:lnTo>
                    <a:pt x="894085" y="321321"/>
                  </a:lnTo>
                  <a:lnTo>
                    <a:pt x="878701" y="279302"/>
                  </a:lnTo>
                  <a:lnTo>
                    <a:pt x="859437" y="239325"/>
                  </a:lnTo>
                  <a:lnTo>
                    <a:pt x="836523" y="201618"/>
                  </a:lnTo>
                  <a:lnTo>
                    <a:pt x="810190" y="166412"/>
                  </a:lnTo>
                  <a:lnTo>
                    <a:pt x="780669" y="133937"/>
                  </a:lnTo>
                  <a:lnTo>
                    <a:pt x="748188" y="104422"/>
                  </a:lnTo>
                  <a:lnTo>
                    <a:pt x="712979" y="78096"/>
                  </a:lnTo>
                  <a:lnTo>
                    <a:pt x="675272" y="55191"/>
                  </a:lnTo>
                  <a:lnTo>
                    <a:pt x="635297" y="35935"/>
                  </a:lnTo>
                  <a:lnTo>
                    <a:pt x="593285" y="20558"/>
                  </a:lnTo>
                  <a:lnTo>
                    <a:pt x="549465" y="9290"/>
                  </a:lnTo>
                  <a:lnTo>
                    <a:pt x="504069" y="2360"/>
                  </a:lnTo>
                  <a:lnTo>
                    <a:pt x="45732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374897" y="4287621"/>
              <a:ext cx="524789" cy="52478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2312931" y="5050288"/>
            <a:ext cx="2649855" cy="842465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L="12700" marR="5080" algn="ctr">
              <a:lnSpc>
                <a:spcPct val="91400"/>
              </a:lnSpc>
              <a:spcBef>
                <a:spcPts val="285"/>
              </a:spcBef>
            </a:pPr>
            <a:r>
              <a:rPr spc="-11" dirty="0">
                <a:latin typeface="Calibri"/>
                <a:cs typeface="Calibri"/>
              </a:rPr>
              <a:t>Metode terbuka </a:t>
            </a:r>
            <a:r>
              <a:rPr spc="-15" dirty="0">
                <a:latin typeface="Calibri"/>
                <a:cs typeface="Calibri"/>
              </a:rPr>
              <a:t>supaya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bisa  </a:t>
            </a:r>
            <a:r>
              <a:rPr spc="-11" dirty="0">
                <a:latin typeface="Calibri"/>
                <a:cs typeface="Calibri"/>
              </a:rPr>
              <a:t>dikritisi </a:t>
            </a:r>
            <a:r>
              <a:rPr spc="-5" dirty="0">
                <a:latin typeface="Calibri"/>
                <a:cs typeface="Calibri"/>
              </a:rPr>
              <a:t>dan diulang untuk  </a:t>
            </a:r>
            <a:r>
              <a:rPr dirty="0">
                <a:latin typeface="Calibri"/>
                <a:cs typeface="Calibri"/>
              </a:rPr>
              <a:t>menguji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spc="-11" dirty="0">
                <a:latin typeface="Calibri"/>
                <a:cs typeface="Calibri"/>
              </a:rPr>
              <a:t>kesimpulan</a:t>
            </a:r>
            <a:endParaRPr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7145909" y="4188723"/>
            <a:ext cx="915035" cy="915035"/>
            <a:chOff x="7145908" y="4188714"/>
            <a:chExt cx="915035" cy="915035"/>
          </a:xfrm>
        </p:grpSpPr>
        <p:sp>
          <p:nvSpPr>
            <p:cNvPr id="30" name="object 30"/>
            <p:cNvSpPr/>
            <p:nvPr/>
          </p:nvSpPr>
          <p:spPr>
            <a:xfrm>
              <a:off x="7145908" y="4188714"/>
              <a:ext cx="915035" cy="915035"/>
            </a:xfrm>
            <a:custGeom>
              <a:avLst/>
              <a:gdLst/>
              <a:ahLst/>
              <a:cxnLst/>
              <a:rect l="l" t="t" r="r" b="b"/>
              <a:pathLst>
                <a:path w="915034" h="915035">
                  <a:moveTo>
                    <a:pt x="457326" y="0"/>
                  </a:moveTo>
                  <a:lnTo>
                    <a:pt x="410563" y="2360"/>
                  </a:lnTo>
                  <a:lnTo>
                    <a:pt x="365151" y="9290"/>
                  </a:lnTo>
                  <a:lnTo>
                    <a:pt x="321321" y="20558"/>
                  </a:lnTo>
                  <a:lnTo>
                    <a:pt x="279302" y="35935"/>
                  </a:lnTo>
                  <a:lnTo>
                    <a:pt x="239325" y="55191"/>
                  </a:lnTo>
                  <a:lnTo>
                    <a:pt x="201618" y="78096"/>
                  </a:lnTo>
                  <a:lnTo>
                    <a:pt x="166412" y="104422"/>
                  </a:lnTo>
                  <a:lnTo>
                    <a:pt x="133937" y="133937"/>
                  </a:lnTo>
                  <a:lnTo>
                    <a:pt x="104422" y="166412"/>
                  </a:lnTo>
                  <a:lnTo>
                    <a:pt x="78096" y="201618"/>
                  </a:lnTo>
                  <a:lnTo>
                    <a:pt x="55191" y="239325"/>
                  </a:lnTo>
                  <a:lnTo>
                    <a:pt x="35935" y="279302"/>
                  </a:lnTo>
                  <a:lnTo>
                    <a:pt x="20558" y="321321"/>
                  </a:lnTo>
                  <a:lnTo>
                    <a:pt x="9290" y="365151"/>
                  </a:lnTo>
                  <a:lnTo>
                    <a:pt x="2360" y="410563"/>
                  </a:lnTo>
                  <a:lnTo>
                    <a:pt x="0" y="457327"/>
                  </a:lnTo>
                  <a:lnTo>
                    <a:pt x="2360" y="504090"/>
                  </a:lnTo>
                  <a:lnTo>
                    <a:pt x="9290" y="549502"/>
                  </a:lnTo>
                  <a:lnTo>
                    <a:pt x="20558" y="593332"/>
                  </a:lnTo>
                  <a:lnTo>
                    <a:pt x="35935" y="635351"/>
                  </a:lnTo>
                  <a:lnTo>
                    <a:pt x="55191" y="675328"/>
                  </a:lnTo>
                  <a:lnTo>
                    <a:pt x="78096" y="713035"/>
                  </a:lnTo>
                  <a:lnTo>
                    <a:pt x="104422" y="748241"/>
                  </a:lnTo>
                  <a:lnTo>
                    <a:pt x="133937" y="780716"/>
                  </a:lnTo>
                  <a:lnTo>
                    <a:pt x="166412" y="810231"/>
                  </a:lnTo>
                  <a:lnTo>
                    <a:pt x="201618" y="836557"/>
                  </a:lnTo>
                  <a:lnTo>
                    <a:pt x="239325" y="859462"/>
                  </a:lnTo>
                  <a:lnTo>
                    <a:pt x="279302" y="878718"/>
                  </a:lnTo>
                  <a:lnTo>
                    <a:pt x="321321" y="894095"/>
                  </a:lnTo>
                  <a:lnTo>
                    <a:pt x="365151" y="905363"/>
                  </a:lnTo>
                  <a:lnTo>
                    <a:pt x="410563" y="912293"/>
                  </a:lnTo>
                  <a:lnTo>
                    <a:pt x="457326" y="914654"/>
                  </a:lnTo>
                  <a:lnTo>
                    <a:pt x="504090" y="912293"/>
                  </a:lnTo>
                  <a:lnTo>
                    <a:pt x="549502" y="905363"/>
                  </a:lnTo>
                  <a:lnTo>
                    <a:pt x="593332" y="894095"/>
                  </a:lnTo>
                  <a:lnTo>
                    <a:pt x="635351" y="878718"/>
                  </a:lnTo>
                  <a:lnTo>
                    <a:pt x="675328" y="859462"/>
                  </a:lnTo>
                  <a:lnTo>
                    <a:pt x="713035" y="836557"/>
                  </a:lnTo>
                  <a:lnTo>
                    <a:pt x="748241" y="810231"/>
                  </a:lnTo>
                  <a:lnTo>
                    <a:pt x="780716" y="780716"/>
                  </a:lnTo>
                  <a:lnTo>
                    <a:pt x="810231" y="748241"/>
                  </a:lnTo>
                  <a:lnTo>
                    <a:pt x="836557" y="713035"/>
                  </a:lnTo>
                  <a:lnTo>
                    <a:pt x="859462" y="675328"/>
                  </a:lnTo>
                  <a:lnTo>
                    <a:pt x="878718" y="635351"/>
                  </a:lnTo>
                  <a:lnTo>
                    <a:pt x="894095" y="593332"/>
                  </a:lnTo>
                  <a:lnTo>
                    <a:pt x="905363" y="549502"/>
                  </a:lnTo>
                  <a:lnTo>
                    <a:pt x="912293" y="504090"/>
                  </a:lnTo>
                  <a:lnTo>
                    <a:pt x="914654" y="457327"/>
                  </a:lnTo>
                  <a:lnTo>
                    <a:pt x="912293" y="410563"/>
                  </a:lnTo>
                  <a:lnTo>
                    <a:pt x="905363" y="365151"/>
                  </a:lnTo>
                  <a:lnTo>
                    <a:pt x="894095" y="321321"/>
                  </a:lnTo>
                  <a:lnTo>
                    <a:pt x="878718" y="279302"/>
                  </a:lnTo>
                  <a:lnTo>
                    <a:pt x="859462" y="239325"/>
                  </a:lnTo>
                  <a:lnTo>
                    <a:pt x="836557" y="201618"/>
                  </a:lnTo>
                  <a:lnTo>
                    <a:pt x="810231" y="166412"/>
                  </a:lnTo>
                  <a:lnTo>
                    <a:pt x="780716" y="133937"/>
                  </a:lnTo>
                  <a:lnTo>
                    <a:pt x="748241" y="104422"/>
                  </a:lnTo>
                  <a:lnTo>
                    <a:pt x="713035" y="78096"/>
                  </a:lnTo>
                  <a:lnTo>
                    <a:pt x="675328" y="55191"/>
                  </a:lnTo>
                  <a:lnTo>
                    <a:pt x="635351" y="35935"/>
                  </a:lnTo>
                  <a:lnTo>
                    <a:pt x="593332" y="20558"/>
                  </a:lnTo>
                  <a:lnTo>
                    <a:pt x="549502" y="9290"/>
                  </a:lnTo>
                  <a:lnTo>
                    <a:pt x="504090" y="2360"/>
                  </a:lnTo>
                  <a:lnTo>
                    <a:pt x="45732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340853" y="4383633"/>
              <a:ext cx="524789" cy="52478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5274317" y="5338402"/>
            <a:ext cx="4656455" cy="8246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65"/>
              </a:lnSpc>
              <a:spcBef>
                <a:spcPts val="100"/>
              </a:spcBef>
            </a:pPr>
            <a:r>
              <a:rPr spc="-11" dirty="0">
                <a:latin typeface="Calibri"/>
                <a:cs typeface="Calibri"/>
              </a:rPr>
              <a:t>Memformulasikan </a:t>
            </a:r>
            <a:r>
              <a:rPr spc="-5" dirty="0">
                <a:latin typeface="Calibri"/>
                <a:cs typeface="Calibri"/>
              </a:rPr>
              <a:t>aksioma </a:t>
            </a:r>
            <a:endParaRPr lang="en-AU" spc="-5" dirty="0">
              <a:latin typeface="Calibri"/>
              <a:cs typeface="Calibri"/>
            </a:endParaRPr>
          </a:p>
          <a:p>
            <a:pPr algn="ctr">
              <a:lnSpc>
                <a:spcPts val="2065"/>
              </a:lnSpc>
              <a:spcBef>
                <a:spcPts val="100"/>
              </a:spcBef>
            </a:pPr>
            <a:r>
              <a:rPr spc="-5" dirty="0">
                <a:latin typeface="Calibri"/>
                <a:cs typeface="Calibri"/>
              </a:rPr>
              <a:t>umum </a:t>
            </a:r>
            <a:r>
              <a:rPr spc="-11" dirty="0">
                <a:latin typeface="Calibri"/>
                <a:cs typeface="Calibri"/>
              </a:rPr>
              <a:t>atau </a:t>
            </a:r>
            <a:r>
              <a:rPr spc="-15" dirty="0">
                <a:latin typeface="Calibri"/>
                <a:cs typeface="Calibri"/>
              </a:rPr>
              <a:t>yg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disebut</a:t>
            </a:r>
            <a:endParaRPr dirty="0">
              <a:latin typeface="Calibri"/>
              <a:cs typeface="Calibri"/>
            </a:endParaRPr>
          </a:p>
          <a:p>
            <a:pPr marL="4445" algn="ctr">
              <a:lnSpc>
                <a:spcPts val="2065"/>
              </a:lnSpc>
            </a:pPr>
            <a:r>
              <a:rPr spc="-11" dirty="0">
                <a:latin typeface="Calibri"/>
                <a:cs typeface="Calibri"/>
              </a:rPr>
              <a:t>dengan teori</a:t>
            </a:r>
            <a:r>
              <a:rPr spc="-5" dirty="0">
                <a:latin typeface="Calibri"/>
                <a:cs typeface="Calibri"/>
              </a:rPr>
              <a:t> ilmiah</a:t>
            </a:r>
            <a:endParaRPr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028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E87D0-8F31-491C-83C1-36E55A68D6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1913" y="1794170"/>
            <a:ext cx="8915399" cy="2262781"/>
          </a:xfrm>
        </p:spPr>
        <p:txBody>
          <a:bodyPr/>
          <a:lstStyle/>
          <a:p>
            <a:pPr algn="ctr"/>
            <a:r>
              <a:rPr lang="en-US" dirty="0"/>
              <a:t>Technology Readiness Level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DE20E8-6688-42B8-8BEE-4CF681B9D2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1911" y="4343278"/>
            <a:ext cx="8915399" cy="112628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2">
                    <a:lumMod val="75000"/>
                  </a:schemeClr>
                </a:solidFill>
              </a:rPr>
              <a:t>Tingkat </a:t>
            </a:r>
            <a:r>
              <a:rPr lang="en-US" sz="3600" b="1" dirty="0" err="1">
                <a:solidFill>
                  <a:schemeClr val="bg2">
                    <a:lumMod val="75000"/>
                  </a:schemeClr>
                </a:solidFill>
              </a:rPr>
              <a:t>Kesiapan</a:t>
            </a:r>
            <a:r>
              <a:rPr lang="en-US" sz="3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bg2">
                    <a:lumMod val="75000"/>
                  </a:schemeClr>
                </a:solidFill>
              </a:rPr>
              <a:t>Teknologi</a:t>
            </a:r>
            <a:r>
              <a:rPr lang="en-US" sz="3600" b="1" dirty="0">
                <a:solidFill>
                  <a:schemeClr val="bg2">
                    <a:lumMod val="75000"/>
                  </a:schemeClr>
                </a:solidFill>
              </a:rPr>
              <a:t> (TKT)</a:t>
            </a:r>
          </a:p>
        </p:txBody>
      </p:sp>
    </p:spTree>
    <p:extLst>
      <p:ext uri="{BB962C8B-B14F-4D97-AF65-F5344CB8AC3E}">
        <p14:creationId xmlns:p14="http://schemas.microsoft.com/office/powerpoint/2010/main" val="38370156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1153" y="646507"/>
            <a:ext cx="2934335" cy="5718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1895" y="1394627"/>
            <a:ext cx="10387420" cy="4662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3671959" y="771399"/>
            <a:ext cx="4341495" cy="381000"/>
            <a:chOff x="3671951" y="771398"/>
            <a:chExt cx="4341495" cy="381000"/>
          </a:xfrm>
        </p:grpSpPr>
        <p:sp>
          <p:nvSpPr>
            <p:cNvPr id="5" name="object 5"/>
            <p:cNvSpPr/>
            <p:nvPr/>
          </p:nvSpPr>
          <p:spPr>
            <a:xfrm>
              <a:off x="3671951" y="771398"/>
              <a:ext cx="195072" cy="3810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769487" y="771398"/>
              <a:ext cx="4210303" cy="3810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817866" y="771398"/>
              <a:ext cx="195072" cy="3810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81137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Oval 67"/>
          <p:cNvSpPr/>
          <p:nvPr/>
        </p:nvSpPr>
        <p:spPr>
          <a:xfrm>
            <a:off x="4312360" y="1825979"/>
            <a:ext cx="768085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6" tIns="60853" rIns="121706" bIns="60853" rtlCol="0" anchor="ctr"/>
          <a:lstStyle/>
          <a:p>
            <a:pPr algn="ctr" defTabSz="1217144" latinLnBrk="1"/>
            <a:endParaRPr lang="en-US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7" name="Oval 6"/>
          <p:cNvSpPr/>
          <p:nvPr/>
        </p:nvSpPr>
        <p:spPr>
          <a:xfrm>
            <a:off x="3921420" y="2461443"/>
            <a:ext cx="768085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6" tIns="60853" rIns="121706" bIns="60853" rtlCol="0" anchor="ctr"/>
          <a:lstStyle/>
          <a:p>
            <a:pPr algn="ctr" defTabSz="1217144" latinLnBrk="1"/>
            <a:endParaRPr lang="en-US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8" name="Oval 7"/>
          <p:cNvSpPr/>
          <p:nvPr/>
        </p:nvSpPr>
        <p:spPr>
          <a:xfrm>
            <a:off x="3571452" y="3011295"/>
            <a:ext cx="768085" cy="5760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6" tIns="60853" rIns="121706" bIns="60853" rtlCol="0" anchor="ctr"/>
          <a:lstStyle/>
          <a:p>
            <a:pPr algn="ctr" defTabSz="1217144" latinLnBrk="1"/>
            <a:endParaRPr lang="en-US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86400" y="1295535"/>
            <a:ext cx="5952661" cy="415296"/>
          </a:xfrm>
          <a:prstGeom prst="rect">
            <a:avLst/>
          </a:prstGeom>
          <a:noFill/>
        </p:spPr>
        <p:txBody>
          <a:bodyPr wrap="square" lIns="121706" tIns="60853" rIns="121706" bIns="60853" rtlCol="0" anchor="ctr">
            <a:spAutoFit/>
          </a:bodyPr>
          <a:lstStyle/>
          <a:p>
            <a:pPr defTabSz="1217144" latinLnBrk="1"/>
            <a:r>
              <a:rPr lang="en-US" altLang="ko-KR" b="1" dirty="0">
                <a:solidFill>
                  <a:srgbClr val="0000FF"/>
                </a:solidFill>
                <a:latin typeface="Arial"/>
                <a:ea typeface="Arial Unicode MS"/>
                <a:cs typeface="Arial" pitchFamily="34" charset="0"/>
              </a:rPr>
              <a:t>IR 4.0</a:t>
            </a:r>
            <a:endParaRPr lang="ko-KR" altLang="en-US" b="1" dirty="0">
              <a:solidFill>
                <a:srgbClr val="0000FF"/>
              </a:solidFill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80001" y="1905135"/>
            <a:ext cx="6144683" cy="415296"/>
          </a:xfrm>
          <a:prstGeom prst="rect">
            <a:avLst/>
          </a:prstGeom>
          <a:noFill/>
        </p:spPr>
        <p:txBody>
          <a:bodyPr wrap="square" lIns="121706" tIns="60853" rIns="121706" bIns="60853" rtlCol="0" anchor="ctr">
            <a:spAutoFit/>
          </a:bodyPr>
          <a:lstStyle/>
          <a:p>
            <a:pPr defTabSz="1217144" latinLnBrk="1"/>
            <a:r>
              <a:rPr lang="en-US" altLang="ko-KR" b="1" dirty="0" err="1">
                <a:solidFill>
                  <a:srgbClr val="0000FF"/>
                </a:solidFill>
                <a:latin typeface="Arial"/>
                <a:ea typeface="Arial Unicode MS"/>
                <a:cs typeface="Arial" pitchFamily="34" charset="0"/>
              </a:rPr>
              <a:t>Subtansi</a:t>
            </a:r>
            <a:r>
              <a:rPr lang="en-US" altLang="ko-KR" b="1" dirty="0">
                <a:solidFill>
                  <a:srgbClr val="0000FF"/>
                </a:solidFill>
                <a:latin typeface="Arial"/>
                <a:ea typeface="Arial Unicode MS"/>
                <a:cs typeface="Arial" pitchFamily="34" charset="0"/>
              </a:rPr>
              <a:t> R &amp; R IR4.0</a:t>
            </a:r>
            <a:endParaRPr lang="ko-KR" altLang="en-US" b="1" dirty="0">
              <a:solidFill>
                <a:srgbClr val="0000FF"/>
              </a:solidFill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83941" y="3743905"/>
            <a:ext cx="6144683" cy="415296"/>
          </a:xfrm>
          <a:prstGeom prst="rect">
            <a:avLst/>
          </a:prstGeom>
          <a:noFill/>
        </p:spPr>
        <p:txBody>
          <a:bodyPr wrap="square" lIns="121706" tIns="60853" rIns="121706" bIns="60853" rtlCol="0" anchor="ctr">
            <a:spAutoFit/>
          </a:bodyPr>
          <a:lstStyle/>
          <a:p>
            <a:pPr defTabSz="1217144" latinLnBrk="1"/>
            <a:r>
              <a:rPr lang="en-US" altLang="ko-KR" b="1" dirty="0" err="1">
                <a:solidFill>
                  <a:srgbClr val="0000FF"/>
                </a:solidFill>
                <a:latin typeface="Arial"/>
                <a:ea typeface="Arial Unicode MS"/>
                <a:cs typeface="Arial" pitchFamily="34" charset="0"/>
              </a:rPr>
              <a:t>Prioritas</a:t>
            </a:r>
            <a:r>
              <a:rPr lang="en-US" altLang="ko-KR" b="1" dirty="0">
                <a:solidFill>
                  <a:srgbClr val="0000FF"/>
                </a:solidFill>
                <a:latin typeface="Arial"/>
                <a:ea typeface="Arial Unicode MS"/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rgbClr val="0000FF"/>
                </a:solidFill>
                <a:latin typeface="Arial"/>
                <a:ea typeface="Arial Unicode MS"/>
                <a:cs typeface="Arial" pitchFamily="34" charset="0"/>
              </a:rPr>
              <a:t>Riset</a:t>
            </a:r>
            <a:r>
              <a:rPr lang="en-US" altLang="ko-KR" b="1" dirty="0">
                <a:solidFill>
                  <a:srgbClr val="0000FF"/>
                </a:solidFill>
                <a:latin typeface="Arial"/>
                <a:ea typeface="Arial Unicode MS"/>
                <a:cs typeface="Arial" pitchFamily="34" charset="0"/>
              </a:rPr>
              <a:t> Nasional 2020-2024</a:t>
            </a:r>
            <a:endParaRPr lang="ko-KR" altLang="en-US" b="1" dirty="0">
              <a:solidFill>
                <a:srgbClr val="0000FF"/>
              </a:solidFill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51201" y="4953135"/>
            <a:ext cx="6144683" cy="415296"/>
          </a:xfrm>
          <a:prstGeom prst="rect">
            <a:avLst/>
          </a:prstGeom>
          <a:noFill/>
        </p:spPr>
        <p:txBody>
          <a:bodyPr wrap="square" lIns="121706" tIns="60853" rIns="121706" bIns="60853" rtlCol="0" anchor="ctr">
            <a:spAutoFit/>
          </a:bodyPr>
          <a:lstStyle/>
          <a:p>
            <a:pPr defTabSz="1217144" latinLnBrk="1"/>
            <a:r>
              <a:rPr lang="en-US" altLang="ko-KR" b="1" dirty="0" err="1">
                <a:solidFill>
                  <a:srgbClr val="0000FF"/>
                </a:solidFill>
                <a:latin typeface="Arial"/>
                <a:ea typeface="Arial Unicode MS"/>
                <a:cs typeface="Arial" pitchFamily="34" charset="0"/>
              </a:rPr>
              <a:t>Fokus</a:t>
            </a:r>
            <a:r>
              <a:rPr lang="en-US" altLang="ko-KR" b="1" dirty="0">
                <a:solidFill>
                  <a:srgbClr val="0000FF"/>
                </a:solidFill>
                <a:latin typeface="Arial"/>
                <a:ea typeface="Arial Unicode MS"/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rgbClr val="0000FF"/>
                </a:solidFill>
                <a:latin typeface="Arial"/>
                <a:ea typeface="Arial Unicode MS"/>
                <a:cs typeface="Arial" pitchFamily="34" charset="0"/>
              </a:rPr>
              <a:t>Penelitian</a:t>
            </a:r>
            <a:r>
              <a:rPr lang="en-US" altLang="ko-KR" b="1" dirty="0">
                <a:solidFill>
                  <a:srgbClr val="0000FF"/>
                </a:solidFill>
                <a:latin typeface="Arial"/>
                <a:ea typeface="Arial Unicode MS"/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rgbClr val="0000FF"/>
                </a:solidFill>
                <a:latin typeface="Arial"/>
                <a:ea typeface="Arial Unicode MS"/>
                <a:cs typeface="Arial" pitchFamily="34" charset="0"/>
              </a:rPr>
              <a:t>Teknologi</a:t>
            </a:r>
            <a:r>
              <a:rPr lang="en-US" altLang="ko-KR" b="1" dirty="0">
                <a:solidFill>
                  <a:srgbClr val="0000FF"/>
                </a:solidFill>
                <a:latin typeface="Arial"/>
                <a:ea typeface="Arial Unicode MS"/>
                <a:cs typeface="Arial" pitchFamily="34" charset="0"/>
              </a:rPr>
              <a:t> (I4.0)</a:t>
            </a:r>
            <a:endParaRPr lang="ko-KR" altLang="en-US" b="1" dirty="0">
              <a:solidFill>
                <a:srgbClr val="0000FF"/>
              </a:solidFill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67812" y="4677239"/>
            <a:ext cx="960109" cy="533280"/>
          </a:xfrm>
          <a:prstGeom prst="rect">
            <a:avLst/>
          </a:prstGeom>
          <a:noFill/>
        </p:spPr>
        <p:txBody>
          <a:bodyPr wrap="square" lIns="121706" tIns="60853" rIns="121706" bIns="60853" rtlCol="0" anchor="ctr">
            <a:spAutoFit/>
          </a:bodyPr>
          <a:lstStyle/>
          <a:p>
            <a:pPr algn="ctr" defTabSz="1217144" latinLnBrk="1"/>
            <a:r>
              <a:rPr lang="en-US" altLang="ko-KR" sz="2700" b="1" dirty="0">
                <a:solidFill>
                  <a:prstClr val="white"/>
                </a:solidFill>
                <a:latin typeface="Arial"/>
                <a:ea typeface="Arial Unicode MS"/>
                <a:cs typeface="Arial" pitchFamily="34" charset="0"/>
              </a:rPr>
              <a:t>04</a:t>
            </a:r>
            <a:endParaRPr lang="ko-KR" altLang="en-US" sz="2700" b="1" dirty="0">
              <a:solidFill>
                <a:prstClr val="white"/>
              </a:solidFill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2076716" y="5483575"/>
            <a:ext cx="768085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6" tIns="60853" rIns="121706" bIns="60853" rtlCol="0" anchor="ctr"/>
          <a:lstStyle/>
          <a:p>
            <a:pPr algn="ctr" defTabSz="1217144" latinLnBrk="1"/>
            <a:endParaRPr lang="en-US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2452884" y="4896064"/>
            <a:ext cx="768085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6" tIns="60853" rIns="121706" bIns="60853" rtlCol="0" anchor="ctr"/>
          <a:lstStyle/>
          <a:p>
            <a:pPr algn="ctr" defTabSz="1217144" latinLnBrk="1"/>
            <a:endParaRPr lang="en-US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2831537" y="4349845"/>
            <a:ext cx="768085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6" tIns="60853" rIns="121706" bIns="60853" rtlCol="0" anchor="ctr"/>
          <a:lstStyle/>
          <a:p>
            <a:pPr algn="ctr" defTabSz="1217144" latinLnBrk="1"/>
            <a:endParaRPr lang="en-US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3220972" y="3745604"/>
            <a:ext cx="768085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6" tIns="60853" rIns="121706" bIns="60853" rtlCol="0" anchor="ctr"/>
          <a:lstStyle/>
          <a:p>
            <a:pPr algn="ctr" defTabSz="1217144" latinLnBrk="1"/>
            <a:endParaRPr lang="en-US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4717884" y="1226553"/>
            <a:ext cx="768085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6" tIns="60853" rIns="121706" bIns="60853" rtlCol="0" anchor="ctr"/>
          <a:lstStyle/>
          <a:p>
            <a:pPr algn="ctr" defTabSz="1217144" latinLnBrk="1"/>
            <a:endParaRPr lang="en-US">
              <a:solidFill>
                <a:prstClr val="white"/>
              </a:solidFill>
              <a:latin typeface="Arial"/>
              <a:ea typeface="Arial Unicode M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63820" y="1335425"/>
            <a:ext cx="960109" cy="533280"/>
          </a:xfrm>
          <a:prstGeom prst="rect">
            <a:avLst/>
          </a:prstGeom>
          <a:noFill/>
        </p:spPr>
        <p:txBody>
          <a:bodyPr wrap="square" lIns="121706" tIns="60853" rIns="121706" bIns="60853" rtlCol="0" anchor="ctr">
            <a:spAutoFit/>
          </a:bodyPr>
          <a:lstStyle/>
          <a:p>
            <a:pPr algn="ctr" defTabSz="1217144" latinLnBrk="1"/>
            <a:r>
              <a:rPr lang="en-US" altLang="ko-KR" sz="2700" b="1" dirty="0">
                <a:solidFill>
                  <a:prstClr val="white"/>
                </a:solidFill>
                <a:latin typeface="Arial"/>
                <a:ea typeface="Arial Unicode MS"/>
                <a:cs typeface="Arial" pitchFamily="34" charset="0"/>
              </a:rPr>
              <a:t>01</a:t>
            </a:r>
            <a:endParaRPr lang="ko-KR" altLang="en-US" sz="2700" b="1" dirty="0">
              <a:solidFill>
                <a:prstClr val="white"/>
              </a:solidFill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18757" y="2503443"/>
            <a:ext cx="6144683" cy="415296"/>
          </a:xfrm>
          <a:prstGeom prst="rect">
            <a:avLst/>
          </a:prstGeom>
          <a:noFill/>
        </p:spPr>
        <p:txBody>
          <a:bodyPr wrap="square" lIns="121706" tIns="60853" rIns="121706" bIns="60853" rtlCol="0" anchor="ctr">
            <a:spAutoFit/>
          </a:bodyPr>
          <a:lstStyle/>
          <a:p>
            <a:pPr defTabSz="1217144" latinLnBrk="1"/>
            <a:r>
              <a:rPr lang="en-US" altLang="ko-KR" b="1" dirty="0">
                <a:solidFill>
                  <a:srgbClr val="0000FF"/>
                </a:solidFill>
                <a:latin typeface="Arial"/>
                <a:ea typeface="Arial Unicode MS"/>
                <a:cs typeface="Arial" pitchFamily="34" charset="0"/>
              </a:rPr>
              <a:t>Technology Readiness Level</a:t>
            </a:r>
            <a:endParaRPr lang="ko-KR" altLang="en-US" b="1" dirty="0">
              <a:solidFill>
                <a:srgbClr val="0000FF"/>
              </a:solidFill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68801" y="3124335"/>
            <a:ext cx="6144683" cy="415296"/>
          </a:xfrm>
          <a:prstGeom prst="rect">
            <a:avLst/>
          </a:prstGeom>
          <a:noFill/>
        </p:spPr>
        <p:txBody>
          <a:bodyPr wrap="square" lIns="121706" tIns="60853" rIns="121706" bIns="60853" rtlCol="0" anchor="ctr">
            <a:spAutoFit/>
          </a:bodyPr>
          <a:lstStyle/>
          <a:p>
            <a:pPr defTabSz="1217144" latinLnBrk="1"/>
            <a:r>
              <a:rPr lang="en-US" altLang="ko-KR" b="1" dirty="0">
                <a:solidFill>
                  <a:srgbClr val="0000FF"/>
                </a:solidFill>
                <a:latin typeface="Arial"/>
                <a:ea typeface="Arial Unicode MS"/>
                <a:cs typeface="Arial" pitchFamily="34" charset="0"/>
              </a:rPr>
              <a:t>State of the Art (Novelty)</a:t>
            </a:r>
            <a:endParaRPr lang="ko-KR" altLang="en-US" b="1" dirty="0">
              <a:solidFill>
                <a:srgbClr val="0000FF"/>
              </a:solidFill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657601" y="4343535"/>
            <a:ext cx="6144683" cy="415296"/>
          </a:xfrm>
          <a:prstGeom prst="rect">
            <a:avLst/>
          </a:prstGeom>
          <a:noFill/>
        </p:spPr>
        <p:txBody>
          <a:bodyPr wrap="square" lIns="121706" tIns="60853" rIns="121706" bIns="60853" rtlCol="0" anchor="ctr">
            <a:spAutoFit/>
          </a:bodyPr>
          <a:lstStyle/>
          <a:p>
            <a:pPr defTabSz="1217144" latinLnBrk="1"/>
            <a:r>
              <a:rPr lang="en-US" altLang="ko-KR" b="1" dirty="0" err="1">
                <a:solidFill>
                  <a:srgbClr val="0000FF"/>
                </a:solidFill>
                <a:latin typeface="Arial"/>
                <a:ea typeface="Arial Unicode MS"/>
                <a:cs typeface="Arial" pitchFamily="34" charset="0"/>
              </a:rPr>
              <a:t>Topik</a:t>
            </a:r>
            <a:r>
              <a:rPr lang="en-US" altLang="ko-KR" b="1" dirty="0">
                <a:solidFill>
                  <a:srgbClr val="0000FF"/>
                </a:solidFill>
                <a:latin typeface="Arial"/>
                <a:ea typeface="Arial Unicode MS"/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rgbClr val="0000FF"/>
                </a:solidFill>
                <a:latin typeface="Arial"/>
                <a:ea typeface="Arial Unicode MS"/>
                <a:cs typeface="Arial" pitchFamily="34" charset="0"/>
              </a:rPr>
              <a:t>Penelitian</a:t>
            </a:r>
            <a:r>
              <a:rPr lang="en-US" altLang="ko-KR" b="1" dirty="0">
                <a:solidFill>
                  <a:srgbClr val="0000FF"/>
                </a:solidFill>
                <a:latin typeface="Arial"/>
                <a:ea typeface="Arial Unicode MS"/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rgbClr val="0000FF"/>
                </a:solidFill>
                <a:latin typeface="Arial"/>
                <a:ea typeface="Arial Unicode MS"/>
                <a:cs typeface="Arial" pitchFamily="34" charset="0"/>
              </a:rPr>
              <a:t>Teknologi</a:t>
            </a:r>
            <a:r>
              <a:rPr lang="en-US" altLang="ko-KR" b="1" dirty="0">
                <a:solidFill>
                  <a:srgbClr val="0000FF"/>
                </a:solidFill>
                <a:latin typeface="Arial"/>
                <a:ea typeface="Arial Unicode MS"/>
                <a:cs typeface="Arial" pitchFamily="34" charset="0"/>
              </a:rPr>
              <a:t> (I4.0)</a:t>
            </a:r>
            <a:endParaRPr lang="ko-KR" altLang="en-US" b="1" dirty="0">
              <a:solidFill>
                <a:srgbClr val="0000FF"/>
              </a:solidFill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878669" y="5562735"/>
            <a:ext cx="6144683" cy="415296"/>
          </a:xfrm>
          <a:prstGeom prst="rect">
            <a:avLst/>
          </a:prstGeom>
          <a:noFill/>
        </p:spPr>
        <p:txBody>
          <a:bodyPr wrap="square" lIns="121706" tIns="60853" rIns="121706" bIns="60853" rtlCol="0" anchor="ctr">
            <a:spAutoFit/>
          </a:bodyPr>
          <a:lstStyle/>
          <a:p>
            <a:pPr defTabSz="1217144" latinLnBrk="1"/>
            <a:r>
              <a:rPr lang="en-US" altLang="ko-KR" b="1" dirty="0">
                <a:solidFill>
                  <a:srgbClr val="0000FF"/>
                </a:solidFill>
                <a:latin typeface="Arial"/>
                <a:ea typeface="Arial Unicode MS"/>
                <a:cs typeface="Arial" pitchFamily="34" charset="0"/>
              </a:rPr>
              <a:t>Q &amp; A</a:t>
            </a:r>
            <a:endParaRPr lang="ko-KR" altLang="en-US" b="1" dirty="0">
              <a:solidFill>
                <a:srgbClr val="0000FF"/>
              </a:solidFill>
              <a:latin typeface="Arial"/>
              <a:ea typeface="Arial Unicode MS"/>
              <a:cs typeface="Arial" pitchFamily="34" charset="0"/>
            </a:endParaRPr>
          </a:p>
        </p:txBody>
      </p:sp>
      <p:pic>
        <p:nvPicPr>
          <p:cNvPr id="2" name="Picture 1" descr="Screen Shot 2018-11-05 at 10.56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53" y="1216360"/>
            <a:ext cx="3838223" cy="3025440"/>
          </a:xfrm>
          <a:prstGeom prst="rect">
            <a:avLst/>
          </a:prstGeom>
        </p:spPr>
      </p:pic>
      <p:sp>
        <p:nvSpPr>
          <p:cNvPr id="42" name="Oval 41"/>
          <p:cNvSpPr/>
          <p:nvPr/>
        </p:nvSpPr>
        <p:spPr>
          <a:xfrm>
            <a:off x="4717884" y="998423"/>
            <a:ext cx="768085" cy="679091"/>
          </a:xfrm>
          <a:prstGeom prst="ellipse">
            <a:avLst/>
          </a:prstGeom>
          <a:gradFill>
            <a:gsLst>
              <a:gs pos="47000">
                <a:srgbClr val="38659D"/>
              </a:gs>
              <a:gs pos="22000">
                <a:schemeClr val="tx2">
                  <a:lumMod val="60000"/>
                  <a:lumOff val="40000"/>
                  <a:alpha val="35000"/>
                </a:schemeClr>
              </a:gs>
              <a:gs pos="87000">
                <a:schemeClr val="tx2">
                  <a:lumMod val="75000"/>
                  <a:alpha val="26000"/>
                </a:schemeClr>
              </a:gs>
            </a:gsLst>
            <a:lin ang="2700000" scaled="0"/>
          </a:gradFill>
          <a:scene3d>
            <a:camera prst="orthographicFront">
              <a:rot lat="18300001" lon="0" rev="0"/>
            </a:camera>
            <a:lightRig rig="threePt" dir="t"/>
          </a:scene3d>
          <a:sp3d extrusionH="2540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786" tIns="60893" rIns="121786" bIns="60893" rtlCol="0" anchor="ctr">
            <a:flatTx/>
          </a:bodyPr>
          <a:lstStyle/>
          <a:p>
            <a:pPr algn="ctr" defTabSz="1217144" latinLnBrk="1"/>
            <a:r>
              <a:rPr lang="en-US" sz="27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    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895864" y="986064"/>
            <a:ext cx="375432" cy="707757"/>
          </a:xfrm>
          <a:prstGeom prst="rect">
            <a:avLst/>
          </a:prstGeom>
          <a:noFill/>
        </p:spPr>
        <p:txBody>
          <a:bodyPr wrap="square" lIns="121786" tIns="60893" rIns="121786" bIns="60893" rtlCol="0" anchor="ctr">
            <a:spAutoFit/>
          </a:bodyPr>
          <a:lstStyle/>
          <a:p>
            <a:pPr algn="ctr" defTabSz="1217144" latinLnBrk="1"/>
            <a:r>
              <a:rPr lang="en-US" dirty="0">
                <a:solidFill>
                  <a:srgbClr val="EB494B">
                    <a:lumMod val="75000"/>
                  </a:srgbClr>
                </a:solidFill>
                <a:latin typeface="Arial Black" pitchFamily="34" charset="0"/>
                <a:ea typeface="Arial Unicode MS"/>
              </a:rPr>
              <a:t>1 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299972" y="1616338"/>
            <a:ext cx="768085" cy="679091"/>
            <a:chOff x="3419872" y="1019742"/>
            <a:chExt cx="576064" cy="509318"/>
          </a:xfrm>
        </p:grpSpPr>
        <p:sp>
          <p:nvSpPr>
            <p:cNvPr id="45" name="Oval 44"/>
            <p:cNvSpPr/>
            <p:nvPr/>
          </p:nvSpPr>
          <p:spPr>
            <a:xfrm>
              <a:off x="3419872" y="1019742"/>
              <a:ext cx="576064" cy="509318"/>
            </a:xfrm>
            <a:prstGeom prst="ellipse">
              <a:avLst/>
            </a:prstGeom>
            <a:gradFill>
              <a:gsLst>
                <a:gs pos="47000">
                  <a:srgbClr val="38659D"/>
                </a:gs>
                <a:gs pos="22000">
                  <a:schemeClr val="tx2">
                    <a:lumMod val="60000"/>
                    <a:lumOff val="40000"/>
                    <a:alpha val="35000"/>
                  </a:schemeClr>
                </a:gs>
                <a:gs pos="87000">
                  <a:schemeClr val="tx2">
                    <a:lumMod val="75000"/>
                    <a:alpha val="26000"/>
                  </a:schemeClr>
                </a:gs>
              </a:gsLst>
              <a:lin ang="2700000" scaled="0"/>
            </a:gradFill>
            <a:scene3d>
              <a:camera prst="orthographicFront">
                <a:rot lat="18300001" lon="0" rev="0"/>
              </a:camera>
              <a:lightRig rig="threePt" dir="t"/>
            </a:scene3d>
            <a:sp3d extrusionH="254000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 defTabSz="1217144" latinLnBrk="1"/>
              <a:r>
                <a:rPr lang="en-US" sz="2700" dirty="0">
                  <a:solidFill>
                    <a:prstClr val="white"/>
                  </a:solidFill>
                  <a:latin typeface="Arial" pitchFamily="34" charset="0"/>
                  <a:ea typeface="Arial Unicode MS"/>
                  <a:cs typeface="Arial" pitchFamily="34" charset="0"/>
                </a:rPr>
                <a:t>     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553360" y="1138515"/>
              <a:ext cx="281574" cy="2885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7144" latinLnBrk="1"/>
              <a:r>
                <a:rPr lang="en-US" dirty="0">
                  <a:solidFill>
                    <a:srgbClr val="D01719"/>
                  </a:solidFill>
                  <a:latin typeface="Arial Black" pitchFamily="34" charset="0"/>
                  <a:ea typeface="Arial Unicode MS"/>
                </a:rPr>
                <a:t>2 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905956" y="2232416"/>
            <a:ext cx="768085" cy="679091"/>
            <a:chOff x="3419872" y="1019742"/>
            <a:chExt cx="576064" cy="509318"/>
          </a:xfrm>
        </p:grpSpPr>
        <p:sp>
          <p:nvSpPr>
            <p:cNvPr id="48" name="Oval 47"/>
            <p:cNvSpPr/>
            <p:nvPr/>
          </p:nvSpPr>
          <p:spPr>
            <a:xfrm>
              <a:off x="3419872" y="1019742"/>
              <a:ext cx="576064" cy="509318"/>
            </a:xfrm>
            <a:prstGeom prst="ellipse">
              <a:avLst/>
            </a:prstGeom>
            <a:gradFill>
              <a:gsLst>
                <a:gs pos="47000">
                  <a:srgbClr val="38659D"/>
                </a:gs>
                <a:gs pos="22000">
                  <a:schemeClr val="tx2">
                    <a:lumMod val="60000"/>
                    <a:lumOff val="40000"/>
                    <a:alpha val="35000"/>
                  </a:schemeClr>
                </a:gs>
                <a:gs pos="87000">
                  <a:schemeClr val="tx2">
                    <a:lumMod val="75000"/>
                    <a:alpha val="26000"/>
                  </a:schemeClr>
                </a:gs>
              </a:gsLst>
              <a:lin ang="2700000" scaled="0"/>
            </a:gradFill>
            <a:scene3d>
              <a:camera prst="orthographicFront">
                <a:rot lat="18300001" lon="0" rev="0"/>
              </a:camera>
              <a:lightRig rig="threePt" dir="t"/>
            </a:scene3d>
            <a:sp3d extrusionH="254000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 defTabSz="1217144" latinLnBrk="1"/>
              <a:r>
                <a:rPr lang="en-US" sz="2700" dirty="0">
                  <a:solidFill>
                    <a:prstClr val="white"/>
                  </a:solidFill>
                  <a:latin typeface="Arial" pitchFamily="34" charset="0"/>
                  <a:ea typeface="Arial Unicode MS"/>
                  <a:cs typeface="Arial" pitchFamily="34" charset="0"/>
                </a:rPr>
                <a:t>     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553360" y="1110804"/>
              <a:ext cx="281574" cy="2885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7144" latinLnBrk="1"/>
              <a:r>
                <a:rPr lang="en-US" dirty="0">
                  <a:solidFill>
                    <a:srgbClr val="D01719"/>
                  </a:solidFill>
                  <a:latin typeface="Arial Black" pitchFamily="34" charset="0"/>
                  <a:ea typeface="Arial Unicode MS"/>
                </a:rPr>
                <a:t>3 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555996" y="2786562"/>
            <a:ext cx="768085" cy="679090"/>
            <a:chOff x="3369070" y="969711"/>
            <a:chExt cx="576064" cy="509318"/>
          </a:xfrm>
        </p:grpSpPr>
        <p:sp>
          <p:nvSpPr>
            <p:cNvPr id="51" name="Oval 50"/>
            <p:cNvSpPr/>
            <p:nvPr/>
          </p:nvSpPr>
          <p:spPr>
            <a:xfrm>
              <a:off x="3369070" y="969711"/>
              <a:ext cx="576064" cy="509318"/>
            </a:xfrm>
            <a:prstGeom prst="ellipse">
              <a:avLst/>
            </a:prstGeom>
            <a:gradFill>
              <a:gsLst>
                <a:gs pos="47000">
                  <a:srgbClr val="38659D"/>
                </a:gs>
                <a:gs pos="22000">
                  <a:schemeClr val="tx2">
                    <a:lumMod val="60000"/>
                    <a:lumOff val="40000"/>
                    <a:alpha val="35000"/>
                  </a:schemeClr>
                </a:gs>
                <a:gs pos="87000">
                  <a:schemeClr val="tx2">
                    <a:lumMod val="75000"/>
                    <a:alpha val="26000"/>
                  </a:schemeClr>
                </a:gs>
              </a:gsLst>
              <a:lin ang="2700000" scaled="0"/>
            </a:gradFill>
            <a:scene3d>
              <a:camera prst="orthographicFront">
                <a:rot lat="18300001" lon="0" rev="0"/>
              </a:camera>
              <a:lightRig rig="threePt" dir="t"/>
            </a:scene3d>
            <a:sp3d extrusionH="254000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 defTabSz="1217144" latinLnBrk="1"/>
              <a:r>
                <a:rPr lang="en-US" sz="2700" dirty="0">
                  <a:solidFill>
                    <a:prstClr val="white"/>
                  </a:solidFill>
                  <a:latin typeface="Arial" pitchFamily="34" charset="0"/>
                  <a:ea typeface="Arial Unicode MS"/>
                  <a:cs typeface="Arial" pitchFamily="34" charset="0"/>
                </a:rPr>
                <a:t>     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502558" y="1093872"/>
              <a:ext cx="281574" cy="2885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7144" latinLnBrk="1"/>
              <a:r>
                <a:rPr lang="en-US" dirty="0">
                  <a:solidFill>
                    <a:srgbClr val="D01719"/>
                  </a:solidFill>
                  <a:latin typeface="Arial Black" pitchFamily="34" charset="0"/>
                  <a:ea typeface="Arial Unicode MS"/>
                </a:rPr>
                <a:t>4 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228624" y="3485484"/>
            <a:ext cx="768085" cy="679091"/>
            <a:chOff x="3419872" y="1019742"/>
            <a:chExt cx="576064" cy="509318"/>
          </a:xfrm>
        </p:grpSpPr>
        <p:sp>
          <p:nvSpPr>
            <p:cNvPr id="54" name="Oval 53"/>
            <p:cNvSpPr/>
            <p:nvPr/>
          </p:nvSpPr>
          <p:spPr>
            <a:xfrm>
              <a:off x="3419872" y="1019742"/>
              <a:ext cx="576064" cy="509318"/>
            </a:xfrm>
            <a:prstGeom prst="ellipse">
              <a:avLst/>
            </a:prstGeom>
            <a:gradFill>
              <a:gsLst>
                <a:gs pos="47000">
                  <a:srgbClr val="38659D"/>
                </a:gs>
                <a:gs pos="22000">
                  <a:schemeClr val="tx2">
                    <a:lumMod val="60000"/>
                    <a:lumOff val="40000"/>
                    <a:alpha val="35000"/>
                  </a:schemeClr>
                </a:gs>
                <a:gs pos="87000">
                  <a:schemeClr val="tx2">
                    <a:lumMod val="75000"/>
                    <a:alpha val="26000"/>
                  </a:schemeClr>
                </a:gs>
              </a:gsLst>
              <a:lin ang="2700000" scaled="0"/>
            </a:gradFill>
            <a:scene3d>
              <a:camera prst="orthographicFront">
                <a:rot lat="18300001" lon="0" rev="0"/>
              </a:camera>
              <a:lightRig rig="threePt" dir="t"/>
            </a:scene3d>
            <a:sp3d extrusionH="254000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 defTabSz="1217144" latinLnBrk="1"/>
              <a:r>
                <a:rPr lang="en-US" sz="2700" dirty="0">
                  <a:solidFill>
                    <a:prstClr val="white"/>
                  </a:solidFill>
                  <a:latin typeface="Arial" pitchFamily="34" charset="0"/>
                  <a:ea typeface="Arial Unicode MS"/>
                  <a:cs typeface="Arial" pitchFamily="34" charset="0"/>
                </a:rPr>
                <a:t>     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560287" y="1138513"/>
              <a:ext cx="281574" cy="2885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7144" latinLnBrk="1"/>
              <a:r>
                <a:rPr lang="en-US" dirty="0">
                  <a:solidFill>
                    <a:srgbClr val="D01719"/>
                  </a:solidFill>
                  <a:latin typeface="Arial Black" pitchFamily="34" charset="0"/>
                  <a:ea typeface="Arial Unicode MS"/>
                </a:rPr>
                <a:t>5 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833508" y="4095084"/>
            <a:ext cx="768085" cy="679091"/>
            <a:chOff x="3419872" y="1019742"/>
            <a:chExt cx="576064" cy="509318"/>
          </a:xfrm>
        </p:grpSpPr>
        <p:sp>
          <p:nvSpPr>
            <p:cNvPr id="57" name="Oval 56"/>
            <p:cNvSpPr/>
            <p:nvPr/>
          </p:nvSpPr>
          <p:spPr>
            <a:xfrm>
              <a:off x="3419872" y="1019742"/>
              <a:ext cx="576064" cy="509318"/>
            </a:xfrm>
            <a:prstGeom prst="ellipse">
              <a:avLst/>
            </a:prstGeom>
            <a:gradFill>
              <a:gsLst>
                <a:gs pos="47000">
                  <a:srgbClr val="38659D"/>
                </a:gs>
                <a:gs pos="22000">
                  <a:schemeClr val="tx2">
                    <a:lumMod val="60000"/>
                    <a:lumOff val="40000"/>
                    <a:alpha val="35000"/>
                  </a:schemeClr>
                </a:gs>
                <a:gs pos="87000">
                  <a:schemeClr val="tx2">
                    <a:lumMod val="75000"/>
                    <a:alpha val="26000"/>
                  </a:schemeClr>
                </a:gs>
              </a:gsLst>
              <a:lin ang="2700000" scaled="0"/>
            </a:gradFill>
            <a:scene3d>
              <a:camera prst="orthographicFront">
                <a:rot lat="18300001" lon="0" rev="0"/>
              </a:camera>
              <a:lightRig rig="threePt" dir="t"/>
            </a:scene3d>
            <a:sp3d extrusionH="254000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 defTabSz="1217144" latinLnBrk="1"/>
              <a:r>
                <a:rPr lang="en-US" sz="2700" dirty="0">
                  <a:solidFill>
                    <a:prstClr val="white"/>
                  </a:solidFill>
                  <a:latin typeface="Arial" pitchFamily="34" charset="0"/>
                  <a:ea typeface="Arial Unicode MS"/>
                  <a:cs typeface="Arial" pitchFamily="34" charset="0"/>
                </a:rPr>
                <a:t>     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553360" y="1131587"/>
              <a:ext cx="281574" cy="2885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7144" latinLnBrk="1"/>
              <a:r>
                <a:rPr lang="en-US" dirty="0">
                  <a:solidFill>
                    <a:srgbClr val="D01719"/>
                  </a:solidFill>
                  <a:latin typeface="Arial Black" pitchFamily="34" charset="0"/>
                  <a:ea typeface="Arial Unicode MS"/>
                </a:rPr>
                <a:t>6 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2449688" y="4670816"/>
            <a:ext cx="768085" cy="679091"/>
            <a:chOff x="3419872" y="1019742"/>
            <a:chExt cx="576064" cy="509318"/>
          </a:xfrm>
        </p:grpSpPr>
        <p:sp>
          <p:nvSpPr>
            <p:cNvPr id="60" name="Oval 59"/>
            <p:cNvSpPr/>
            <p:nvPr/>
          </p:nvSpPr>
          <p:spPr>
            <a:xfrm>
              <a:off x="3419872" y="1019742"/>
              <a:ext cx="576064" cy="509318"/>
            </a:xfrm>
            <a:prstGeom prst="ellipse">
              <a:avLst/>
            </a:prstGeom>
            <a:gradFill>
              <a:gsLst>
                <a:gs pos="47000">
                  <a:srgbClr val="38659D"/>
                </a:gs>
                <a:gs pos="22000">
                  <a:schemeClr val="tx2">
                    <a:lumMod val="60000"/>
                    <a:lumOff val="40000"/>
                    <a:alpha val="35000"/>
                  </a:schemeClr>
                </a:gs>
                <a:gs pos="87000">
                  <a:schemeClr val="tx2">
                    <a:lumMod val="75000"/>
                    <a:alpha val="26000"/>
                  </a:schemeClr>
                </a:gs>
              </a:gsLst>
              <a:lin ang="2700000" scaled="0"/>
            </a:gradFill>
            <a:scene3d>
              <a:camera prst="orthographicFront">
                <a:rot lat="18300001" lon="0" rev="0"/>
              </a:camera>
              <a:lightRig rig="threePt" dir="t"/>
            </a:scene3d>
            <a:sp3d extrusionH="254000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 defTabSz="1217144" latinLnBrk="1"/>
              <a:r>
                <a:rPr lang="en-US" sz="2700" dirty="0">
                  <a:solidFill>
                    <a:prstClr val="white"/>
                  </a:solidFill>
                  <a:latin typeface="Arial" pitchFamily="34" charset="0"/>
                  <a:ea typeface="Arial Unicode MS"/>
                  <a:cs typeface="Arial" pitchFamily="34" charset="0"/>
                </a:rPr>
                <a:t>     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553360" y="1138516"/>
              <a:ext cx="281574" cy="2885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7144" latinLnBrk="1"/>
              <a:r>
                <a:rPr lang="en-US" dirty="0">
                  <a:solidFill>
                    <a:srgbClr val="D01719"/>
                  </a:solidFill>
                  <a:latin typeface="Arial Black" pitchFamily="34" charset="0"/>
                  <a:ea typeface="Arial Unicode MS"/>
                </a:rPr>
                <a:t>7 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054576" y="5257839"/>
            <a:ext cx="768085" cy="679091"/>
            <a:chOff x="3419872" y="1019742"/>
            <a:chExt cx="576064" cy="509318"/>
          </a:xfrm>
        </p:grpSpPr>
        <p:sp>
          <p:nvSpPr>
            <p:cNvPr id="63" name="Oval 62"/>
            <p:cNvSpPr/>
            <p:nvPr/>
          </p:nvSpPr>
          <p:spPr>
            <a:xfrm>
              <a:off x="3419872" y="1019742"/>
              <a:ext cx="576064" cy="509318"/>
            </a:xfrm>
            <a:prstGeom prst="ellipse">
              <a:avLst/>
            </a:prstGeom>
            <a:gradFill>
              <a:gsLst>
                <a:gs pos="47000">
                  <a:srgbClr val="38659D"/>
                </a:gs>
                <a:gs pos="22000">
                  <a:schemeClr val="tx2">
                    <a:lumMod val="60000"/>
                    <a:lumOff val="40000"/>
                    <a:alpha val="35000"/>
                  </a:schemeClr>
                </a:gs>
                <a:gs pos="87000">
                  <a:schemeClr val="tx2">
                    <a:lumMod val="75000"/>
                    <a:alpha val="26000"/>
                  </a:schemeClr>
                </a:gs>
              </a:gsLst>
              <a:lin ang="2700000" scaled="0"/>
            </a:gradFill>
            <a:scene3d>
              <a:camera prst="orthographicFront">
                <a:rot lat="18300001" lon="0" rev="0"/>
              </a:camera>
              <a:lightRig rig="threePt" dir="t"/>
            </a:scene3d>
            <a:sp3d extrusionH="254000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 defTabSz="1217144" latinLnBrk="1"/>
              <a:r>
                <a:rPr lang="en-US" sz="2700" dirty="0">
                  <a:solidFill>
                    <a:prstClr val="white"/>
                  </a:solidFill>
                  <a:latin typeface="Arial" pitchFamily="34" charset="0"/>
                  <a:ea typeface="Arial Unicode MS"/>
                  <a:cs typeface="Arial" pitchFamily="34" charset="0"/>
                </a:rPr>
                <a:t>     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567214" y="1131585"/>
              <a:ext cx="281574" cy="2885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7144" latinLnBrk="1"/>
              <a:r>
                <a:rPr lang="en-US" dirty="0">
                  <a:solidFill>
                    <a:srgbClr val="D01719"/>
                  </a:solidFill>
                  <a:latin typeface="Arial Black" pitchFamily="34" charset="0"/>
                  <a:ea typeface="Arial Unicode MS"/>
                </a:rPr>
                <a:t>8 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241353" y="23575"/>
            <a:ext cx="3645691" cy="960107"/>
            <a:chOff x="2286000" y="0"/>
            <a:chExt cx="2734268" cy="838200"/>
          </a:xfrm>
        </p:grpSpPr>
        <p:sp>
          <p:nvSpPr>
            <p:cNvPr id="66" name="Oval 65"/>
            <p:cNvSpPr/>
            <p:nvPr/>
          </p:nvSpPr>
          <p:spPr>
            <a:xfrm>
              <a:off x="2286000" y="0"/>
              <a:ext cx="2734268" cy="838200"/>
            </a:xfrm>
            <a:prstGeom prst="ellipse">
              <a:avLst/>
            </a:prstGeom>
            <a:gradFill flip="none" rotWithShape="1">
              <a:gsLst>
                <a:gs pos="49000">
                  <a:srgbClr val="38659D">
                    <a:alpha val="81000"/>
                  </a:srgbClr>
                </a:gs>
                <a:gs pos="22000">
                  <a:schemeClr val="tx2">
                    <a:lumMod val="60000"/>
                    <a:lumOff val="40000"/>
                    <a:alpha val="81000"/>
                  </a:schemeClr>
                </a:gs>
                <a:gs pos="87000">
                  <a:schemeClr val="tx2">
                    <a:lumMod val="75000"/>
                    <a:alpha val="81000"/>
                  </a:schemeClr>
                </a:gs>
              </a:gsLst>
              <a:lin ang="2700000" scaled="0"/>
              <a:tileRect/>
            </a:gradFill>
            <a:scene3d>
              <a:camera prst="orthographicFront">
                <a:rot lat="18300001" lon="0" rev="0"/>
              </a:camera>
              <a:lightRig rig="threePt" dir="t"/>
            </a:scene3d>
            <a:sp3d extrusionH="254000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7144" latinLnBrk="1"/>
              <a:endParaRPr lang="en-US" sz="27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607848" y="154728"/>
              <a:ext cx="1984404" cy="510526"/>
            </a:xfrm>
            <a:prstGeom prst="rect">
              <a:avLst/>
            </a:prstGeom>
            <a:noFill/>
            <a:scene3d>
              <a:camera prst="perspectiveLeft"/>
              <a:lightRig rig="threePt" dir="t"/>
            </a:scene3d>
            <a:sp3d extrusionH="254000"/>
          </p:spPr>
          <p:txBody>
            <a:bodyPr wrap="square" rtlCol="0" anchor="ctr">
              <a:spAutoFit/>
              <a:sp3d extrusionH="57150">
                <a:bevelT w="57150" h="38100" prst="artDeco"/>
              </a:sp3d>
            </a:bodyPr>
            <a:lstStyle/>
            <a:p>
              <a:pPr algn="ctr" defTabSz="1217144" latinLnBrk="1"/>
              <a:r>
                <a:rPr lang="en-US" sz="3200" dirty="0">
                  <a:solidFill>
                    <a:srgbClr val="D01719"/>
                  </a:solidFill>
                  <a:latin typeface="Andale Mono"/>
                  <a:ea typeface="Arial Unicode MS"/>
                  <a:cs typeface="Andale Mono"/>
                </a:rPr>
                <a:t>Outline</a:t>
              </a:r>
            </a:p>
          </p:txBody>
        </p:sp>
      </p:grpSp>
      <p:pic>
        <p:nvPicPr>
          <p:cNvPr id="5" name="Picture 4" descr="Screen Shot 2018-11-11 at 15.53.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73138" y="3462872"/>
            <a:ext cx="2472265" cy="4165603"/>
          </a:xfrm>
          <a:prstGeom prst="rect">
            <a:avLst/>
          </a:prstGeom>
        </p:spPr>
      </p:pic>
      <p:pic>
        <p:nvPicPr>
          <p:cNvPr id="9" name="Picture 8" descr="Screen Shot 2018-11-11 at 15.58.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6172200"/>
            <a:ext cx="10464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5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1200" y="80783"/>
            <a:ext cx="8264525" cy="1009015"/>
            <a:chOff x="311200" y="80772"/>
            <a:chExt cx="8264525" cy="1009015"/>
          </a:xfrm>
        </p:grpSpPr>
        <p:sp>
          <p:nvSpPr>
            <p:cNvPr id="3" name="object 3"/>
            <p:cNvSpPr/>
            <p:nvPr/>
          </p:nvSpPr>
          <p:spPr>
            <a:xfrm>
              <a:off x="312419" y="290766"/>
              <a:ext cx="6455663" cy="39716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559296" y="80772"/>
              <a:ext cx="1054607" cy="100888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20127" y="80772"/>
              <a:ext cx="1455420" cy="10088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11200" y="207899"/>
              <a:ext cx="6782434" cy="5715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842506" y="207899"/>
              <a:ext cx="914400" cy="5715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403337" y="207899"/>
              <a:ext cx="1072515" cy="5715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211985" y="1192266"/>
            <a:ext cx="11526047" cy="5550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1984" y="918463"/>
            <a:ext cx="8099425" cy="0"/>
          </a:xfrm>
          <a:custGeom>
            <a:avLst/>
            <a:gdLst/>
            <a:ahLst/>
            <a:cxnLst/>
            <a:rect l="l" t="t" r="r" b="b"/>
            <a:pathLst>
              <a:path w="8099425">
                <a:moveTo>
                  <a:pt x="0" y="0"/>
                </a:moveTo>
                <a:lnTo>
                  <a:pt x="8098904" y="0"/>
                </a:lnTo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96850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0-10-17 at 9.37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084" y="830510"/>
            <a:ext cx="8456149" cy="60274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F1F571-60A7-4B21-B999-0A502755C15B}"/>
              </a:ext>
            </a:extLst>
          </p:cNvPr>
          <p:cNvSpPr txBox="1"/>
          <p:nvPr/>
        </p:nvSpPr>
        <p:spPr>
          <a:xfrm>
            <a:off x="2919369" y="167780"/>
            <a:ext cx="635326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Illustrasi</a:t>
            </a:r>
            <a:r>
              <a:rPr lang="en-US" b="1" dirty="0"/>
              <a:t> </a:t>
            </a:r>
            <a:r>
              <a:rPr lang="en-US" b="1" dirty="0" err="1"/>
              <a:t>Keterkaitan</a:t>
            </a:r>
            <a:r>
              <a:rPr lang="en-US" b="1" dirty="0"/>
              <a:t> TKT </a:t>
            </a:r>
            <a:r>
              <a:rPr lang="en-US" b="1" dirty="0" err="1"/>
              <a:t>Petarencana</a:t>
            </a:r>
            <a:r>
              <a:rPr lang="en-US" b="1" dirty="0"/>
              <a:t> </a:t>
            </a:r>
            <a:r>
              <a:rPr lang="en-US" b="1" dirty="0" err="1"/>
              <a:t>Teknologi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873166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E87D0-8F31-491C-83C1-36E55A68D6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21" y="2514601"/>
            <a:ext cx="8915399" cy="1200768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 of the Art (Novelty)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DE20E8-6688-42B8-8BEE-4CF681B9D2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5483" y="3970214"/>
            <a:ext cx="8915399" cy="1126283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B6C882"/>
                </a:solidFill>
              </a:rPr>
              <a:t>Kebaruan</a:t>
            </a:r>
            <a:r>
              <a:rPr lang="en-US" sz="2800" b="1" dirty="0">
                <a:solidFill>
                  <a:srgbClr val="B6C882"/>
                </a:solidFill>
              </a:rPr>
              <a:t>, </a:t>
            </a:r>
            <a:r>
              <a:rPr lang="en-US" sz="2800" b="1" dirty="0" err="1">
                <a:solidFill>
                  <a:srgbClr val="B6C882"/>
                </a:solidFill>
              </a:rPr>
              <a:t>Keunikan</a:t>
            </a:r>
            <a:endParaRPr lang="en-US" sz="2800" b="1" dirty="0">
              <a:solidFill>
                <a:srgbClr val="B6C8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724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7E6346D3-A650-4081-9BF9-6869BDAA6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>
                <a:solidFill>
                  <a:srgbClr val="0070C0"/>
                </a:solidFill>
                <a:cs typeface="Times New Roman" panose="02020603050405020304" pitchFamily="18" charset="0"/>
              </a:rPr>
              <a:t>State of the art</a:t>
            </a:r>
            <a:r>
              <a:rPr lang="id-ID" altLang="en-US" sz="4000" b="1">
                <a:solidFill>
                  <a:srgbClr val="0070C0"/>
                </a:solidFill>
                <a:cs typeface="Times New Roman" panose="02020603050405020304" pitchFamily="18" charset="0"/>
              </a:rPr>
              <a:t> &amp; RoadMap</a:t>
            </a:r>
            <a:endParaRPr lang="id-ID" altLang="en-US" b="1">
              <a:solidFill>
                <a:srgbClr val="0070C0"/>
              </a:solidFill>
            </a:endParaRPr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63C635C2-2810-4C43-849B-5B642F7639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anose="05020102010507070707" pitchFamily="18" charset="2"/>
              <a:buNone/>
            </a:pPr>
            <a:r>
              <a:rPr lang="id-ID" altLang="en-US" dirty="0"/>
              <a:t>Dalam Proposal </a:t>
            </a:r>
            <a:r>
              <a:rPr lang="en-US" altLang="en-US" dirty="0" err="1"/>
              <a:t>Penelitian</a:t>
            </a:r>
            <a:endParaRPr lang="id-ID" altLang="en-US" dirty="0"/>
          </a:p>
          <a:p>
            <a:pPr>
              <a:buFont typeface="Wingdings 2" panose="05020102010507070707" pitchFamily="18" charset="2"/>
              <a:buNone/>
            </a:pPr>
            <a:r>
              <a:rPr lang="id-ID" altLang="en-US" dirty="0"/>
              <a:t>Diminta selalu menyampaikan 2 hal kata kunci pada bab tinjauan teori :</a:t>
            </a:r>
          </a:p>
          <a:p>
            <a:pPr>
              <a:buFont typeface="Wingdings 2" panose="05020102010507070707" pitchFamily="18" charset="2"/>
              <a:buNone/>
            </a:pPr>
            <a:endParaRPr lang="id-ID" altLang="en-US" dirty="0"/>
          </a:p>
          <a:p>
            <a:r>
              <a:rPr lang="en-US" altLang="en-US" sz="3600" i="1" dirty="0">
                <a:solidFill>
                  <a:srgbClr val="2E2224"/>
                </a:solidFill>
                <a:cs typeface="Times New Roman" panose="02020603050405020304" pitchFamily="18" charset="0"/>
              </a:rPr>
              <a:t>State of the art</a:t>
            </a:r>
            <a:r>
              <a:rPr lang="id-ID" altLang="en-US" sz="3600" i="1" dirty="0">
                <a:solidFill>
                  <a:srgbClr val="2E2224"/>
                </a:solidFill>
                <a:cs typeface="Times New Roman" panose="02020603050405020304" pitchFamily="18" charset="0"/>
              </a:rPr>
              <a:t> &amp; </a:t>
            </a:r>
          </a:p>
          <a:p>
            <a:r>
              <a:rPr lang="id-ID" altLang="en-US" sz="3600" i="1" dirty="0">
                <a:solidFill>
                  <a:srgbClr val="2E2224"/>
                </a:solidFill>
                <a:cs typeface="Times New Roman" panose="02020603050405020304" pitchFamily="18" charset="0"/>
              </a:rPr>
              <a:t>RoadMap</a:t>
            </a:r>
            <a:endParaRPr lang="id-ID" altLang="en-US" sz="3600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49EB3-9E77-48B8-9E0E-36FB9CCD1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9pPr>
          </a:lstStyle>
          <a:p>
            <a:fld id="{7279E3E9-97BD-471E-88F2-5E95BE575E56}" type="slidenum">
              <a:rPr lang="id-ID" altLang="en-US">
                <a:solidFill>
                  <a:srgbClr val="8DA1A7"/>
                </a:solidFill>
                <a:latin typeface="Gill Sans MT" panose="020B0502020104020203" pitchFamily="34" charset="0"/>
                <a:sym typeface="Gill Sans MT" panose="020B0502020104020203" pitchFamily="34" charset="0"/>
              </a:rPr>
              <a:pPr/>
              <a:t>23</a:t>
            </a:fld>
            <a:endParaRPr lang="en-US" altLang="en-US" sz="18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>
            <a:extLst>
              <a:ext uri="{FF2B5EF4-FFF2-40B4-BE49-F238E27FC236}">
                <a16:creationId xmlns:a16="http://schemas.microsoft.com/office/drawing/2014/main" id="{07483C4C-0184-4BE6-80D4-577D20CA9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414" y="0"/>
            <a:ext cx="8129587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9pPr>
          </a:lstStyle>
          <a:p>
            <a:pPr algn="ctr"/>
            <a:endParaRPr lang="id-ID" altLang="en-US">
              <a:solidFill>
                <a:srgbClr val="FFFFFF"/>
              </a:solidFill>
              <a:latin typeface="Gill Sans MT" panose="020B0502020104020203" pitchFamily="34" charset="0"/>
              <a:sym typeface="Gill Sans MT" panose="020B0502020104020203" pitchFamily="34" charset="0"/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6A5261D0-27B3-4791-A820-51943ABD9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414" y="0"/>
            <a:ext cx="73025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9pPr>
          </a:lstStyle>
          <a:p>
            <a:pPr algn="ctr"/>
            <a:endParaRPr lang="id-ID" altLang="en-US">
              <a:solidFill>
                <a:srgbClr val="FFFFFF"/>
              </a:solidFill>
              <a:latin typeface="Gill Sans MT" panose="020B0502020104020203" pitchFamily="34" charset="0"/>
              <a:sym typeface="Gill Sans MT" panose="020B0502020104020203" pitchFamily="34" charset="0"/>
            </a:endParaRPr>
          </a:p>
        </p:txBody>
      </p:sp>
      <p:sp>
        <p:nvSpPr>
          <p:cNvPr id="15365" name="Rectangle 1">
            <a:extLst>
              <a:ext uri="{FF2B5EF4-FFF2-40B4-BE49-F238E27FC236}">
                <a16:creationId xmlns:a16="http://schemas.microsoft.com/office/drawing/2014/main" id="{E1E3F256-84C8-4E1E-83F5-CAAEBC1CA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852300"/>
            <a:ext cx="7467600" cy="581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000" b="1">
                <a:solidFill>
                  <a:srgbClr val="2E2224"/>
                </a:solidFill>
                <a:sym typeface="Times New Roman" panose="02020603050405020304" pitchFamily="18" charset="0"/>
              </a:rPr>
              <a:t>Pengertian  state of the art (SOTA) dalam penelitian ?</a:t>
            </a:r>
            <a:endParaRPr lang="id-ID" altLang="en-US" sz="2000" b="1">
              <a:solidFill>
                <a:srgbClr val="2E2224"/>
              </a:solidFill>
              <a:sym typeface="Times New Roman" panose="02020603050405020304" pitchFamily="18" charset="0"/>
            </a:endParaRPr>
          </a:p>
          <a:p>
            <a:endParaRPr lang="id-ID" altLang="en-US" b="1" i="1">
              <a:solidFill>
                <a:srgbClr val="2E2224"/>
              </a:solidFill>
              <a:sym typeface="Times New Roman" panose="02020603050405020304" pitchFamily="18" charset="0"/>
            </a:endParaRPr>
          </a:p>
          <a:p>
            <a:r>
              <a:rPr lang="en-US" altLang="en-US" b="1" i="1">
                <a:solidFill>
                  <a:srgbClr val="2E2224"/>
                </a:solidFill>
                <a:sym typeface="Times New Roman" panose="02020603050405020304" pitchFamily="18" charset="0"/>
              </a:rPr>
              <a:t>The state of the art is </a:t>
            </a:r>
            <a:endParaRPr lang="id-ID" altLang="en-US" b="1" i="1">
              <a:solidFill>
                <a:srgbClr val="2E2224"/>
              </a:solidFill>
              <a:sym typeface="Times New Roman" panose="02020603050405020304" pitchFamily="18" charset="0"/>
            </a:endParaRPr>
          </a:p>
          <a:p>
            <a:r>
              <a:rPr lang="en-US" altLang="en-US" i="1">
                <a:solidFill>
                  <a:srgbClr val="2E2224"/>
                </a:solidFill>
                <a:sym typeface="Times New Roman" panose="02020603050405020304" pitchFamily="18" charset="0"/>
              </a:rPr>
              <a:t>the </a:t>
            </a:r>
            <a:r>
              <a:rPr lang="en-US" altLang="en-US" b="1" i="1">
                <a:solidFill>
                  <a:srgbClr val="2E2224"/>
                </a:solidFill>
                <a:sym typeface="Times New Roman" panose="02020603050405020304" pitchFamily="18" charset="0"/>
              </a:rPr>
              <a:t>highest level of development</a:t>
            </a:r>
            <a:r>
              <a:rPr lang="en-US" altLang="en-US" i="1">
                <a:solidFill>
                  <a:srgbClr val="2E2224"/>
                </a:solidFill>
                <a:sym typeface="Times New Roman" panose="02020603050405020304" pitchFamily="18" charset="0"/>
              </a:rPr>
              <a:t>, as of a device, technique, or scientific field, achieved at a particular time. </a:t>
            </a:r>
            <a:endParaRPr lang="id-ID" altLang="en-US" i="1">
              <a:solidFill>
                <a:srgbClr val="2E2224"/>
              </a:solidFill>
              <a:sym typeface="Times New Roman" panose="02020603050405020304" pitchFamily="18" charset="0"/>
            </a:endParaRPr>
          </a:p>
          <a:p>
            <a:endParaRPr lang="id-ID" altLang="en-US" i="1">
              <a:solidFill>
                <a:srgbClr val="2E2224"/>
              </a:solidFill>
              <a:sym typeface="Times New Roman" panose="02020603050405020304" pitchFamily="18" charset="0"/>
            </a:endParaRPr>
          </a:p>
          <a:p>
            <a:r>
              <a:rPr lang="en-US" altLang="en-US" i="1">
                <a:solidFill>
                  <a:srgbClr val="2E2224"/>
                </a:solidFill>
                <a:sym typeface="Times New Roman" panose="02020603050405020304" pitchFamily="18" charset="0"/>
              </a:rPr>
              <a:t>It also applies to the level of development (as of a device, procedure, process, technique, or science) reached at any particular time usually as a result of modern methods </a:t>
            </a:r>
            <a:r>
              <a:rPr lang="en-US" altLang="en-US">
                <a:solidFill>
                  <a:srgbClr val="2E2224"/>
                </a:solidFill>
                <a:sym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2E2224"/>
                </a:solidFill>
                <a:sym typeface="Times New Roman" panose="02020603050405020304" pitchFamily="18" charset="0"/>
              </a:rPr>
              <a:t>wikipedia</a:t>
            </a:r>
            <a:r>
              <a:rPr lang="en-US" altLang="en-US">
                <a:solidFill>
                  <a:srgbClr val="2E2224"/>
                </a:solidFill>
                <a:sym typeface="Times New Roman" panose="02020603050405020304" pitchFamily="18" charset="0"/>
              </a:rPr>
              <a:t>).</a:t>
            </a:r>
            <a:endParaRPr lang="id-ID" altLang="en-US">
              <a:solidFill>
                <a:srgbClr val="2E2224"/>
              </a:solidFill>
              <a:sym typeface="Times New Roman" panose="02020603050405020304" pitchFamily="18" charset="0"/>
            </a:endParaRPr>
          </a:p>
          <a:p>
            <a:endParaRPr lang="id-ID" altLang="en-US">
              <a:solidFill>
                <a:srgbClr val="2E2224"/>
              </a:solidFill>
              <a:sym typeface="Times New Roman" panose="02020603050405020304" pitchFamily="18" charset="0"/>
            </a:endParaRPr>
          </a:p>
          <a:p>
            <a:r>
              <a:rPr lang="en-US" altLang="en-US" b="1">
                <a:solidFill>
                  <a:srgbClr val="2E2224"/>
                </a:solidFill>
                <a:sym typeface="Times New Roman" panose="02020603050405020304" pitchFamily="18" charset="0"/>
              </a:rPr>
              <a:t>SOTA</a:t>
            </a:r>
            <a:r>
              <a:rPr lang="en-US" altLang="en-US">
                <a:solidFill>
                  <a:srgbClr val="2E2224"/>
                </a:solidFill>
                <a:sym typeface="Times New Roman" panose="02020603050405020304" pitchFamily="18" charset="0"/>
              </a:rPr>
              <a:t> adalah pencapaian paling tinggi dari sebuah </a:t>
            </a:r>
            <a:r>
              <a:rPr lang="id-ID" altLang="en-US">
                <a:solidFill>
                  <a:srgbClr val="2E2224"/>
                </a:solidFill>
                <a:sym typeface="Times New Roman" panose="02020603050405020304" pitchFamily="18" charset="0"/>
              </a:rPr>
              <a:t>penelitian</a:t>
            </a:r>
            <a:r>
              <a:rPr lang="en-US" altLang="en-US">
                <a:solidFill>
                  <a:srgbClr val="2E2224"/>
                </a:solidFill>
                <a:sym typeface="Times New Roman" panose="02020603050405020304" pitchFamily="18" charset="0"/>
              </a:rPr>
              <a:t> </a:t>
            </a:r>
            <a:endParaRPr lang="id-ID" altLang="en-US">
              <a:solidFill>
                <a:srgbClr val="2E2224"/>
              </a:solidFill>
              <a:sym typeface="Times New Roman" panose="02020603050405020304" pitchFamily="18" charset="0"/>
            </a:endParaRPr>
          </a:p>
          <a:p>
            <a:endParaRPr lang="id-ID" altLang="en-US">
              <a:solidFill>
                <a:srgbClr val="2E2224"/>
              </a:solidFill>
              <a:sym typeface="Times New Roman" panose="02020603050405020304" pitchFamily="18" charset="0"/>
            </a:endParaRPr>
          </a:p>
          <a:p>
            <a:r>
              <a:rPr lang="id-ID" altLang="en-US">
                <a:solidFill>
                  <a:srgbClr val="2E2224"/>
                </a:solidFill>
                <a:sym typeface="Times New Roman" panose="02020603050405020304" pitchFamily="18" charset="0"/>
              </a:rPr>
              <a:t>P</a:t>
            </a:r>
            <a:r>
              <a:rPr lang="en-US" altLang="en-US">
                <a:solidFill>
                  <a:srgbClr val="2E2224"/>
                </a:solidFill>
                <a:sym typeface="Times New Roman" panose="02020603050405020304" pitchFamily="18" charset="0"/>
              </a:rPr>
              <a:t>encapaian paling tinggi </a:t>
            </a:r>
            <a:r>
              <a:rPr lang="id-ID" altLang="en-US">
                <a:solidFill>
                  <a:srgbClr val="2E2224"/>
                </a:solidFill>
                <a:sym typeface="Times New Roman" panose="02020603050405020304" pitchFamily="18" charset="0"/>
              </a:rPr>
              <a:t> bisa berupa :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id-ID" altLang="en-US">
                <a:solidFill>
                  <a:srgbClr val="2E2224"/>
                </a:solidFill>
                <a:sym typeface="Times New Roman" panose="02020603050405020304" pitchFamily="18" charset="0"/>
              </a:rPr>
              <a:t> M</a:t>
            </a:r>
            <a:r>
              <a:rPr lang="en-US" altLang="en-US">
                <a:solidFill>
                  <a:srgbClr val="2E2224"/>
                </a:solidFill>
                <a:sym typeface="Times New Roman" panose="02020603050405020304" pitchFamily="18" charset="0"/>
              </a:rPr>
              <a:t>etode</a:t>
            </a:r>
            <a:r>
              <a:rPr lang="id-ID" altLang="en-US">
                <a:solidFill>
                  <a:srgbClr val="2E2224"/>
                </a:solidFill>
                <a:sym typeface="Times New Roman" panose="02020603050405020304" pitchFamily="18" charset="0"/>
              </a:rPr>
              <a:t>, Prosedur, Proses</a:t>
            </a:r>
            <a:r>
              <a:rPr lang="en-US" altLang="en-US">
                <a:solidFill>
                  <a:srgbClr val="2E2224"/>
                </a:solidFill>
                <a:sym typeface="Times New Roman" panose="02020603050405020304" pitchFamily="18" charset="0"/>
              </a:rPr>
              <a:t> </a:t>
            </a:r>
            <a:r>
              <a:rPr lang="id-ID" altLang="en-US">
                <a:solidFill>
                  <a:srgbClr val="2E2224"/>
                </a:solidFill>
                <a:sym typeface="Times New Roman" panose="02020603050405020304" pitchFamily="18" charset="0"/>
              </a:rPr>
              <a:t>P</a:t>
            </a:r>
            <a:r>
              <a:rPr lang="en-US" altLang="en-US">
                <a:solidFill>
                  <a:srgbClr val="2E2224"/>
                </a:solidFill>
                <a:sym typeface="Times New Roman" panose="02020603050405020304" pitchFamily="18" charset="0"/>
              </a:rPr>
              <a:t>aling baru,</a:t>
            </a:r>
            <a:r>
              <a:rPr lang="id-ID" altLang="en-US">
                <a:solidFill>
                  <a:srgbClr val="2E2224"/>
                </a:solidFill>
                <a:sym typeface="Times New Roman" panose="02020603050405020304" pitchFamily="18" charset="0"/>
              </a:rPr>
              <a:t> 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id-ID" altLang="en-US">
                <a:solidFill>
                  <a:srgbClr val="2E2224"/>
                </a:solidFill>
                <a:sym typeface="Times New Roman" panose="02020603050405020304" pitchFamily="18" charset="0"/>
              </a:rPr>
              <a:t> Tools / A</a:t>
            </a:r>
            <a:r>
              <a:rPr lang="en-US" altLang="en-US">
                <a:solidFill>
                  <a:srgbClr val="2E2224"/>
                </a:solidFill>
                <a:sym typeface="Times New Roman" panose="02020603050405020304" pitchFamily="18" charset="0"/>
              </a:rPr>
              <a:t>lat paling baru, </a:t>
            </a:r>
            <a:endParaRPr lang="id-ID" altLang="en-US">
              <a:solidFill>
                <a:srgbClr val="2E2224"/>
              </a:solidFill>
              <a:sym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id-ID" altLang="en-US">
                <a:solidFill>
                  <a:srgbClr val="2E2224"/>
                </a:solidFill>
                <a:sym typeface="Times New Roman" panose="02020603050405020304" pitchFamily="18" charset="0"/>
              </a:rPr>
              <a:t> </a:t>
            </a:r>
            <a:r>
              <a:rPr lang="en-US" altLang="en-US">
                <a:solidFill>
                  <a:srgbClr val="2E2224"/>
                </a:solidFill>
                <a:sym typeface="Times New Roman" panose="02020603050405020304" pitchFamily="18" charset="0"/>
              </a:rPr>
              <a:t>T</a:t>
            </a:r>
            <a:r>
              <a:rPr lang="id-ID" altLang="en-US">
                <a:solidFill>
                  <a:srgbClr val="2E2224"/>
                </a:solidFill>
                <a:sym typeface="Times New Roman" panose="02020603050405020304" pitchFamily="18" charset="0"/>
              </a:rPr>
              <a:t>eori/Ilmu terbaru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id-ID" altLang="en-US">
                <a:solidFill>
                  <a:srgbClr val="2E2224"/>
                </a:solidFill>
                <a:sym typeface="Times New Roman" panose="02020603050405020304" pitchFamily="18" charset="0"/>
              </a:rPr>
              <a:t> Temuan/Bahan baku/bahan bantu spt katalis dan Produk terbaru</a:t>
            </a:r>
          </a:p>
          <a:p>
            <a:endParaRPr lang="id-ID" altLang="en-US">
              <a:solidFill>
                <a:srgbClr val="2E2224"/>
              </a:solidFill>
              <a:sym typeface="Times New Roman" panose="02020603050405020304" pitchFamily="18" charset="0"/>
            </a:endParaRPr>
          </a:p>
          <a:p>
            <a:r>
              <a:rPr lang="id-ID" altLang="en-US">
                <a:solidFill>
                  <a:srgbClr val="2E2224"/>
                </a:solidFill>
                <a:sym typeface="Times New Roman" panose="02020603050405020304" pitchFamily="18" charset="0"/>
              </a:rPr>
              <a:t>T</a:t>
            </a:r>
            <a:r>
              <a:rPr lang="en-US" altLang="en-US">
                <a:solidFill>
                  <a:srgbClr val="2E2224"/>
                </a:solidFill>
                <a:sym typeface="Times New Roman" panose="02020603050405020304" pitchFamily="18" charset="0"/>
              </a:rPr>
              <a:t>entu saja </a:t>
            </a:r>
            <a:r>
              <a:rPr lang="id-ID" altLang="en-US">
                <a:solidFill>
                  <a:srgbClr val="2E2224"/>
                </a:solidFill>
                <a:sym typeface="Times New Roman" panose="02020603050405020304" pitchFamily="18" charset="0"/>
              </a:rPr>
              <a:t>dalam batasan </a:t>
            </a:r>
            <a:r>
              <a:rPr lang="en-US" altLang="en-US">
                <a:solidFill>
                  <a:srgbClr val="2E2224"/>
                </a:solidFill>
                <a:sym typeface="Times New Roman" panose="02020603050405020304" pitchFamily="18" charset="0"/>
              </a:rPr>
              <a:t>penelitian ini belum pernah dilakukan </a:t>
            </a:r>
            <a:r>
              <a:rPr lang="id-ID" altLang="en-US">
                <a:solidFill>
                  <a:srgbClr val="2E2224"/>
                </a:solidFill>
                <a:sym typeface="Times New Roman" panose="02020603050405020304" pitchFamily="18" charset="0"/>
              </a:rPr>
              <a:t> </a:t>
            </a:r>
            <a:endParaRPr lang="id-ID" altLang="en-US"/>
          </a:p>
        </p:txBody>
      </p:sp>
      <p:sp>
        <p:nvSpPr>
          <p:cNvPr id="15366" name="Title 1">
            <a:extLst>
              <a:ext uri="{FF2B5EF4-FFF2-40B4-BE49-F238E27FC236}">
                <a16:creationId xmlns:a16="http://schemas.microsoft.com/office/drawing/2014/main" id="{BE4C0777-CBE1-436F-8724-C7653DF45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74638"/>
            <a:ext cx="74993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9pPr>
          </a:lstStyle>
          <a:p>
            <a:r>
              <a:rPr lang="en-US" altLang="en-US" sz="4400" b="1" i="1">
                <a:solidFill>
                  <a:srgbClr val="0070C0"/>
                </a:solidFill>
                <a:cs typeface="Times New Roman" panose="02020603050405020304" pitchFamily="18" charset="0"/>
              </a:rPr>
              <a:t>State of the art</a:t>
            </a:r>
            <a:r>
              <a:rPr lang="id-ID" altLang="en-US" sz="4400" b="1" i="1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endParaRPr lang="en-US" altLang="en-US" sz="4300" b="1" i="1">
              <a:solidFill>
                <a:srgbClr val="0070C0"/>
              </a:solidFill>
              <a:latin typeface="Gill Sans MT" panose="020B0502020104020203" pitchFamily="34" charset="0"/>
              <a:sym typeface="Gill Sans MT" panose="020B0502020104020203" pitchFamily="34" charset="0"/>
            </a:endParaRP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A3A356B7-33A2-463B-9B57-C42310CAA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2590800"/>
            <a:ext cx="6096000" cy="1828800"/>
          </a:xfrm>
          <a:prstGeom prst="wedgeEllipseCallout">
            <a:avLst>
              <a:gd name="adj1" fmla="val -46213"/>
              <a:gd name="adj2" fmla="val -141273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id-ID" altLang="en-US" sz="3200">
                <a:solidFill>
                  <a:srgbClr val="FFFF00"/>
                </a:solidFill>
              </a:rPr>
              <a:t>Ada temuan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d-ID" altLang="en-US" sz="3200">
                <a:solidFill>
                  <a:srgbClr val="FFFF00"/>
                </a:solidFill>
              </a:rPr>
              <a:t>Ada unsur kebaruan</a:t>
            </a:r>
          </a:p>
          <a:p>
            <a:endParaRPr lang="id-ID" altLang="en-US" sz="36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bject 2">
            <a:extLst>
              <a:ext uri="{FF2B5EF4-FFF2-40B4-BE49-F238E27FC236}">
                <a16:creationId xmlns:a16="http://schemas.microsoft.com/office/drawing/2014/main" id="{C01CA307-DFF5-423C-B86E-7D1678E59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1488" y="1943101"/>
            <a:ext cx="3676650" cy="1133475"/>
          </a:xfrm>
          <a:custGeom>
            <a:avLst/>
            <a:gdLst>
              <a:gd name="T0" fmla="*/ 0 w 4300220"/>
              <a:gd name="T1" fmla="*/ 0 h 1249045"/>
              <a:gd name="T2" fmla="*/ 4300220 w 4300220"/>
              <a:gd name="T3" fmla="*/ 1249045 h 1249045"/>
            </a:gdLst>
            <a:ahLst/>
            <a:cxnLst/>
            <a:rect l="T0" t="T1" r="T2" b="T3"/>
            <a:pathLst>
              <a:path w="4300220" h="1249045">
                <a:moveTo>
                  <a:pt x="0" y="0"/>
                </a:moveTo>
                <a:lnTo>
                  <a:pt x="4300006" y="0"/>
                </a:lnTo>
                <a:lnTo>
                  <a:pt x="4300006" y="1248549"/>
                </a:lnTo>
                <a:lnTo>
                  <a:pt x="0" y="1248549"/>
                </a:lnTo>
                <a:lnTo>
                  <a:pt x="0" y="0"/>
                </a:lnTo>
                <a:close/>
              </a:path>
            </a:pathLst>
          </a:custGeom>
          <a:noFill/>
          <a:ln w="12699">
            <a:solidFill>
              <a:srgbClr val="7A477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9pPr>
          </a:lstStyle>
          <a:p>
            <a:endParaRPr lang="id-ID" altLang="en-US"/>
          </a:p>
        </p:txBody>
      </p:sp>
      <p:sp>
        <p:nvSpPr>
          <p:cNvPr id="17411" name="object 3">
            <a:extLst>
              <a:ext uri="{FF2B5EF4-FFF2-40B4-BE49-F238E27FC236}">
                <a16:creationId xmlns:a16="http://schemas.microsoft.com/office/drawing/2014/main" id="{94420F6B-4039-47E2-BFB2-3EC7BC38B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6676" y="2058989"/>
            <a:ext cx="2727325" cy="810613"/>
          </a:xfrm>
        </p:spPr>
        <p:txBody>
          <a:bodyPr vert="horz" lIns="0" tIns="64585" rIns="0" bIns="0" rtlCol="0" anchor="t">
            <a:spAutoFit/>
          </a:bodyPr>
          <a:lstStyle/>
          <a:p>
            <a:pPr marL="11113">
              <a:lnSpc>
                <a:spcPts val="2975"/>
              </a:lnSpc>
              <a:spcBef>
                <a:spcPts val="513"/>
              </a:spcBef>
            </a:pPr>
            <a:r>
              <a:rPr lang="id-ID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Siapa yang sedang  melakukan apa?</a:t>
            </a:r>
            <a:endParaRPr lang="id-ID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2" name="object 4">
            <a:extLst>
              <a:ext uri="{FF2B5EF4-FFF2-40B4-BE49-F238E27FC236}">
                <a16:creationId xmlns:a16="http://schemas.microsoft.com/office/drawing/2014/main" id="{E5B9DD3B-30C2-42F1-A1BB-3DC30C04B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1488" y="3368676"/>
            <a:ext cx="3676650" cy="1133475"/>
          </a:xfrm>
          <a:custGeom>
            <a:avLst/>
            <a:gdLst>
              <a:gd name="T0" fmla="*/ 0 w 4300220"/>
              <a:gd name="T1" fmla="*/ 0 h 1249045"/>
              <a:gd name="T2" fmla="*/ 4300220 w 4300220"/>
              <a:gd name="T3" fmla="*/ 1249045 h 1249045"/>
            </a:gdLst>
            <a:ahLst/>
            <a:cxnLst/>
            <a:rect l="T0" t="T1" r="T2" b="T3"/>
            <a:pathLst>
              <a:path w="4300220" h="1249045">
                <a:moveTo>
                  <a:pt x="0" y="0"/>
                </a:moveTo>
                <a:lnTo>
                  <a:pt x="4300006" y="0"/>
                </a:lnTo>
                <a:lnTo>
                  <a:pt x="4300006" y="1248549"/>
                </a:lnTo>
                <a:lnTo>
                  <a:pt x="0" y="1248549"/>
                </a:lnTo>
                <a:lnTo>
                  <a:pt x="0" y="0"/>
                </a:lnTo>
                <a:close/>
              </a:path>
            </a:pathLst>
          </a:custGeom>
          <a:noFill/>
          <a:ln w="12699">
            <a:solidFill>
              <a:srgbClr val="7A477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9pPr>
          </a:lstStyle>
          <a:p>
            <a:endParaRPr lang="id-ID" altLang="en-US"/>
          </a:p>
        </p:txBody>
      </p:sp>
      <p:sp>
        <p:nvSpPr>
          <p:cNvPr id="17413" name="object 5">
            <a:extLst>
              <a:ext uri="{FF2B5EF4-FFF2-40B4-BE49-F238E27FC236}">
                <a16:creationId xmlns:a16="http://schemas.microsoft.com/office/drawing/2014/main" id="{605E7DCF-BE5B-4F9A-8097-BEFC786B9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388" y="3352800"/>
            <a:ext cx="2589212" cy="80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64585" rIns="0" bIns="0">
            <a:spAutoFit/>
          </a:bodyPr>
          <a:lstStyle>
            <a:lvl1pPr marL="11113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9pPr>
          </a:lstStyle>
          <a:p>
            <a:pPr>
              <a:lnSpc>
                <a:spcPts val="2975"/>
              </a:lnSpc>
              <a:spcBef>
                <a:spcPts val="513"/>
              </a:spcBef>
            </a:pPr>
            <a:r>
              <a:rPr lang="id-ID" altLang="en-US" sz="2400" dirty="0">
                <a:latin typeface="Georgia" panose="02040502050405020303" pitchFamily="18" charset="0"/>
              </a:rPr>
              <a:t>Siapa yang sudah  melakukan apa?</a:t>
            </a:r>
          </a:p>
        </p:txBody>
      </p:sp>
      <p:sp>
        <p:nvSpPr>
          <p:cNvPr id="17414" name="object 6">
            <a:extLst>
              <a:ext uri="{FF2B5EF4-FFF2-40B4-BE49-F238E27FC236}">
                <a16:creationId xmlns:a16="http://schemas.microsoft.com/office/drawing/2014/main" id="{953C893D-6116-4F06-8006-D050AD991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3688" y="1641475"/>
            <a:ext cx="1008062" cy="28892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9pPr>
          </a:lstStyle>
          <a:p>
            <a:endParaRPr lang="id-ID" altLang="en-US"/>
          </a:p>
        </p:txBody>
      </p:sp>
      <p:sp>
        <p:nvSpPr>
          <p:cNvPr id="17415" name="object 7">
            <a:extLst>
              <a:ext uri="{FF2B5EF4-FFF2-40B4-BE49-F238E27FC236}">
                <a16:creationId xmlns:a16="http://schemas.microsoft.com/office/drawing/2014/main" id="{4B9660A6-CA3E-49A5-ADAA-F4D54B6477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1488" y="4795839"/>
            <a:ext cx="3676650" cy="1133475"/>
          </a:xfrm>
          <a:custGeom>
            <a:avLst/>
            <a:gdLst>
              <a:gd name="T0" fmla="*/ 0 w 4300220"/>
              <a:gd name="T1" fmla="*/ 0 h 1249045"/>
              <a:gd name="T2" fmla="*/ 4300220 w 4300220"/>
              <a:gd name="T3" fmla="*/ 1249045 h 1249045"/>
            </a:gdLst>
            <a:ahLst/>
            <a:cxnLst/>
            <a:rect l="T0" t="T1" r="T2" b="T3"/>
            <a:pathLst>
              <a:path w="4300220" h="1249045">
                <a:moveTo>
                  <a:pt x="0" y="0"/>
                </a:moveTo>
                <a:lnTo>
                  <a:pt x="4300006" y="0"/>
                </a:lnTo>
                <a:lnTo>
                  <a:pt x="4300006" y="1248548"/>
                </a:lnTo>
                <a:lnTo>
                  <a:pt x="0" y="1248548"/>
                </a:lnTo>
                <a:lnTo>
                  <a:pt x="0" y="0"/>
                </a:lnTo>
                <a:close/>
              </a:path>
            </a:pathLst>
          </a:custGeom>
          <a:noFill/>
          <a:ln w="12699">
            <a:solidFill>
              <a:srgbClr val="7A477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9pPr>
          </a:lstStyle>
          <a:p>
            <a:endParaRPr lang="id-ID" altLang="en-US"/>
          </a:p>
        </p:txBody>
      </p:sp>
      <p:sp>
        <p:nvSpPr>
          <p:cNvPr id="17416" name="object 8">
            <a:extLst>
              <a:ext uri="{FF2B5EF4-FFF2-40B4-BE49-F238E27FC236}">
                <a16:creationId xmlns:a16="http://schemas.microsoft.com/office/drawing/2014/main" id="{3F924266-EAC2-4549-9939-D8F640534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0" y="4794251"/>
            <a:ext cx="2846388" cy="71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4563" rIns="0" bIns="0">
            <a:spAutoFit/>
          </a:bodyPr>
          <a:lstStyle>
            <a:lvl1pPr marL="11113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425"/>
              </a:spcBef>
            </a:pPr>
            <a:r>
              <a:rPr lang="id-ID" altLang="en-US" sz="2400" dirty="0">
                <a:latin typeface="Georgia" panose="02040502050405020303" pitchFamily="18" charset="0"/>
              </a:rPr>
              <a:t>Siapa yang  pertama  melakukannya</a:t>
            </a:r>
          </a:p>
        </p:txBody>
      </p:sp>
      <p:sp>
        <p:nvSpPr>
          <p:cNvPr id="17417" name="object 9">
            <a:extLst>
              <a:ext uri="{FF2B5EF4-FFF2-40B4-BE49-F238E27FC236}">
                <a16:creationId xmlns:a16="http://schemas.microsoft.com/office/drawing/2014/main" id="{DB16BCBC-1CE7-46D3-A1DD-79C6F686F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3688" y="4492626"/>
            <a:ext cx="1008062" cy="146367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9pPr>
          </a:lstStyle>
          <a:p>
            <a:endParaRPr lang="id-ID" altLang="en-US"/>
          </a:p>
        </p:txBody>
      </p:sp>
      <p:sp>
        <p:nvSpPr>
          <p:cNvPr id="17418" name="object 10">
            <a:extLst>
              <a:ext uri="{FF2B5EF4-FFF2-40B4-BE49-F238E27FC236}">
                <a16:creationId xmlns:a16="http://schemas.microsoft.com/office/drawing/2014/main" id="{556139EF-DAA3-4B6C-9B26-141E3B944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533526"/>
            <a:ext cx="4265613" cy="4640263"/>
          </a:xfrm>
          <a:custGeom>
            <a:avLst/>
            <a:gdLst>
              <a:gd name="T0" fmla="*/ 0 w 4989195"/>
              <a:gd name="T1" fmla="*/ 0 h 5113020"/>
              <a:gd name="T2" fmla="*/ 4989195 w 4989195"/>
              <a:gd name="T3" fmla="*/ 5113020 h 5113020"/>
            </a:gdLst>
            <a:ahLst/>
            <a:cxnLst/>
            <a:rect l="T0" t="T1" r="T2" b="T3"/>
            <a:pathLst>
              <a:path w="4989195" h="5113020">
                <a:moveTo>
                  <a:pt x="0" y="0"/>
                </a:moveTo>
                <a:lnTo>
                  <a:pt x="4989200" y="0"/>
                </a:lnTo>
                <a:lnTo>
                  <a:pt x="4989200" y="5112566"/>
                </a:lnTo>
                <a:lnTo>
                  <a:pt x="0" y="5112566"/>
                </a:lnTo>
              </a:path>
            </a:pathLst>
          </a:custGeom>
          <a:noFill/>
          <a:ln w="76199">
            <a:solidFill>
              <a:srgbClr val="7A477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9pPr>
          </a:lstStyle>
          <a:p>
            <a:endParaRPr lang="id-ID" altLang="en-US"/>
          </a:p>
        </p:txBody>
      </p:sp>
      <p:sp>
        <p:nvSpPr>
          <p:cNvPr id="17419" name="object 11">
            <a:extLst>
              <a:ext uri="{FF2B5EF4-FFF2-40B4-BE49-F238E27FC236}">
                <a16:creationId xmlns:a16="http://schemas.microsoft.com/office/drawing/2014/main" id="{2F49A0FF-B308-403C-B247-772F3CBE2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1538" y="2192339"/>
            <a:ext cx="3446462" cy="159067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9pPr>
          </a:lstStyle>
          <a:p>
            <a:endParaRPr lang="id-ID" altLang="en-US"/>
          </a:p>
        </p:txBody>
      </p:sp>
      <p:sp>
        <p:nvSpPr>
          <p:cNvPr id="17420" name="object 12">
            <a:extLst>
              <a:ext uri="{FF2B5EF4-FFF2-40B4-BE49-F238E27FC236}">
                <a16:creationId xmlns:a16="http://schemas.microsoft.com/office/drawing/2014/main" id="{25E123BD-6046-45B8-9BEE-CC634B709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3641726"/>
            <a:ext cx="3265488" cy="1992313"/>
          </a:xfrm>
          <a:custGeom>
            <a:avLst/>
            <a:gdLst>
              <a:gd name="T0" fmla="*/ 0 w 3818890"/>
              <a:gd name="T1" fmla="*/ 0 h 2196465"/>
              <a:gd name="T2" fmla="*/ 3818890 w 3818890"/>
              <a:gd name="T3" fmla="*/ 2196465 h 2196465"/>
            </a:gdLst>
            <a:ahLst/>
            <a:cxnLst/>
            <a:rect l="T0" t="T1" r="T2" b="T3"/>
            <a:pathLst>
              <a:path w="3818890" h="2196465">
                <a:moveTo>
                  <a:pt x="0" y="0"/>
                </a:moveTo>
                <a:lnTo>
                  <a:pt x="3818381" y="0"/>
                </a:lnTo>
                <a:lnTo>
                  <a:pt x="3818381" y="2195995"/>
                </a:lnTo>
                <a:lnTo>
                  <a:pt x="0" y="2195995"/>
                </a:lnTo>
                <a:lnTo>
                  <a:pt x="0" y="0"/>
                </a:lnTo>
                <a:close/>
              </a:path>
            </a:pathLst>
          </a:custGeom>
          <a:solidFill>
            <a:srgbClr val="DBD7DB">
              <a:alpha val="9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9pPr>
          </a:lstStyle>
          <a:p>
            <a:endParaRPr lang="id-ID" altLang="en-US"/>
          </a:p>
        </p:txBody>
      </p:sp>
      <p:sp>
        <p:nvSpPr>
          <p:cNvPr id="17421" name="object 13">
            <a:extLst>
              <a:ext uri="{FF2B5EF4-FFF2-40B4-BE49-F238E27FC236}">
                <a16:creationId xmlns:a16="http://schemas.microsoft.com/office/drawing/2014/main" id="{9354AD62-856A-4B7C-940C-0E99B512A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3641726"/>
            <a:ext cx="3265488" cy="1992313"/>
          </a:xfrm>
          <a:custGeom>
            <a:avLst/>
            <a:gdLst>
              <a:gd name="T0" fmla="*/ 0 w 3818890"/>
              <a:gd name="T1" fmla="*/ 0 h 2196465"/>
              <a:gd name="T2" fmla="*/ 3818890 w 3818890"/>
              <a:gd name="T3" fmla="*/ 2196465 h 2196465"/>
            </a:gdLst>
            <a:ahLst/>
            <a:cxnLst/>
            <a:rect l="T0" t="T1" r="T2" b="T3"/>
            <a:pathLst>
              <a:path w="3818890" h="2196465">
                <a:moveTo>
                  <a:pt x="0" y="0"/>
                </a:moveTo>
                <a:lnTo>
                  <a:pt x="3818377" y="0"/>
                </a:lnTo>
                <a:lnTo>
                  <a:pt x="3818377" y="2195998"/>
                </a:lnTo>
                <a:lnTo>
                  <a:pt x="0" y="2195998"/>
                </a:lnTo>
                <a:lnTo>
                  <a:pt x="0" y="0"/>
                </a:lnTo>
                <a:close/>
              </a:path>
            </a:pathLst>
          </a:custGeom>
          <a:noFill/>
          <a:ln w="12699">
            <a:solidFill>
              <a:srgbClr val="DBD7D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9pPr>
          </a:lstStyle>
          <a:p>
            <a:endParaRPr lang="id-ID" altLang="en-US"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292BEF25-F72B-432E-9676-12A354356128}"/>
              </a:ext>
            </a:extLst>
          </p:cNvPr>
          <p:cNvSpPr txBox="1"/>
          <p:nvPr/>
        </p:nvSpPr>
        <p:spPr>
          <a:xfrm>
            <a:off x="7562850" y="3990976"/>
            <a:ext cx="2876550" cy="1114425"/>
          </a:xfrm>
          <a:prstGeom prst="rect">
            <a:avLst/>
          </a:prstGeom>
        </p:spPr>
        <p:txBody>
          <a:bodyPr lIns="0" tIns="11135" rIns="0" bIns="0">
            <a:spAutoFit/>
          </a:bodyPr>
          <a:lstStyle/>
          <a:p>
            <a:pPr marL="261681" indent="-250546">
              <a:spcBef>
                <a:spcPts val="88"/>
              </a:spcBef>
              <a:buFont typeface="Arial" panose="020B0604020202020204" pitchFamily="34" charset="0"/>
              <a:buChar char="•"/>
              <a:tabLst>
                <a:tab pos="261681" algn="l"/>
              </a:tabLst>
              <a:defRPr/>
            </a:pPr>
            <a:r>
              <a:rPr sz="3500" spc="-110" dirty="0">
                <a:latin typeface="Georgia"/>
                <a:cs typeface="Georgia"/>
              </a:rPr>
              <a:t>Primer</a:t>
            </a:r>
            <a:endParaRPr sz="3500">
              <a:latin typeface="Georgia"/>
              <a:cs typeface="Georgia"/>
            </a:endParaRPr>
          </a:p>
          <a:p>
            <a:pPr marL="261681" indent="-250546">
              <a:spcBef>
                <a:spcPts val="175"/>
              </a:spcBef>
              <a:buFont typeface="Arial" panose="020B0604020202020204" pitchFamily="34" charset="0"/>
              <a:buChar char="•"/>
              <a:tabLst>
                <a:tab pos="261681" algn="l"/>
              </a:tabLst>
              <a:defRPr/>
            </a:pPr>
            <a:r>
              <a:rPr sz="3500" spc="4" dirty="0">
                <a:latin typeface="Georgia"/>
                <a:cs typeface="Georgia"/>
              </a:rPr>
              <a:t>Up </a:t>
            </a:r>
            <a:r>
              <a:rPr sz="3500" spc="-75" dirty="0">
                <a:latin typeface="Georgia"/>
                <a:cs typeface="Georgia"/>
              </a:rPr>
              <a:t>to</a:t>
            </a:r>
            <a:r>
              <a:rPr sz="3500" spc="13" dirty="0">
                <a:latin typeface="Georgia"/>
                <a:cs typeface="Georgia"/>
              </a:rPr>
              <a:t> </a:t>
            </a:r>
            <a:r>
              <a:rPr sz="3500" spc="-100" dirty="0">
                <a:latin typeface="Georgia"/>
                <a:cs typeface="Georgia"/>
              </a:rPr>
              <a:t>date</a:t>
            </a:r>
            <a:endParaRPr sz="3500">
              <a:latin typeface="Georgia"/>
              <a:cs typeface="Georgia"/>
            </a:endParaRPr>
          </a:p>
        </p:txBody>
      </p:sp>
      <p:sp>
        <p:nvSpPr>
          <p:cNvPr id="17423" name="object 15">
            <a:extLst>
              <a:ext uri="{FF2B5EF4-FFF2-40B4-BE49-F238E27FC236}">
                <a16:creationId xmlns:a16="http://schemas.microsoft.com/office/drawing/2014/main" id="{781F8349-D156-46DF-A9E8-99F35BDA53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6426" y="3160714"/>
            <a:ext cx="1751013" cy="1381125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9pPr>
          </a:lstStyle>
          <a:p>
            <a:endParaRPr lang="id-ID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52CB61D-2683-45A8-A92D-D6F722CC6F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65977" y="347576"/>
            <a:ext cx="5248667" cy="611408"/>
          </a:xfrm>
        </p:spPr>
        <p:txBody>
          <a:bodyPr vert="horz" wrap="square" lIns="0" tIns="11135" rIns="0" bIns="0" rtlCol="0" anchor="t">
            <a:spAutoFit/>
          </a:bodyPr>
          <a:lstStyle/>
          <a:p>
            <a:pPr marL="11135">
              <a:spcBef>
                <a:spcPts val="88"/>
              </a:spcBef>
              <a:defRPr/>
            </a:pPr>
            <a:r>
              <a:rPr sz="3900" spc="-66" dirty="0"/>
              <a:t>Tinjauan</a:t>
            </a:r>
            <a:r>
              <a:rPr sz="3900" spc="-13" dirty="0"/>
              <a:t> </a:t>
            </a:r>
            <a:r>
              <a:rPr sz="3900" spc="-96" dirty="0"/>
              <a:t>Pustaka</a:t>
            </a:r>
            <a:endParaRPr sz="3900" dirty="0"/>
          </a:p>
        </p:txBody>
      </p:sp>
      <p:sp>
        <p:nvSpPr>
          <p:cNvPr id="18435" name="object 3">
            <a:extLst>
              <a:ext uri="{FF2B5EF4-FFF2-40B4-BE49-F238E27FC236}">
                <a16:creationId xmlns:a16="http://schemas.microsoft.com/office/drawing/2014/main" id="{F863F72C-0720-4178-9911-1D61ABFA3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1288" y="2596757"/>
            <a:ext cx="2906712" cy="0"/>
          </a:xfrm>
          <a:custGeom>
            <a:avLst/>
            <a:gdLst>
              <a:gd name="T0" fmla="*/ 0 w 3400425"/>
              <a:gd name="T1" fmla="*/ 3400425 w 3400425"/>
            </a:gdLst>
            <a:ahLst/>
            <a:cxnLst/>
            <a:rect l="T0" t="0" r="T1" b="0"/>
            <a:pathLst>
              <a:path w="3400425">
                <a:moveTo>
                  <a:pt x="0" y="0"/>
                </a:moveTo>
                <a:lnTo>
                  <a:pt x="3399942" y="0"/>
                </a:lnTo>
              </a:path>
            </a:pathLst>
          </a:custGeom>
          <a:noFill/>
          <a:ln w="57149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9pPr>
          </a:lstStyle>
          <a:p>
            <a:endParaRPr lang="id-ID" altLang="en-US"/>
          </a:p>
        </p:txBody>
      </p:sp>
      <p:sp>
        <p:nvSpPr>
          <p:cNvPr id="18436" name="object 4">
            <a:extLst>
              <a:ext uri="{FF2B5EF4-FFF2-40B4-BE49-F238E27FC236}">
                <a16:creationId xmlns:a16="http://schemas.microsoft.com/office/drawing/2014/main" id="{ADF83208-FFB1-4515-BB2B-68E159A76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1288" y="2575420"/>
            <a:ext cx="2906712" cy="3076080"/>
          </a:xfrm>
          <a:custGeom>
            <a:avLst/>
            <a:gdLst>
              <a:gd name="T0" fmla="*/ 0 w 3400425"/>
              <a:gd name="T1" fmla="*/ 0 h 3096895"/>
              <a:gd name="T2" fmla="*/ 3400425 w 3400425"/>
              <a:gd name="T3" fmla="*/ 3096895 h 3096895"/>
            </a:gdLst>
            <a:ahLst/>
            <a:cxnLst/>
            <a:rect l="T0" t="T1" r="T2" b="T3"/>
            <a:pathLst>
              <a:path w="3400425" h="3096895">
                <a:moveTo>
                  <a:pt x="3399942" y="3096337"/>
                </a:moveTo>
                <a:lnTo>
                  <a:pt x="0" y="3096337"/>
                </a:lnTo>
                <a:lnTo>
                  <a:pt x="0" y="0"/>
                </a:lnTo>
              </a:path>
            </a:pathLst>
          </a:custGeom>
          <a:noFill/>
          <a:ln w="57149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9pPr>
          </a:lstStyle>
          <a:p>
            <a:endParaRPr lang="id-ID" altLang="en-US"/>
          </a:p>
        </p:txBody>
      </p:sp>
      <p:sp>
        <p:nvSpPr>
          <p:cNvPr id="18437" name="object 5">
            <a:extLst>
              <a:ext uri="{FF2B5EF4-FFF2-40B4-BE49-F238E27FC236}">
                <a16:creationId xmlns:a16="http://schemas.microsoft.com/office/drawing/2014/main" id="{243EAF83-A2D9-4E1C-8D86-4481FDD2A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1" y="2691503"/>
            <a:ext cx="2909887" cy="284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249" rIns="0" bIns="0">
            <a:spAutoFit/>
          </a:bodyPr>
          <a:lstStyle>
            <a:lvl1pPr marL="11113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id-ID" altLang="en-US" sz="2300" dirty="0">
                <a:solidFill>
                  <a:srgbClr val="595959"/>
                </a:solidFill>
                <a:latin typeface="Georgia" panose="02040502050405020303" pitchFamily="18" charset="0"/>
              </a:rPr>
              <a:t>Penelitian itu belum  pernah dilakukan oleh  peneliti lain dan  kemungkinan akan  memberikan kontribu</a:t>
            </a:r>
            <a:r>
              <a:rPr lang="en-US" altLang="en-US" sz="2300" dirty="0" err="1">
                <a:solidFill>
                  <a:srgbClr val="595959"/>
                </a:solidFill>
                <a:latin typeface="Georgia" panose="02040502050405020303" pitchFamily="18" charset="0"/>
              </a:rPr>
              <a:t>si</a:t>
            </a:r>
            <a:r>
              <a:rPr lang="id-ID" altLang="en-US" sz="2300" dirty="0">
                <a:solidFill>
                  <a:srgbClr val="595959"/>
                </a:solidFill>
                <a:latin typeface="Georgia" panose="02040502050405020303" pitchFamily="18" charset="0"/>
              </a:rPr>
              <a:t>  yang signifikan pada  literatur.</a:t>
            </a:r>
            <a:endParaRPr lang="id-ID" altLang="en-US" sz="2300" dirty="0">
              <a:latin typeface="Georgia" panose="02040502050405020303" pitchFamily="18" charset="0"/>
            </a:endParaRPr>
          </a:p>
        </p:txBody>
      </p:sp>
      <p:sp>
        <p:nvSpPr>
          <p:cNvPr id="18438" name="object 6">
            <a:extLst>
              <a:ext uri="{FF2B5EF4-FFF2-40B4-BE49-F238E27FC236}">
                <a16:creationId xmlns:a16="http://schemas.microsoft.com/office/drawing/2014/main" id="{FEB4F70E-F17B-4C42-A4DA-C3468D863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68438"/>
            <a:ext cx="5189538" cy="4640262"/>
          </a:xfrm>
          <a:custGeom>
            <a:avLst/>
            <a:gdLst>
              <a:gd name="T0" fmla="*/ 0 w 6069330"/>
              <a:gd name="T1" fmla="*/ 0 h 5113020"/>
              <a:gd name="T2" fmla="*/ 6069330 w 6069330"/>
              <a:gd name="T3" fmla="*/ 5113020 h 5113020"/>
            </a:gdLst>
            <a:ahLst/>
            <a:cxnLst/>
            <a:rect l="T0" t="T1" r="T2" b="T3"/>
            <a:pathLst>
              <a:path w="6069330" h="5113020">
                <a:moveTo>
                  <a:pt x="0" y="0"/>
                </a:moveTo>
                <a:lnTo>
                  <a:pt x="6069319" y="0"/>
                </a:lnTo>
                <a:lnTo>
                  <a:pt x="6069319" y="5112566"/>
                </a:lnTo>
                <a:lnTo>
                  <a:pt x="0" y="5112566"/>
                </a:lnTo>
              </a:path>
            </a:pathLst>
          </a:custGeom>
          <a:noFill/>
          <a:ln w="76199">
            <a:solidFill>
              <a:srgbClr val="7A477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9pPr>
          </a:lstStyle>
          <a:p>
            <a:endParaRPr lang="id-ID" altLang="en-US"/>
          </a:p>
        </p:txBody>
      </p:sp>
      <p:sp>
        <p:nvSpPr>
          <p:cNvPr id="18439" name="object 7">
            <a:extLst>
              <a:ext uri="{FF2B5EF4-FFF2-40B4-BE49-F238E27FC236}">
                <a16:creationId xmlns:a16="http://schemas.microsoft.com/office/drawing/2014/main" id="{B603BA6F-E61B-4146-B9D4-D3330A602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7675" y="1498601"/>
            <a:ext cx="4910138" cy="450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8952" rIns="0" bIns="0">
            <a:spAutoFit/>
          </a:bodyPr>
          <a:lstStyle>
            <a:lvl1pPr marL="11113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9pPr>
          </a:lstStyle>
          <a:p>
            <a:pPr>
              <a:lnSpc>
                <a:spcPts val="2450"/>
              </a:lnSpc>
              <a:spcBef>
                <a:spcPts val="225"/>
              </a:spcBef>
            </a:pPr>
            <a:r>
              <a:rPr lang="id-ID" altLang="en-US" sz="2100">
                <a:latin typeface="Georgia" panose="02040502050405020303" pitchFamily="18" charset="0"/>
              </a:rPr>
              <a:t>Seberapa dalam pengetahuan pengusul pada  bidang ilmu yang diteliti</a:t>
            </a:r>
          </a:p>
          <a:p>
            <a:pPr>
              <a:lnSpc>
                <a:spcPct val="101000"/>
              </a:lnSpc>
              <a:spcBef>
                <a:spcPts val="1513"/>
              </a:spcBef>
            </a:pPr>
            <a:r>
              <a:rPr lang="id-ID" altLang="en-US" sz="2100">
                <a:latin typeface="Georgia" panose="02040502050405020303" pitchFamily="18" charset="0"/>
              </a:rPr>
              <a:t>Kekuatan pemahaman pengusul tentang  permasalahan yang dibicarakan</a:t>
            </a:r>
          </a:p>
          <a:p>
            <a:pPr>
              <a:lnSpc>
                <a:spcPct val="101000"/>
              </a:lnSpc>
              <a:spcBef>
                <a:spcPts val="1575"/>
              </a:spcBef>
            </a:pPr>
            <a:r>
              <a:rPr lang="id-ID" altLang="en-US" sz="2100">
                <a:latin typeface="Georgia" panose="02040502050405020303" pitchFamily="18" charset="0"/>
              </a:rPr>
              <a:t>Kemampuan pengusul menyajikan literatur  utama.</a:t>
            </a:r>
          </a:p>
          <a:p>
            <a:pPr>
              <a:spcBef>
                <a:spcPts val="1513"/>
              </a:spcBef>
            </a:pPr>
            <a:r>
              <a:rPr lang="id-ID" altLang="en-US" sz="2100">
                <a:latin typeface="Georgia" panose="02040502050405020303" pitchFamily="18" charset="0"/>
              </a:rPr>
              <a:t>Kemampuan pengusul mengintegrasikan  dengan inovatif dan koheren dan  mensistesis aspek-aspek utama dalam  bidang ilmu sehingga terbaca dengan jelas  arah baru (research gap) untuk diteliti.</a:t>
            </a:r>
          </a:p>
        </p:txBody>
      </p:sp>
      <p:sp>
        <p:nvSpPr>
          <p:cNvPr id="18440" name="object 8">
            <a:extLst>
              <a:ext uri="{FF2B5EF4-FFF2-40B4-BE49-F238E27FC236}">
                <a16:creationId xmlns:a16="http://schemas.microsoft.com/office/drawing/2014/main" id="{589C5D77-951D-427E-85AF-06C12417C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0026" y="3160714"/>
            <a:ext cx="1374775" cy="13176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sym typeface="Arial" panose="020B0604020202020204" pitchFamily="34" charset="0"/>
              </a:defRPr>
            </a:lvl9pPr>
          </a:lstStyle>
          <a:p>
            <a:endParaRPr lang="id-ID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4191" y="411182"/>
            <a:ext cx="3729991" cy="634365"/>
            <a:chOff x="564184" y="411175"/>
            <a:chExt cx="3729990" cy="634365"/>
          </a:xfrm>
        </p:grpSpPr>
        <p:sp>
          <p:nvSpPr>
            <p:cNvPr id="3" name="object 3"/>
            <p:cNvSpPr/>
            <p:nvPr/>
          </p:nvSpPr>
          <p:spPr>
            <a:xfrm>
              <a:off x="564184" y="411175"/>
              <a:ext cx="3689858" cy="6342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946524" y="411175"/>
              <a:ext cx="347472" cy="63428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4348860" y="411182"/>
            <a:ext cx="5247640" cy="634365"/>
            <a:chOff x="4348860" y="411175"/>
            <a:chExt cx="5247640" cy="634365"/>
          </a:xfrm>
        </p:grpSpPr>
        <p:sp>
          <p:nvSpPr>
            <p:cNvPr id="6" name="object 6"/>
            <p:cNvSpPr/>
            <p:nvPr/>
          </p:nvSpPr>
          <p:spPr>
            <a:xfrm>
              <a:off x="4348860" y="411175"/>
              <a:ext cx="2549779" cy="6342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615429" y="411175"/>
              <a:ext cx="2980944" cy="63428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939933" y="2701680"/>
            <a:ext cx="1939289" cy="3865879"/>
            <a:chOff x="1939925" y="2701670"/>
            <a:chExt cx="1939289" cy="3865879"/>
          </a:xfrm>
        </p:grpSpPr>
        <p:sp>
          <p:nvSpPr>
            <p:cNvPr id="9" name="object 9"/>
            <p:cNvSpPr/>
            <p:nvPr/>
          </p:nvSpPr>
          <p:spPr>
            <a:xfrm>
              <a:off x="1939925" y="2701670"/>
              <a:ext cx="1932939" cy="3865879"/>
            </a:xfrm>
            <a:custGeom>
              <a:avLst/>
              <a:gdLst/>
              <a:ahLst/>
              <a:cxnLst/>
              <a:rect l="l" t="t" r="r" b="b"/>
              <a:pathLst>
                <a:path w="1932939" h="3865879">
                  <a:moveTo>
                    <a:pt x="1932686" y="0"/>
                  </a:moveTo>
                  <a:lnTo>
                    <a:pt x="1884307" y="593"/>
                  </a:lnTo>
                  <a:lnTo>
                    <a:pt x="1836221" y="2365"/>
                  </a:lnTo>
                  <a:lnTo>
                    <a:pt x="1788442" y="5300"/>
                  </a:lnTo>
                  <a:lnTo>
                    <a:pt x="1740982" y="9386"/>
                  </a:lnTo>
                  <a:lnTo>
                    <a:pt x="1693856" y="14609"/>
                  </a:lnTo>
                  <a:lnTo>
                    <a:pt x="1647078" y="20954"/>
                  </a:lnTo>
                  <a:lnTo>
                    <a:pt x="1600661" y="28408"/>
                  </a:lnTo>
                  <a:lnTo>
                    <a:pt x="1554620" y="36956"/>
                  </a:lnTo>
                  <a:lnTo>
                    <a:pt x="1508968" y="46586"/>
                  </a:lnTo>
                  <a:lnTo>
                    <a:pt x="1463719" y="57283"/>
                  </a:lnTo>
                  <a:lnTo>
                    <a:pt x="1418886" y="69034"/>
                  </a:lnTo>
                  <a:lnTo>
                    <a:pt x="1374485" y="81824"/>
                  </a:lnTo>
                  <a:lnTo>
                    <a:pt x="1330528" y="95640"/>
                  </a:lnTo>
                  <a:lnTo>
                    <a:pt x="1287029" y="110468"/>
                  </a:lnTo>
                  <a:lnTo>
                    <a:pt x="1244003" y="126294"/>
                  </a:lnTo>
                  <a:lnTo>
                    <a:pt x="1201463" y="143104"/>
                  </a:lnTo>
                  <a:lnTo>
                    <a:pt x="1159422" y="160884"/>
                  </a:lnTo>
                  <a:lnTo>
                    <a:pt x="1117896" y="179621"/>
                  </a:lnTo>
                  <a:lnTo>
                    <a:pt x="1076897" y="199301"/>
                  </a:lnTo>
                  <a:lnTo>
                    <a:pt x="1036439" y="219910"/>
                  </a:lnTo>
                  <a:lnTo>
                    <a:pt x="996537" y="241434"/>
                  </a:lnTo>
                  <a:lnTo>
                    <a:pt x="957203" y="263858"/>
                  </a:lnTo>
                  <a:lnTo>
                    <a:pt x="918453" y="287171"/>
                  </a:lnTo>
                  <a:lnTo>
                    <a:pt x="880299" y="311357"/>
                  </a:lnTo>
                  <a:lnTo>
                    <a:pt x="842756" y="336402"/>
                  </a:lnTo>
                  <a:lnTo>
                    <a:pt x="805838" y="362293"/>
                  </a:lnTo>
                  <a:lnTo>
                    <a:pt x="769557" y="389017"/>
                  </a:lnTo>
                  <a:lnTo>
                    <a:pt x="733929" y="416558"/>
                  </a:lnTo>
                  <a:lnTo>
                    <a:pt x="698967" y="444904"/>
                  </a:lnTo>
                  <a:lnTo>
                    <a:pt x="664684" y="474041"/>
                  </a:lnTo>
                  <a:lnTo>
                    <a:pt x="631096" y="503954"/>
                  </a:lnTo>
                  <a:lnTo>
                    <a:pt x="598214" y="534630"/>
                  </a:lnTo>
                  <a:lnTo>
                    <a:pt x="566054" y="566054"/>
                  </a:lnTo>
                  <a:lnTo>
                    <a:pt x="534630" y="598214"/>
                  </a:lnTo>
                  <a:lnTo>
                    <a:pt x="503954" y="631096"/>
                  </a:lnTo>
                  <a:lnTo>
                    <a:pt x="474041" y="664684"/>
                  </a:lnTo>
                  <a:lnTo>
                    <a:pt x="444904" y="698967"/>
                  </a:lnTo>
                  <a:lnTo>
                    <a:pt x="416558" y="733929"/>
                  </a:lnTo>
                  <a:lnTo>
                    <a:pt x="389017" y="769557"/>
                  </a:lnTo>
                  <a:lnTo>
                    <a:pt x="362293" y="805838"/>
                  </a:lnTo>
                  <a:lnTo>
                    <a:pt x="336402" y="842756"/>
                  </a:lnTo>
                  <a:lnTo>
                    <a:pt x="311357" y="880299"/>
                  </a:lnTo>
                  <a:lnTo>
                    <a:pt x="287171" y="918453"/>
                  </a:lnTo>
                  <a:lnTo>
                    <a:pt x="263858" y="957203"/>
                  </a:lnTo>
                  <a:lnTo>
                    <a:pt x="241434" y="996537"/>
                  </a:lnTo>
                  <a:lnTo>
                    <a:pt x="219910" y="1036439"/>
                  </a:lnTo>
                  <a:lnTo>
                    <a:pt x="199301" y="1076897"/>
                  </a:lnTo>
                  <a:lnTo>
                    <a:pt x="179621" y="1117896"/>
                  </a:lnTo>
                  <a:lnTo>
                    <a:pt x="160884" y="1159422"/>
                  </a:lnTo>
                  <a:lnTo>
                    <a:pt x="143104" y="1201463"/>
                  </a:lnTo>
                  <a:lnTo>
                    <a:pt x="126294" y="1244003"/>
                  </a:lnTo>
                  <a:lnTo>
                    <a:pt x="110468" y="1287029"/>
                  </a:lnTo>
                  <a:lnTo>
                    <a:pt x="95640" y="1330528"/>
                  </a:lnTo>
                  <a:lnTo>
                    <a:pt x="81824" y="1374485"/>
                  </a:lnTo>
                  <a:lnTo>
                    <a:pt x="69034" y="1418886"/>
                  </a:lnTo>
                  <a:lnTo>
                    <a:pt x="57283" y="1463719"/>
                  </a:lnTo>
                  <a:lnTo>
                    <a:pt x="46586" y="1508968"/>
                  </a:lnTo>
                  <a:lnTo>
                    <a:pt x="36956" y="1554620"/>
                  </a:lnTo>
                  <a:lnTo>
                    <a:pt x="28408" y="1600661"/>
                  </a:lnTo>
                  <a:lnTo>
                    <a:pt x="20954" y="1647078"/>
                  </a:lnTo>
                  <a:lnTo>
                    <a:pt x="14609" y="1693856"/>
                  </a:lnTo>
                  <a:lnTo>
                    <a:pt x="9386" y="1740982"/>
                  </a:lnTo>
                  <a:lnTo>
                    <a:pt x="5300" y="1788442"/>
                  </a:lnTo>
                  <a:lnTo>
                    <a:pt x="2365" y="1836221"/>
                  </a:lnTo>
                  <a:lnTo>
                    <a:pt x="593" y="1884307"/>
                  </a:lnTo>
                  <a:lnTo>
                    <a:pt x="0" y="1932685"/>
                  </a:lnTo>
                  <a:lnTo>
                    <a:pt x="593" y="1981062"/>
                  </a:lnTo>
                  <a:lnTo>
                    <a:pt x="2365" y="2029146"/>
                  </a:lnTo>
                  <a:lnTo>
                    <a:pt x="5300" y="2076925"/>
                  </a:lnTo>
                  <a:lnTo>
                    <a:pt x="9386" y="2124383"/>
                  </a:lnTo>
                  <a:lnTo>
                    <a:pt x="14609" y="2171508"/>
                  </a:lnTo>
                  <a:lnTo>
                    <a:pt x="20954" y="2218285"/>
                  </a:lnTo>
                  <a:lnTo>
                    <a:pt x="28408" y="2264701"/>
                  </a:lnTo>
                  <a:lnTo>
                    <a:pt x="36956" y="2310741"/>
                  </a:lnTo>
                  <a:lnTo>
                    <a:pt x="46586" y="2356392"/>
                  </a:lnTo>
                  <a:lnTo>
                    <a:pt x="57283" y="2401641"/>
                  </a:lnTo>
                  <a:lnTo>
                    <a:pt x="69034" y="2446472"/>
                  </a:lnTo>
                  <a:lnTo>
                    <a:pt x="81824" y="2490873"/>
                  </a:lnTo>
                  <a:lnTo>
                    <a:pt x="95640" y="2534830"/>
                  </a:lnTo>
                  <a:lnTo>
                    <a:pt x="110468" y="2578328"/>
                  </a:lnTo>
                  <a:lnTo>
                    <a:pt x="126294" y="2621354"/>
                  </a:lnTo>
                  <a:lnTo>
                    <a:pt x="143104" y="2663894"/>
                  </a:lnTo>
                  <a:lnTo>
                    <a:pt x="160884" y="2705935"/>
                  </a:lnTo>
                  <a:lnTo>
                    <a:pt x="179621" y="2747461"/>
                  </a:lnTo>
                  <a:lnTo>
                    <a:pt x="199301" y="2788460"/>
                  </a:lnTo>
                  <a:lnTo>
                    <a:pt x="219910" y="2828918"/>
                  </a:lnTo>
                  <a:lnTo>
                    <a:pt x="241434" y="2868821"/>
                  </a:lnTo>
                  <a:lnTo>
                    <a:pt x="263858" y="2908154"/>
                  </a:lnTo>
                  <a:lnTo>
                    <a:pt x="287171" y="2946905"/>
                  </a:lnTo>
                  <a:lnTo>
                    <a:pt x="311357" y="2985059"/>
                  </a:lnTo>
                  <a:lnTo>
                    <a:pt x="336402" y="3022602"/>
                  </a:lnTo>
                  <a:lnTo>
                    <a:pt x="362293" y="3059521"/>
                  </a:lnTo>
                  <a:lnTo>
                    <a:pt x="389017" y="3095802"/>
                  </a:lnTo>
                  <a:lnTo>
                    <a:pt x="416558" y="3131431"/>
                  </a:lnTo>
                  <a:lnTo>
                    <a:pt x="444904" y="3166394"/>
                  </a:lnTo>
                  <a:lnTo>
                    <a:pt x="474041" y="3200677"/>
                  </a:lnTo>
                  <a:lnTo>
                    <a:pt x="503954" y="3234266"/>
                  </a:lnTo>
                  <a:lnTo>
                    <a:pt x="534630" y="3267148"/>
                  </a:lnTo>
                  <a:lnTo>
                    <a:pt x="566054" y="3299309"/>
                  </a:lnTo>
                  <a:lnTo>
                    <a:pt x="598214" y="3330734"/>
                  </a:lnTo>
                  <a:lnTo>
                    <a:pt x="631096" y="3361411"/>
                  </a:lnTo>
                  <a:lnTo>
                    <a:pt x="664684" y="3391325"/>
                  </a:lnTo>
                  <a:lnTo>
                    <a:pt x="698967" y="3420462"/>
                  </a:lnTo>
                  <a:lnTo>
                    <a:pt x="733929" y="3448809"/>
                  </a:lnTo>
                  <a:lnTo>
                    <a:pt x="769557" y="3476351"/>
                  </a:lnTo>
                  <a:lnTo>
                    <a:pt x="805838" y="3503075"/>
                  </a:lnTo>
                  <a:lnTo>
                    <a:pt x="842756" y="3528967"/>
                  </a:lnTo>
                  <a:lnTo>
                    <a:pt x="880299" y="3554014"/>
                  </a:lnTo>
                  <a:lnTo>
                    <a:pt x="918453" y="3578200"/>
                  </a:lnTo>
                  <a:lnTo>
                    <a:pt x="957203" y="3601513"/>
                  </a:lnTo>
                  <a:lnTo>
                    <a:pt x="996537" y="3623939"/>
                  </a:lnTo>
                  <a:lnTo>
                    <a:pt x="1036439" y="3645464"/>
                  </a:lnTo>
                  <a:lnTo>
                    <a:pt x="1076897" y="3666073"/>
                  </a:lnTo>
                  <a:lnTo>
                    <a:pt x="1117896" y="3685754"/>
                  </a:lnTo>
                  <a:lnTo>
                    <a:pt x="1159422" y="3704492"/>
                  </a:lnTo>
                  <a:lnTo>
                    <a:pt x="1201463" y="3722273"/>
                  </a:lnTo>
                  <a:lnTo>
                    <a:pt x="1244003" y="3739084"/>
                  </a:lnTo>
                  <a:lnTo>
                    <a:pt x="1287029" y="3754910"/>
                  </a:lnTo>
                  <a:lnTo>
                    <a:pt x="1330528" y="3769739"/>
                  </a:lnTo>
                  <a:lnTo>
                    <a:pt x="1374485" y="3783555"/>
                  </a:lnTo>
                  <a:lnTo>
                    <a:pt x="1418886" y="3796346"/>
                  </a:lnTo>
                  <a:lnTo>
                    <a:pt x="1463719" y="3808097"/>
                  </a:lnTo>
                  <a:lnTo>
                    <a:pt x="1508968" y="3818795"/>
                  </a:lnTo>
                  <a:lnTo>
                    <a:pt x="1554620" y="3828425"/>
                  </a:lnTo>
                  <a:lnTo>
                    <a:pt x="1600661" y="3836974"/>
                  </a:lnTo>
                  <a:lnTo>
                    <a:pt x="1647078" y="3844429"/>
                  </a:lnTo>
                  <a:lnTo>
                    <a:pt x="1693856" y="3850774"/>
                  </a:lnTo>
                  <a:lnTo>
                    <a:pt x="1740982" y="3855997"/>
                  </a:lnTo>
                  <a:lnTo>
                    <a:pt x="1788442" y="3860083"/>
                  </a:lnTo>
                  <a:lnTo>
                    <a:pt x="1836221" y="3863019"/>
                  </a:lnTo>
                  <a:lnTo>
                    <a:pt x="1884307" y="3864791"/>
                  </a:lnTo>
                  <a:lnTo>
                    <a:pt x="1932686" y="3865384"/>
                  </a:lnTo>
                  <a:lnTo>
                    <a:pt x="193268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616326" y="3861307"/>
              <a:ext cx="1256665" cy="2512695"/>
            </a:xfrm>
            <a:custGeom>
              <a:avLst/>
              <a:gdLst/>
              <a:ahLst/>
              <a:cxnLst/>
              <a:rect l="l" t="t" r="r" b="b"/>
              <a:pathLst>
                <a:path w="1256664" h="2512695">
                  <a:moveTo>
                    <a:pt x="1256284" y="0"/>
                  </a:moveTo>
                  <a:lnTo>
                    <a:pt x="1208097" y="907"/>
                  </a:lnTo>
                  <a:lnTo>
                    <a:pt x="1160370" y="3606"/>
                  </a:lnTo>
                  <a:lnTo>
                    <a:pt x="1113133" y="8065"/>
                  </a:lnTo>
                  <a:lnTo>
                    <a:pt x="1066421" y="14251"/>
                  </a:lnTo>
                  <a:lnTo>
                    <a:pt x="1020264" y="22133"/>
                  </a:lnTo>
                  <a:lnTo>
                    <a:pt x="974697" y="31676"/>
                  </a:lnTo>
                  <a:lnTo>
                    <a:pt x="929751" y="42849"/>
                  </a:lnTo>
                  <a:lnTo>
                    <a:pt x="885458" y="55620"/>
                  </a:lnTo>
                  <a:lnTo>
                    <a:pt x="841852" y="69955"/>
                  </a:lnTo>
                  <a:lnTo>
                    <a:pt x="798966" y="85822"/>
                  </a:lnTo>
                  <a:lnTo>
                    <a:pt x="756830" y="103189"/>
                  </a:lnTo>
                  <a:lnTo>
                    <a:pt x="715479" y="122023"/>
                  </a:lnTo>
                  <a:lnTo>
                    <a:pt x="674944" y="142292"/>
                  </a:lnTo>
                  <a:lnTo>
                    <a:pt x="635258" y="163962"/>
                  </a:lnTo>
                  <a:lnTo>
                    <a:pt x="596454" y="187003"/>
                  </a:lnTo>
                  <a:lnTo>
                    <a:pt x="558565" y="211380"/>
                  </a:lnTo>
                  <a:lnTo>
                    <a:pt x="521622" y="237062"/>
                  </a:lnTo>
                  <a:lnTo>
                    <a:pt x="485658" y="264016"/>
                  </a:lnTo>
                  <a:lnTo>
                    <a:pt x="450706" y="292209"/>
                  </a:lnTo>
                  <a:lnTo>
                    <a:pt x="416798" y="321610"/>
                  </a:lnTo>
                  <a:lnTo>
                    <a:pt x="383967" y="352185"/>
                  </a:lnTo>
                  <a:lnTo>
                    <a:pt x="352246" y="383902"/>
                  </a:lnTo>
                  <a:lnTo>
                    <a:pt x="321667" y="416728"/>
                  </a:lnTo>
                  <a:lnTo>
                    <a:pt x="292262" y="450631"/>
                  </a:lnTo>
                  <a:lnTo>
                    <a:pt x="264064" y="485579"/>
                  </a:lnTo>
                  <a:lnTo>
                    <a:pt x="237106" y="521538"/>
                  </a:lnTo>
                  <a:lnTo>
                    <a:pt x="211420" y="558477"/>
                  </a:lnTo>
                  <a:lnTo>
                    <a:pt x="187038" y="596363"/>
                  </a:lnTo>
                  <a:lnTo>
                    <a:pt x="163994" y="635163"/>
                  </a:lnTo>
                  <a:lnTo>
                    <a:pt x="142319" y="674845"/>
                  </a:lnTo>
                  <a:lnTo>
                    <a:pt x="122047" y="715376"/>
                  </a:lnTo>
                  <a:lnTo>
                    <a:pt x="103209" y="756724"/>
                  </a:lnTo>
                  <a:lnTo>
                    <a:pt x="85839" y="798856"/>
                  </a:lnTo>
                  <a:lnTo>
                    <a:pt x="69969" y="841740"/>
                  </a:lnTo>
                  <a:lnTo>
                    <a:pt x="55631" y="885343"/>
                  </a:lnTo>
                  <a:lnTo>
                    <a:pt x="42858" y="929633"/>
                  </a:lnTo>
                  <a:lnTo>
                    <a:pt x="31683" y="974577"/>
                  </a:lnTo>
                  <a:lnTo>
                    <a:pt x="22137" y="1020142"/>
                  </a:lnTo>
                  <a:lnTo>
                    <a:pt x="14254" y="1066297"/>
                  </a:lnTo>
                  <a:lnTo>
                    <a:pt x="8067" y="1113008"/>
                  </a:lnTo>
                  <a:lnTo>
                    <a:pt x="3607" y="1160243"/>
                  </a:lnTo>
                  <a:lnTo>
                    <a:pt x="907" y="1207970"/>
                  </a:lnTo>
                  <a:lnTo>
                    <a:pt x="0" y="1256157"/>
                  </a:lnTo>
                  <a:lnTo>
                    <a:pt x="907" y="1304347"/>
                  </a:lnTo>
                  <a:lnTo>
                    <a:pt x="3607" y="1352079"/>
                  </a:lnTo>
                  <a:lnTo>
                    <a:pt x="8067" y="1399319"/>
                  </a:lnTo>
                  <a:lnTo>
                    <a:pt x="14254" y="1446035"/>
                  </a:lnTo>
                  <a:lnTo>
                    <a:pt x="22137" y="1492194"/>
                  </a:lnTo>
                  <a:lnTo>
                    <a:pt x="31683" y="1537765"/>
                  </a:lnTo>
                  <a:lnTo>
                    <a:pt x="42858" y="1582714"/>
                  </a:lnTo>
                  <a:lnTo>
                    <a:pt x="55631" y="1627009"/>
                  </a:lnTo>
                  <a:lnTo>
                    <a:pt x="69969" y="1670617"/>
                  </a:lnTo>
                  <a:lnTo>
                    <a:pt x="85839" y="1713506"/>
                  </a:lnTo>
                  <a:lnTo>
                    <a:pt x="103209" y="1755643"/>
                  </a:lnTo>
                  <a:lnTo>
                    <a:pt x="122047" y="1796996"/>
                  </a:lnTo>
                  <a:lnTo>
                    <a:pt x="142319" y="1837532"/>
                  </a:lnTo>
                  <a:lnTo>
                    <a:pt x="163994" y="1877219"/>
                  </a:lnTo>
                  <a:lnTo>
                    <a:pt x="187038" y="1916024"/>
                  </a:lnTo>
                  <a:lnTo>
                    <a:pt x="211420" y="1953915"/>
                  </a:lnTo>
                  <a:lnTo>
                    <a:pt x="237106" y="1990859"/>
                  </a:lnTo>
                  <a:lnTo>
                    <a:pt x="264064" y="2026824"/>
                  </a:lnTo>
                  <a:lnTo>
                    <a:pt x="292262" y="2061776"/>
                  </a:lnTo>
                  <a:lnTo>
                    <a:pt x="321667" y="2095684"/>
                  </a:lnTo>
                  <a:lnTo>
                    <a:pt x="352246" y="2128515"/>
                  </a:lnTo>
                  <a:lnTo>
                    <a:pt x="383967" y="2160237"/>
                  </a:lnTo>
                  <a:lnTo>
                    <a:pt x="416798" y="2190816"/>
                  </a:lnTo>
                  <a:lnTo>
                    <a:pt x="450706" y="2220221"/>
                  </a:lnTo>
                  <a:lnTo>
                    <a:pt x="485658" y="2248419"/>
                  </a:lnTo>
                  <a:lnTo>
                    <a:pt x="521622" y="2275377"/>
                  </a:lnTo>
                  <a:lnTo>
                    <a:pt x="558565" y="2301063"/>
                  </a:lnTo>
                  <a:lnTo>
                    <a:pt x="596454" y="2325444"/>
                  </a:lnTo>
                  <a:lnTo>
                    <a:pt x="635258" y="2348488"/>
                  </a:lnTo>
                  <a:lnTo>
                    <a:pt x="674944" y="2370163"/>
                  </a:lnTo>
                  <a:lnTo>
                    <a:pt x="715479" y="2390435"/>
                  </a:lnTo>
                  <a:lnTo>
                    <a:pt x="756830" y="2409272"/>
                  </a:lnTo>
                  <a:lnTo>
                    <a:pt x="798966" y="2426641"/>
                  </a:lnTo>
                  <a:lnTo>
                    <a:pt x="841852" y="2442511"/>
                  </a:lnTo>
                  <a:lnTo>
                    <a:pt x="885458" y="2456849"/>
                  </a:lnTo>
                  <a:lnTo>
                    <a:pt x="929751" y="2469621"/>
                  </a:lnTo>
                  <a:lnTo>
                    <a:pt x="974697" y="2480797"/>
                  </a:lnTo>
                  <a:lnTo>
                    <a:pt x="1020264" y="2490342"/>
                  </a:lnTo>
                  <a:lnTo>
                    <a:pt x="1066421" y="2498224"/>
                  </a:lnTo>
                  <a:lnTo>
                    <a:pt x="1113133" y="2504412"/>
                  </a:lnTo>
                  <a:lnTo>
                    <a:pt x="1160370" y="2508872"/>
                  </a:lnTo>
                  <a:lnTo>
                    <a:pt x="1208097" y="2511571"/>
                  </a:lnTo>
                  <a:lnTo>
                    <a:pt x="1256284" y="2512479"/>
                  </a:lnTo>
                  <a:lnTo>
                    <a:pt x="1256284" y="0"/>
                  </a:lnTo>
                  <a:close/>
                </a:path>
              </a:pathLst>
            </a:custGeom>
            <a:solidFill>
              <a:srgbClr val="22E0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616326" y="3861307"/>
              <a:ext cx="1256665" cy="2512695"/>
            </a:xfrm>
            <a:custGeom>
              <a:avLst/>
              <a:gdLst/>
              <a:ahLst/>
              <a:cxnLst/>
              <a:rect l="l" t="t" r="r" b="b"/>
              <a:pathLst>
                <a:path w="1256664" h="2512695">
                  <a:moveTo>
                    <a:pt x="1256284" y="2512479"/>
                  </a:moveTo>
                  <a:lnTo>
                    <a:pt x="1208097" y="2511571"/>
                  </a:lnTo>
                  <a:lnTo>
                    <a:pt x="1160370" y="2508872"/>
                  </a:lnTo>
                  <a:lnTo>
                    <a:pt x="1113133" y="2504412"/>
                  </a:lnTo>
                  <a:lnTo>
                    <a:pt x="1066421" y="2498224"/>
                  </a:lnTo>
                  <a:lnTo>
                    <a:pt x="1020264" y="2490342"/>
                  </a:lnTo>
                  <a:lnTo>
                    <a:pt x="974697" y="2480797"/>
                  </a:lnTo>
                  <a:lnTo>
                    <a:pt x="929751" y="2469621"/>
                  </a:lnTo>
                  <a:lnTo>
                    <a:pt x="885458" y="2456849"/>
                  </a:lnTo>
                  <a:lnTo>
                    <a:pt x="841852" y="2442511"/>
                  </a:lnTo>
                  <a:lnTo>
                    <a:pt x="798966" y="2426641"/>
                  </a:lnTo>
                  <a:lnTo>
                    <a:pt x="756830" y="2409272"/>
                  </a:lnTo>
                  <a:lnTo>
                    <a:pt x="715479" y="2390435"/>
                  </a:lnTo>
                  <a:lnTo>
                    <a:pt x="674944" y="2370163"/>
                  </a:lnTo>
                  <a:lnTo>
                    <a:pt x="635258" y="2348488"/>
                  </a:lnTo>
                  <a:lnTo>
                    <a:pt x="596454" y="2325444"/>
                  </a:lnTo>
                  <a:lnTo>
                    <a:pt x="558565" y="2301063"/>
                  </a:lnTo>
                  <a:lnTo>
                    <a:pt x="521622" y="2275377"/>
                  </a:lnTo>
                  <a:lnTo>
                    <a:pt x="485658" y="2248419"/>
                  </a:lnTo>
                  <a:lnTo>
                    <a:pt x="450706" y="2220221"/>
                  </a:lnTo>
                  <a:lnTo>
                    <a:pt x="416798" y="2190816"/>
                  </a:lnTo>
                  <a:lnTo>
                    <a:pt x="383967" y="2160237"/>
                  </a:lnTo>
                  <a:lnTo>
                    <a:pt x="352246" y="2128515"/>
                  </a:lnTo>
                  <a:lnTo>
                    <a:pt x="321667" y="2095684"/>
                  </a:lnTo>
                  <a:lnTo>
                    <a:pt x="292262" y="2061776"/>
                  </a:lnTo>
                  <a:lnTo>
                    <a:pt x="264064" y="2026824"/>
                  </a:lnTo>
                  <a:lnTo>
                    <a:pt x="237106" y="1990859"/>
                  </a:lnTo>
                  <a:lnTo>
                    <a:pt x="211420" y="1953915"/>
                  </a:lnTo>
                  <a:lnTo>
                    <a:pt x="187038" y="1916024"/>
                  </a:lnTo>
                  <a:lnTo>
                    <a:pt x="163994" y="1877219"/>
                  </a:lnTo>
                  <a:lnTo>
                    <a:pt x="142319" y="1837532"/>
                  </a:lnTo>
                  <a:lnTo>
                    <a:pt x="122047" y="1796996"/>
                  </a:lnTo>
                  <a:lnTo>
                    <a:pt x="103209" y="1755643"/>
                  </a:lnTo>
                  <a:lnTo>
                    <a:pt x="85839" y="1713506"/>
                  </a:lnTo>
                  <a:lnTo>
                    <a:pt x="69969" y="1670617"/>
                  </a:lnTo>
                  <a:lnTo>
                    <a:pt x="55631" y="1627009"/>
                  </a:lnTo>
                  <a:lnTo>
                    <a:pt x="42858" y="1582714"/>
                  </a:lnTo>
                  <a:lnTo>
                    <a:pt x="31683" y="1537765"/>
                  </a:lnTo>
                  <a:lnTo>
                    <a:pt x="22137" y="1492194"/>
                  </a:lnTo>
                  <a:lnTo>
                    <a:pt x="14254" y="1446035"/>
                  </a:lnTo>
                  <a:lnTo>
                    <a:pt x="8067" y="1399319"/>
                  </a:lnTo>
                  <a:lnTo>
                    <a:pt x="3607" y="1352079"/>
                  </a:lnTo>
                  <a:lnTo>
                    <a:pt x="907" y="1304347"/>
                  </a:lnTo>
                  <a:lnTo>
                    <a:pt x="0" y="1256157"/>
                  </a:lnTo>
                  <a:lnTo>
                    <a:pt x="907" y="1207970"/>
                  </a:lnTo>
                  <a:lnTo>
                    <a:pt x="3607" y="1160243"/>
                  </a:lnTo>
                  <a:lnTo>
                    <a:pt x="8067" y="1113008"/>
                  </a:lnTo>
                  <a:lnTo>
                    <a:pt x="14254" y="1066297"/>
                  </a:lnTo>
                  <a:lnTo>
                    <a:pt x="22137" y="1020142"/>
                  </a:lnTo>
                  <a:lnTo>
                    <a:pt x="31683" y="974577"/>
                  </a:lnTo>
                  <a:lnTo>
                    <a:pt x="42858" y="929633"/>
                  </a:lnTo>
                  <a:lnTo>
                    <a:pt x="55631" y="885343"/>
                  </a:lnTo>
                  <a:lnTo>
                    <a:pt x="69969" y="841740"/>
                  </a:lnTo>
                  <a:lnTo>
                    <a:pt x="85839" y="798856"/>
                  </a:lnTo>
                  <a:lnTo>
                    <a:pt x="103209" y="756724"/>
                  </a:lnTo>
                  <a:lnTo>
                    <a:pt x="122047" y="715376"/>
                  </a:lnTo>
                  <a:lnTo>
                    <a:pt x="142319" y="674845"/>
                  </a:lnTo>
                  <a:lnTo>
                    <a:pt x="163994" y="635163"/>
                  </a:lnTo>
                  <a:lnTo>
                    <a:pt x="187038" y="596363"/>
                  </a:lnTo>
                  <a:lnTo>
                    <a:pt x="211420" y="558477"/>
                  </a:lnTo>
                  <a:lnTo>
                    <a:pt x="237106" y="521538"/>
                  </a:lnTo>
                  <a:lnTo>
                    <a:pt x="264064" y="485579"/>
                  </a:lnTo>
                  <a:lnTo>
                    <a:pt x="292262" y="450631"/>
                  </a:lnTo>
                  <a:lnTo>
                    <a:pt x="321667" y="416728"/>
                  </a:lnTo>
                  <a:lnTo>
                    <a:pt x="352246" y="383902"/>
                  </a:lnTo>
                  <a:lnTo>
                    <a:pt x="383967" y="352185"/>
                  </a:lnTo>
                  <a:lnTo>
                    <a:pt x="416798" y="321610"/>
                  </a:lnTo>
                  <a:lnTo>
                    <a:pt x="450706" y="292209"/>
                  </a:lnTo>
                  <a:lnTo>
                    <a:pt x="485658" y="264016"/>
                  </a:lnTo>
                  <a:lnTo>
                    <a:pt x="521622" y="237062"/>
                  </a:lnTo>
                  <a:lnTo>
                    <a:pt x="558565" y="211380"/>
                  </a:lnTo>
                  <a:lnTo>
                    <a:pt x="596454" y="187003"/>
                  </a:lnTo>
                  <a:lnTo>
                    <a:pt x="635258" y="163962"/>
                  </a:lnTo>
                  <a:lnTo>
                    <a:pt x="674944" y="142292"/>
                  </a:lnTo>
                  <a:lnTo>
                    <a:pt x="715479" y="122023"/>
                  </a:lnTo>
                  <a:lnTo>
                    <a:pt x="756830" y="103189"/>
                  </a:lnTo>
                  <a:lnTo>
                    <a:pt x="798966" y="85822"/>
                  </a:lnTo>
                  <a:lnTo>
                    <a:pt x="841852" y="69955"/>
                  </a:lnTo>
                  <a:lnTo>
                    <a:pt x="885458" y="55620"/>
                  </a:lnTo>
                  <a:lnTo>
                    <a:pt x="929751" y="42849"/>
                  </a:lnTo>
                  <a:lnTo>
                    <a:pt x="974697" y="31676"/>
                  </a:lnTo>
                  <a:lnTo>
                    <a:pt x="1020264" y="22133"/>
                  </a:lnTo>
                  <a:lnTo>
                    <a:pt x="1066421" y="14251"/>
                  </a:lnTo>
                  <a:lnTo>
                    <a:pt x="1113133" y="8065"/>
                  </a:lnTo>
                  <a:lnTo>
                    <a:pt x="1160370" y="3606"/>
                  </a:lnTo>
                  <a:lnTo>
                    <a:pt x="1208097" y="907"/>
                  </a:lnTo>
                  <a:lnTo>
                    <a:pt x="1256284" y="0"/>
                  </a:lnTo>
                  <a:lnTo>
                    <a:pt x="1256284" y="1256157"/>
                  </a:lnTo>
                  <a:lnTo>
                    <a:pt x="1256284" y="251247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292728" y="5020944"/>
              <a:ext cx="580390" cy="1160145"/>
            </a:xfrm>
            <a:custGeom>
              <a:avLst/>
              <a:gdLst/>
              <a:ahLst/>
              <a:cxnLst/>
              <a:rect l="l" t="t" r="r" b="b"/>
              <a:pathLst>
                <a:path w="580389" h="1160145">
                  <a:moveTo>
                    <a:pt x="579882" y="0"/>
                  </a:moveTo>
                  <a:lnTo>
                    <a:pt x="532318" y="1922"/>
                  </a:lnTo>
                  <a:lnTo>
                    <a:pt x="485813" y="7588"/>
                  </a:lnTo>
                  <a:lnTo>
                    <a:pt x="440518" y="16850"/>
                  </a:lnTo>
                  <a:lnTo>
                    <a:pt x="396581" y="29558"/>
                  </a:lnTo>
                  <a:lnTo>
                    <a:pt x="354151" y="45563"/>
                  </a:lnTo>
                  <a:lnTo>
                    <a:pt x="313377" y="64715"/>
                  </a:lnTo>
                  <a:lnTo>
                    <a:pt x="274409" y="86866"/>
                  </a:lnTo>
                  <a:lnTo>
                    <a:pt x="237396" y="111865"/>
                  </a:lnTo>
                  <a:lnTo>
                    <a:pt x="202487" y="139565"/>
                  </a:lnTo>
                  <a:lnTo>
                    <a:pt x="169830" y="169814"/>
                  </a:lnTo>
                  <a:lnTo>
                    <a:pt x="139576" y="202465"/>
                  </a:lnTo>
                  <a:lnTo>
                    <a:pt x="111873" y="237369"/>
                  </a:lnTo>
                  <a:lnTo>
                    <a:pt x="86871" y="274374"/>
                  </a:lnTo>
                  <a:lnTo>
                    <a:pt x="64718" y="313334"/>
                  </a:lnTo>
                  <a:lnTo>
                    <a:pt x="45565" y="354097"/>
                  </a:lnTo>
                  <a:lnTo>
                    <a:pt x="29559" y="396516"/>
                  </a:lnTo>
                  <a:lnTo>
                    <a:pt x="16850" y="440440"/>
                  </a:lnTo>
                  <a:lnTo>
                    <a:pt x="7588" y="485721"/>
                  </a:lnTo>
                  <a:lnTo>
                    <a:pt x="1922" y="532209"/>
                  </a:lnTo>
                  <a:lnTo>
                    <a:pt x="0" y="579754"/>
                  </a:lnTo>
                  <a:lnTo>
                    <a:pt x="1922" y="627308"/>
                  </a:lnTo>
                  <a:lnTo>
                    <a:pt x="7588" y="673802"/>
                  </a:lnTo>
                  <a:lnTo>
                    <a:pt x="16850" y="719089"/>
                  </a:lnTo>
                  <a:lnTo>
                    <a:pt x="29559" y="763018"/>
                  </a:lnTo>
                  <a:lnTo>
                    <a:pt x="45565" y="805441"/>
                  </a:lnTo>
                  <a:lnTo>
                    <a:pt x="64718" y="846209"/>
                  </a:lnTo>
                  <a:lnTo>
                    <a:pt x="86871" y="885171"/>
                  </a:lnTo>
                  <a:lnTo>
                    <a:pt x="111873" y="922180"/>
                  </a:lnTo>
                  <a:lnTo>
                    <a:pt x="139576" y="957086"/>
                  </a:lnTo>
                  <a:lnTo>
                    <a:pt x="169830" y="989739"/>
                  </a:lnTo>
                  <a:lnTo>
                    <a:pt x="202487" y="1019991"/>
                  </a:lnTo>
                  <a:lnTo>
                    <a:pt x="237396" y="1047691"/>
                  </a:lnTo>
                  <a:lnTo>
                    <a:pt x="274409" y="1072692"/>
                  </a:lnTo>
                  <a:lnTo>
                    <a:pt x="313377" y="1094843"/>
                  </a:lnTo>
                  <a:lnTo>
                    <a:pt x="354151" y="1113996"/>
                  </a:lnTo>
                  <a:lnTo>
                    <a:pt x="396581" y="1130001"/>
                  </a:lnTo>
                  <a:lnTo>
                    <a:pt x="440518" y="1142710"/>
                  </a:lnTo>
                  <a:lnTo>
                    <a:pt x="485813" y="1151972"/>
                  </a:lnTo>
                  <a:lnTo>
                    <a:pt x="532318" y="1157638"/>
                  </a:lnTo>
                  <a:lnTo>
                    <a:pt x="579882" y="1159560"/>
                  </a:lnTo>
                  <a:lnTo>
                    <a:pt x="579882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292728" y="5020944"/>
              <a:ext cx="580390" cy="1160145"/>
            </a:xfrm>
            <a:custGeom>
              <a:avLst/>
              <a:gdLst/>
              <a:ahLst/>
              <a:cxnLst/>
              <a:rect l="l" t="t" r="r" b="b"/>
              <a:pathLst>
                <a:path w="580389" h="1160145">
                  <a:moveTo>
                    <a:pt x="579882" y="1159560"/>
                  </a:moveTo>
                  <a:lnTo>
                    <a:pt x="532318" y="1157638"/>
                  </a:lnTo>
                  <a:lnTo>
                    <a:pt x="485813" y="1151972"/>
                  </a:lnTo>
                  <a:lnTo>
                    <a:pt x="440518" y="1142710"/>
                  </a:lnTo>
                  <a:lnTo>
                    <a:pt x="396581" y="1130001"/>
                  </a:lnTo>
                  <a:lnTo>
                    <a:pt x="354151" y="1113996"/>
                  </a:lnTo>
                  <a:lnTo>
                    <a:pt x="313377" y="1094843"/>
                  </a:lnTo>
                  <a:lnTo>
                    <a:pt x="274409" y="1072692"/>
                  </a:lnTo>
                  <a:lnTo>
                    <a:pt x="237396" y="1047691"/>
                  </a:lnTo>
                  <a:lnTo>
                    <a:pt x="202487" y="1019991"/>
                  </a:lnTo>
                  <a:lnTo>
                    <a:pt x="169830" y="989739"/>
                  </a:lnTo>
                  <a:lnTo>
                    <a:pt x="139576" y="957086"/>
                  </a:lnTo>
                  <a:lnTo>
                    <a:pt x="111873" y="922180"/>
                  </a:lnTo>
                  <a:lnTo>
                    <a:pt x="86871" y="885171"/>
                  </a:lnTo>
                  <a:lnTo>
                    <a:pt x="64718" y="846209"/>
                  </a:lnTo>
                  <a:lnTo>
                    <a:pt x="45565" y="805441"/>
                  </a:lnTo>
                  <a:lnTo>
                    <a:pt x="29559" y="763018"/>
                  </a:lnTo>
                  <a:lnTo>
                    <a:pt x="16850" y="719089"/>
                  </a:lnTo>
                  <a:lnTo>
                    <a:pt x="7588" y="673802"/>
                  </a:lnTo>
                  <a:lnTo>
                    <a:pt x="1922" y="627308"/>
                  </a:lnTo>
                  <a:lnTo>
                    <a:pt x="0" y="579754"/>
                  </a:lnTo>
                  <a:lnTo>
                    <a:pt x="1922" y="532209"/>
                  </a:lnTo>
                  <a:lnTo>
                    <a:pt x="7588" y="485721"/>
                  </a:lnTo>
                  <a:lnTo>
                    <a:pt x="16850" y="440440"/>
                  </a:lnTo>
                  <a:lnTo>
                    <a:pt x="29559" y="396516"/>
                  </a:lnTo>
                  <a:lnTo>
                    <a:pt x="45565" y="354097"/>
                  </a:lnTo>
                  <a:lnTo>
                    <a:pt x="64718" y="313334"/>
                  </a:lnTo>
                  <a:lnTo>
                    <a:pt x="86871" y="274374"/>
                  </a:lnTo>
                  <a:lnTo>
                    <a:pt x="111873" y="237369"/>
                  </a:lnTo>
                  <a:lnTo>
                    <a:pt x="139576" y="202465"/>
                  </a:lnTo>
                  <a:lnTo>
                    <a:pt x="169830" y="169814"/>
                  </a:lnTo>
                  <a:lnTo>
                    <a:pt x="202487" y="139565"/>
                  </a:lnTo>
                  <a:lnTo>
                    <a:pt x="237396" y="111865"/>
                  </a:lnTo>
                  <a:lnTo>
                    <a:pt x="274409" y="86866"/>
                  </a:lnTo>
                  <a:lnTo>
                    <a:pt x="313377" y="64715"/>
                  </a:lnTo>
                  <a:lnTo>
                    <a:pt x="354151" y="45563"/>
                  </a:lnTo>
                  <a:lnTo>
                    <a:pt x="396581" y="29558"/>
                  </a:lnTo>
                  <a:lnTo>
                    <a:pt x="440518" y="16850"/>
                  </a:lnTo>
                  <a:lnTo>
                    <a:pt x="485813" y="7588"/>
                  </a:lnTo>
                  <a:lnTo>
                    <a:pt x="532318" y="1922"/>
                  </a:lnTo>
                  <a:lnTo>
                    <a:pt x="579882" y="0"/>
                  </a:lnTo>
                  <a:lnTo>
                    <a:pt x="579882" y="579754"/>
                  </a:lnTo>
                  <a:lnTo>
                    <a:pt x="579882" y="115956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4" name="object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978251"/>
              </p:ext>
            </p:extLst>
          </p:nvPr>
        </p:nvGraphicFramePr>
        <p:xfrm>
          <a:off x="3889999" y="2422319"/>
          <a:ext cx="7527576" cy="44435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527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01898">
                <a:tc>
                  <a:txBody>
                    <a:bodyPr/>
                    <a:lstStyle/>
                    <a:p>
                      <a:pPr marL="3335654" indent="-172720">
                        <a:lnSpc>
                          <a:spcPts val="1635"/>
                        </a:lnSpc>
                        <a:spcBef>
                          <a:spcPts val="1325"/>
                        </a:spcBef>
                        <a:buChar char="•"/>
                        <a:tabLst>
                          <a:tab pos="3335654" algn="l"/>
                        </a:tabLst>
                      </a:pPr>
                      <a:r>
                        <a:rPr sz="1700" spc="-10" dirty="0">
                          <a:latin typeface="Calibri"/>
                          <a:cs typeface="Calibri"/>
                        </a:rPr>
                        <a:t>TEORI </a:t>
                      </a:r>
                      <a:r>
                        <a:rPr sz="1700" spc="-75" dirty="0">
                          <a:latin typeface="Calibri"/>
                          <a:cs typeface="Calibri"/>
                        </a:rPr>
                        <a:t>ATAU </a:t>
                      </a:r>
                      <a:r>
                        <a:rPr sz="1700" spc="-20" dirty="0">
                          <a:latin typeface="Calibri"/>
                          <a:cs typeface="Calibri"/>
                        </a:rPr>
                        <a:t>KONSEP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BARU</a:t>
                      </a:r>
                      <a:r>
                        <a:rPr sz="17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lang="en-AU" sz="1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AU" sz="1700" b="1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REVISI</a:t>
                      </a:r>
                      <a:endParaRPr sz="17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  <a:p>
                      <a:pPr marL="905510">
                        <a:lnSpc>
                          <a:spcPts val="2680"/>
                        </a:lnSpc>
                        <a:tabLst>
                          <a:tab pos="3335020" algn="l"/>
                        </a:tabLst>
                      </a:pPr>
                      <a:r>
                        <a:rPr sz="2800" spc="-15" dirty="0">
                          <a:latin typeface="Calibri"/>
                          <a:cs typeface="Calibri"/>
                        </a:rPr>
                        <a:t>DASAR</a:t>
                      </a:r>
                      <a:endParaRPr sz="2500" b="1" baseline="14705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  <a:p>
                      <a:pPr marL="3335654" indent="-172720">
                        <a:lnSpc>
                          <a:spcPts val="1764"/>
                        </a:lnSpc>
                        <a:buChar char="•"/>
                        <a:tabLst>
                          <a:tab pos="3335654" algn="l"/>
                        </a:tabLst>
                      </a:pPr>
                      <a:r>
                        <a:rPr sz="1700" spc="-10" dirty="0">
                          <a:latin typeface="Calibri"/>
                          <a:cs typeface="Calibri"/>
                        </a:rPr>
                        <a:t>METODE </a:t>
                      </a:r>
                      <a:r>
                        <a:rPr sz="1700" spc="-80" dirty="0">
                          <a:latin typeface="Calibri"/>
                          <a:cs typeface="Calibri"/>
                        </a:rPr>
                        <a:t>ATAU </a:t>
                      </a:r>
                      <a:r>
                        <a:rPr sz="1700" spc="-2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STANDART</a:t>
                      </a:r>
                      <a:r>
                        <a:rPr sz="1700" spc="2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BARU</a:t>
                      </a:r>
                      <a:endParaRPr sz="170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168275" marB="0">
                    <a:lnL w="12700">
                      <a:solidFill>
                        <a:srgbClr val="FFC000"/>
                      </a:solidFill>
                      <a:prstDash val="solid"/>
                    </a:lnL>
                    <a:lnR w="12700">
                      <a:solidFill>
                        <a:srgbClr val="FFC000"/>
                      </a:solidFill>
                      <a:prstDash val="solid"/>
                    </a:lnR>
                    <a:lnT w="12700">
                      <a:solidFill>
                        <a:srgbClr val="FFC000"/>
                      </a:solidFill>
                      <a:prstDash val="solid"/>
                    </a:lnT>
                    <a:lnB w="12700">
                      <a:solidFill>
                        <a:srgbClr val="22E04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2224">
                <a:tc>
                  <a:txBody>
                    <a:bodyPr/>
                    <a:lstStyle/>
                    <a:p>
                      <a:pPr marL="725805">
                        <a:lnSpc>
                          <a:spcPts val="3315"/>
                        </a:lnSpc>
                        <a:spcBef>
                          <a:spcPts val="1165"/>
                        </a:spcBef>
                        <a:tabLst>
                          <a:tab pos="3162935" algn="l"/>
                        </a:tabLst>
                      </a:pPr>
                      <a:r>
                        <a:rPr sz="4300" spc="-52" baseline="-27777" dirty="0">
                          <a:latin typeface="Calibri"/>
                          <a:cs typeface="Calibri"/>
                        </a:rPr>
                        <a:t>TERAPAN	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•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PRODUK</a:t>
                      </a:r>
                      <a:r>
                        <a:rPr sz="17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BARU</a:t>
                      </a:r>
                      <a:endParaRPr sz="170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  <a:p>
                      <a:pPr marL="3335654" indent="-172720">
                        <a:lnSpc>
                          <a:spcPts val="1995"/>
                        </a:lnSpc>
                        <a:buChar char="•"/>
                        <a:tabLst>
                          <a:tab pos="3335654" algn="l"/>
                        </a:tabLst>
                      </a:pPr>
                      <a:r>
                        <a:rPr sz="1700" spc="-15" dirty="0">
                          <a:latin typeface="Calibri"/>
                          <a:cs typeface="Calibri"/>
                        </a:rPr>
                        <a:t>PROTIPE</a:t>
                      </a:r>
                      <a:r>
                        <a:rPr sz="17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BARU</a:t>
                      </a:r>
                      <a:endParaRPr sz="170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147955" marB="0">
                    <a:lnL w="12700">
                      <a:solidFill>
                        <a:srgbClr val="22E047"/>
                      </a:solidFill>
                      <a:prstDash val="solid"/>
                    </a:lnL>
                    <a:lnR w="12700">
                      <a:solidFill>
                        <a:srgbClr val="22E047"/>
                      </a:solidFill>
                      <a:prstDash val="solid"/>
                    </a:lnR>
                    <a:lnT w="12700">
                      <a:solidFill>
                        <a:srgbClr val="22E047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4156">
                <a:tc>
                  <a:txBody>
                    <a:bodyPr/>
                    <a:lstStyle/>
                    <a:p>
                      <a:pPr marL="3335654" indent="-172720">
                        <a:lnSpc>
                          <a:spcPts val="1555"/>
                        </a:lnSpc>
                        <a:spcBef>
                          <a:spcPts val="1330"/>
                        </a:spcBef>
                        <a:buChar char="•"/>
                        <a:tabLst>
                          <a:tab pos="3335654" algn="l"/>
                        </a:tabLst>
                      </a:pPr>
                      <a:r>
                        <a:rPr sz="1700" dirty="0">
                          <a:latin typeface="Calibri"/>
                          <a:cs typeface="Calibri"/>
                        </a:rPr>
                        <a:t>MEREK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DENGAN </a:t>
                      </a:r>
                      <a:r>
                        <a:rPr sz="17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FUNGSI</a:t>
                      </a:r>
                      <a:r>
                        <a:rPr sz="1700" spc="-6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BARU</a:t>
                      </a:r>
                      <a:endParaRPr sz="170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  <a:p>
                      <a:pPr marL="109855">
                        <a:lnSpc>
                          <a:spcPts val="2685"/>
                        </a:lnSpc>
                        <a:tabLst>
                          <a:tab pos="3162935" algn="l"/>
                        </a:tabLst>
                      </a:pPr>
                      <a:r>
                        <a:rPr lang="en-US" sz="4300" spc="-284" baseline="-2976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4300" spc="-7" baseline="-2976" dirty="0">
                          <a:latin typeface="Calibri"/>
                          <a:cs typeface="Calibri"/>
                        </a:rPr>
                        <a:t>PENGEMBANGAN	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•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MEREK DENGAN</a:t>
                      </a:r>
                      <a:r>
                        <a:rPr sz="1700" spc="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SPESIFIKASI</a:t>
                      </a:r>
                      <a:r>
                        <a:rPr lang="en-AU" sz="17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BARU</a:t>
                      </a:r>
                      <a:endParaRPr sz="170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  <a:p>
                      <a:pPr marL="973455" algn="ctr">
                        <a:lnSpc>
                          <a:spcPts val="1845"/>
                        </a:lnSpc>
                      </a:pPr>
                      <a:endParaRPr sz="170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168911" marB="0">
                    <a:lnL w="12700">
                      <a:solidFill>
                        <a:srgbClr val="4471C4"/>
                      </a:solidFill>
                      <a:prstDash val="solid"/>
                    </a:lnL>
                    <a:lnR w="12700">
                      <a:solidFill>
                        <a:srgbClr val="4471C4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7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2E047"/>
                      </a:solidFill>
                      <a:prstDash val="solid"/>
                    </a:lnL>
                    <a:lnR w="12700">
                      <a:solidFill>
                        <a:srgbClr val="22E047"/>
                      </a:solidFill>
                      <a:prstDash val="solid"/>
                    </a:lnR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22E04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36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C000"/>
                      </a:solidFill>
                      <a:prstDash val="solid"/>
                    </a:lnL>
                    <a:lnR w="12700">
                      <a:solidFill>
                        <a:srgbClr val="FFC000"/>
                      </a:solidFill>
                      <a:prstDash val="solid"/>
                    </a:lnR>
                    <a:lnT w="12700">
                      <a:solidFill>
                        <a:srgbClr val="22E047"/>
                      </a:solidFill>
                      <a:prstDash val="solid"/>
                    </a:lnT>
                    <a:lnB w="12700">
                      <a:solidFill>
                        <a:srgbClr val="FFC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0" name="object 20"/>
          <p:cNvGrpSpPr/>
          <p:nvPr/>
        </p:nvGrpSpPr>
        <p:grpSpPr>
          <a:xfrm>
            <a:off x="1023823" y="1239022"/>
            <a:ext cx="8595360" cy="928369"/>
            <a:chOff x="1023823" y="1239011"/>
            <a:chExt cx="8595360" cy="928369"/>
          </a:xfrm>
        </p:grpSpPr>
        <p:sp>
          <p:nvSpPr>
            <p:cNvPr id="21" name="object 21"/>
            <p:cNvSpPr/>
            <p:nvPr/>
          </p:nvSpPr>
          <p:spPr>
            <a:xfrm>
              <a:off x="1023823" y="1239011"/>
              <a:ext cx="6973824" cy="31851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23823" y="1543811"/>
              <a:ext cx="8595360" cy="31851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23823" y="1848561"/>
              <a:ext cx="5891657" cy="31882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762110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1629" y="393496"/>
            <a:ext cx="7515859" cy="772160"/>
            <a:chOff x="471627" y="393496"/>
            <a:chExt cx="7515859" cy="772160"/>
          </a:xfrm>
        </p:grpSpPr>
        <p:sp>
          <p:nvSpPr>
            <p:cNvPr id="3" name="object 3"/>
            <p:cNvSpPr/>
            <p:nvPr/>
          </p:nvSpPr>
          <p:spPr>
            <a:xfrm>
              <a:off x="471627" y="393496"/>
              <a:ext cx="7515859" cy="772160"/>
            </a:xfrm>
            <a:custGeom>
              <a:avLst/>
              <a:gdLst/>
              <a:ahLst/>
              <a:cxnLst/>
              <a:rect l="l" t="t" r="r" b="b"/>
              <a:pathLst>
                <a:path w="7515859" h="772160">
                  <a:moveTo>
                    <a:pt x="7515859" y="0"/>
                  </a:moveTo>
                  <a:lnTo>
                    <a:pt x="0" y="0"/>
                  </a:lnTo>
                  <a:lnTo>
                    <a:pt x="0" y="771855"/>
                  </a:lnTo>
                  <a:lnTo>
                    <a:pt x="7515859" y="771855"/>
                  </a:lnTo>
                  <a:lnTo>
                    <a:pt x="751585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63270" y="426084"/>
              <a:ext cx="7409053" cy="6339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2444503" y="1303026"/>
            <a:ext cx="6190615" cy="5420995"/>
            <a:chOff x="2444495" y="1303018"/>
            <a:chExt cx="6190615" cy="5420995"/>
          </a:xfrm>
        </p:grpSpPr>
        <p:sp>
          <p:nvSpPr>
            <p:cNvPr id="6" name="object 6"/>
            <p:cNvSpPr/>
            <p:nvPr/>
          </p:nvSpPr>
          <p:spPr>
            <a:xfrm>
              <a:off x="2444495" y="1303018"/>
              <a:ext cx="5422392" cy="542086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093207" y="1752600"/>
              <a:ext cx="3541776" cy="130302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251197" y="1912114"/>
            <a:ext cx="3226435" cy="937998"/>
          </a:xfrm>
          <a:prstGeom prst="rect">
            <a:avLst/>
          </a:prstGeom>
        </p:spPr>
        <p:txBody>
          <a:bodyPr vert="horz" wrap="square" lIns="0" tIns="33018" rIns="0" bIns="0" rtlCol="0">
            <a:spAutoFit/>
          </a:bodyPr>
          <a:lstStyle/>
          <a:p>
            <a:pPr marL="12700" marR="5080" algn="ctr">
              <a:lnSpc>
                <a:spcPct val="91500"/>
              </a:lnSpc>
              <a:spcBef>
                <a:spcPts val="259"/>
              </a:spcBef>
            </a:pPr>
            <a:r>
              <a:rPr sz="1600" spc="-5" dirty="0">
                <a:latin typeface="Calibri"/>
                <a:cs typeface="Calibri"/>
              </a:rPr>
              <a:t>KELEBIHAN </a:t>
            </a:r>
            <a:r>
              <a:rPr sz="1600" spc="-11" dirty="0">
                <a:solidFill>
                  <a:srgbClr val="FF0000"/>
                </a:solidFill>
                <a:latin typeface="Calibri"/>
                <a:cs typeface="Calibri"/>
              </a:rPr>
              <a:t>AKURASI PENJELASAN</a:t>
            </a:r>
            <a:r>
              <a:rPr sz="1600" spc="-11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DAN  </a:t>
            </a:r>
            <a:r>
              <a:rPr sz="1600" spc="-20" dirty="0">
                <a:latin typeface="Calibri"/>
                <a:cs typeface="Calibri"/>
              </a:rPr>
              <a:t>KOREKSI </a:t>
            </a:r>
            <a:r>
              <a:rPr sz="1600" spc="-11" dirty="0">
                <a:latin typeface="Calibri"/>
                <a:cs typeface="Calibri"/>
              </a:rPr>
              <a:t>TERHADAP KESALAHAN  </a:t>
            </a:r>
            <a:r>
              <a:rPr sz="1600" spc="-25" dirty="0">
                <a:latin typeface="Calibri"/>
                <a:cs typeface="Calibri"/>
              </a:rPr>
              <a:t>SEBELUMNYA </a:t>
            </a:r>
            <a:r>
              <a:rPr sz="1600" spc="-5" dirty="0">
                <a:latin typeface="Calibri"/>
                <a:cs typeface="Calibri"/>
              </a:rPr>
              <a:t>DIBANDINGKAN </a:t>
            </a:r>
            <a:r>
              <a:rPr sz="1600" spc="-11" dirty="0">
                <a:latin typeface="Calibri"/>
                <a:cs typeface="Calibri"/>
              </a:rPr>
              <a:t>TEORI,  </a:t>
            </a:r>
            <a:r>
              <a:rPr sz="1600" spc="-20" dirty="0">
                <a:latin typeface="Calibri"/>
                <a:cs typeface="Calibri"/>
              </a:rPr>
              <a:t>KONSEP </a:t>
            </a:r>
            <a:r>
              <a:rPr sz="1600" spc="-71" dirty="0">
                <a:latin typeface="Calibri"/>
                <a:cs typeface="Calibri"/>
              </a:rPr>
              <a:t>ATAU </a:t>
            </a:r>
            <a:r>
              <a:rPr sz="1600" spc="-11" dirty="0">
                <a:latin typeface="Calibri"/>
                <a:cs typeface="Calibri"/>
              </a:rPr>
              <a:t>AZAS </a:t>
            </a:r>
            <a:r>
              <a:rPr sz="1600" spc="-5" dirty="0">
                <a:latin typeface="Calibri"/>
                <a:cs typeface="Calibri"/>
              </a:rPr>
              <a:t>ILMU </a:t>
            </a:r>
            <a:r>
              <a:rPr sz="1600" spc="-35" dirty="0">
                <a:latin typeface="Calibri"/>
                <a:cs typeface="Calibri"/>
              </a:rPr>
              <a:t>YANG</a:t>
            </a:r>
            <a:r>
              <a:rPr sz="1600" spc="9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ADA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103876" y="3279647"/>
            <a:ext cx="3541776" cy="13030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255133" y="3438910"/>
            <a:ext cx="3236595" cy="937998"/>
          </a:xfrm>
          <a:prstGeom prst="rect">
            <a:avLst/>
          </a:prstGeom>
        </p:spPr>
        <p:txBody>
          <a:bodyPr vert="horz" wrap="square" lIns="0" tIns="33018" rIns="0" bIns="0" rtlCol="0">
            <a:spAutoFit/>
          </a:bodyPr>
          <a:lstStyle/>
          <a:p>
            <a:pPr marL="12700" marR="5080" indent="1271" algn="ctr">
              <a:lnSpc>
                <a:spcPct val="91500"/>
              </a:lnSpc>
              <a:spcBef>
                <a:spcPts val="259"/>
              </a:spcBef>
            </a:pPr>
            <a:r>
              <a:rPr sz="1600" spc="-5" dirty="0">
                <a:latin typeface="Calibri"/>
                <a:cs typeface="Calibri"/>
              </a:rPr>
              <a:t>MEMILIKI </a:t>
            </a:r>
            <a:r>
              <a:rPr sz="1600" spc="-5" dirty="0">
                <a:solidFill>
                  <a:srgbClr val="FF0000"/>
                </a:solidFill>
                <a:latin typeface="Calibri"/>
                <a:cs typeface="Calibri"/>
              </a:rPr>
              <a:t>KEUNGGULAN </a:t>
            </a:r>
            <a:r>
              <a:rPr sz="1600" spc="-11" dirty="0">
                <a:solidFill>
                  <a:srgbClr val="FF0000"/>
                </a:solidFill>
                <a:latin typeface="Calibri"/>
                <a:cs typeface="Calibri"/>
              </a:rPr>
              <a:t>SPESIFIK  </a:t>
            </a:r>
            <a:r>
              <a:rPr sz="1600" spc="-5" dirty="0">
                <a:latin typeface="Calibri"/>
                <a:cs typeface="Calibri"/>
              </a:rPr>
              <a:t>DIBANDINGKAN </a:t>
            </a:r>
            <a:r>
              <a:rPr sz="1600" spc="-11" dirty="0">
                <a:latin typeface="Calibri"/>
                <a:cs typeface="Calibri"/>
              </a:rPr>
              <a:t>PRODUK </a:t>
            </a:r>
            <a:r>
              <a:rPr sz="1600" spc="-5" dirty="0">
                <a:latin typeface="Calibri"/>
                <a:cs typeface="Calibri"/>
              </a:rPr>
              <a:t>/ </a:t>
            </a:r>
            <a:r>
              <a:rPr sz="1600" spc="-15" dirty="0">
                <a:latin typeface="Calibri"/>
                <a:cs typeface="Calibri"/>
              </a:rPr>
              <a:t>TEKNOLOGI  </a:t>
            </a:r>
            <a:r>
              <a:rPr sz="1600" spc="-35" dirty="0">
                <a:latin typeface="Calibri"/>
                <a:cs typeface="Calibri"/>
              </a:rPr>
              <a:t>YANG </a:t>
            </a:r>
            <a:r>
              <a:rPr sz="1600" spc="-15" dirty="0">
                <a:latin typeface="Calibri"/>
                <a:cs typeface="Calibri"/>
              </a:rPr>
              <a:t>SUDAH ADA </a:t>
            </a:r>
            <a:r>
              <a:rPr sz="1600" spc="-20" dirty="0">
                <a:latin typeface="Calibri"/>
                <a:cs typeface="Calibri"/>
              </a:rPr>
              <a:t>(WAKTU,  </a:t>
            </a:r>
            <a:r>
              <a:rPr sz="1600" spc="-11" dirty="0">
                <a:latin typeface="Calibri"/>
                <a:cs typeface="Calibri"/>
              </a:rPr>
              <a:t>KEMUDAHAN BAHAN, HARGA</a:t>
            </a:r>
            <a:r>
              <a:rPr sz="1600" spc="51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DLL)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058155" y="4722879"/>
            <a:ext cx="3543300" cy="13030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428236" y="5105227"/>
            <a:ext cx="2803525" cy="48464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835"/>
              </a:lnSpc>
              <a:spcBef>
                <a:spcPts val="95"/>
              </a:spcBef>
            </a:pPr>
            <a:r>
              <a:rPr sz="1600" spc="-11" dirty="0">
                <a:latin typeface="Calibri"/>
                <a:cs typeface="Calibri"/>
              </a:rPr>
              <a:t>DITUNJUKKAN </a:t>
            </a:r>
            <a:r>
              <a:rPr sz="1600" spc="-55" dirty="0">
                <a:solidFill>
                  <a:srgbClr val="FF0000"/>
                </a:solidFill>
                <a:latin typeface="Calibri"/>
                <a:cs typeface="Calibri"/>
              </a:rPr>
              <a:t>STATE </a:t>
            </a:r>
            <a:r>
              <a:rPr sz="1600" spc="-5" dirty="0">
                <a:solidFill>
                  <a:srgbClr val="FF0000"/>
                </a:solidFill>
                <a:latin typeface="Calibri"/>
                <a:cs typeface="Calibri"/>
              </a:rPr>
              <a:t>OF </a:t>
            </a:r>
            <a:r>
              <a:rPr lang="en-US" sz="1600" spc="-5" dirty="0">
                <a:solidFill>
                  <a:srgbClr val="FF0000"/>
                </a:solidFill>
                <a:latin typeface="Calibri"/>
                <a:cs typeface="Calibri"/>
              </a:rPr>
              <a:t>THE </a:t>
            </a:r>
            <a:r>
              <a:rPr sz="1600" spc="-11" dirty="0">
                <a:solidFill>
                  <a:srgbClr val="FF0000"/>
                </a:solidFill>
                <a:latin typeface="Calibri"/>
                <a:cs typeface="Calibri"/>
              </a:rPr>
              <a:t>ART</a:t>
            </a:r>
            <a:r>
              <a:rPr sz="1600" spc="-5" dirty="0">
                <a:latin typeface="Calibri"/>
                <a:cs typeface="Calibri"/>
              </a:rPr>
              <a:t>/</a:t>
            </a:r>
            <a:endParaRPr sz="1600" dirty="0">
              <a:latin typeface="Calibri"/>
              <a:cs typeface="Calibri"/>
            </a:endParaRPr>
          </a:p>
          <a:p>
            <a:pPr algn="ctr">
              <a:lnSpc>
                <a:spcPts val="1835"/>
              </a:lnSpc>
            </a:pPr>
            <a:r>
              <a:rPr sz="1600" spc="-5" dirty="0">
                <a:latin typeface="Calibri"/>
                <a:cs typeface="Calibri"/>
              </a:rPr>
              <a:t>PERKEMBANGAN ILMU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1" dirty="0">
                <a:latin typeface="Calibri"/>
                <a:cs typeface="Calibri"/>
              </a:rPr>
              <a:t>TERAKHIR</a:t>
            </a:r>
            <a:endParaRPr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89678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622137" y="716769"/>
            <a:ext cx="6903027" cy="437779"/>
          </a:xfrm>
          <a:custGeom>
            <a:avLst/>
            <a:gdLst/>
            <a:ahLst/>
            <a:cxnLst/>
            <a:rect l="l" t="t" r="r" b="b"/>
            <a:pathLst>
              <a:path w="9213215" h="922655">
                <a:moveTo>
                  <a:pt x="9212707" y="0"/>
                </a:moveTo>
                <a:lnTo>
                  <a:pt x="0" y="0"/>
                </a:lnTo>
                <a:lnTo>
                  <a:pt x="0" y="922629"/>
                </a:lnTo>
                <a:lnTo>
                  <a:pt x="9212707" y="922629"/>
                </a:lnTo>
                <a:lnTo>
                  <a:pt x="9212707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r>
              <a:rPr lang="en-US" sz="2400" b="1" dirty="0"/>
              <a:t>   KEJELASAN NOVELTY PENELITIAN TEKNOLOGI</a:t>
            </a:r>
            <a:endParaRPr sz="2400" b="1" dirty="0"/>
          </a:p>
        </p:txBody>
      </p:sp>
      <p:sp>
        <p:nvSpPr>
          <p:cNvPr id="5" name="object 5"/>
          <p:cNvSpPr txBox="1"/>
          <p:nvPr/>
        </p:nvSpPr>
        <p:spPr>
          <a:xfrm>
            <a:off x="901709" y="1953006"/>
            <a:ext cx="8786495" cy="2312702"/>
          </a:xfrm>
          <a:prstGeom prst="rect">
            <a:avLst/>
          </a:prstGeom>
        </p:spPr>
        <p:txBody>
          <a:bodyPr vert="horz" wrap="square" lIns="0" tIns="53971" rIns="0" bIns="0" rtlCol="0">
            <a:spAutoFit/>
          </a:bodyPr>
          <a:lstStyle/>
          <a:p>
            <a:pPr marL="469864" marR="875599" indent="-457167">
              <a:lnSpc>
                <a:spcPts val="2591"/>
              </a:lnSpc>
              <a:spcBef>
                <a:spcPts val="425"/>
              </a:spcBef>
              <a:buAutoNum type="arabicPeriod"/>
              <a:tabLst>
                <a:tab pos="469231" algn="l"/>
                <a:tab pos="469864" algn="l"/>
              </a:tabLst>
            </a:pP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PENJELASAN URGENSI </a:t>
            </a:r>
            <a:r>
              <a:rPr sz="2400" spc="-111" dirty="0">
                <a:solidFill>
                  <a:srgbClr val="001F5F"/>
                </a:solidFill>
                <a:latin typeface="Calibri"/>
                <a:cs typeface="Calibri"/>
              </a:rPr>
              <a:t>ATAU </a:t>
            </a:r>
            <a:r>
              <a:rPr sz="2400" spc="-51" dirty="0">
                <a:solidFill>
                  <a:srgbClr val="001F5F"/>
                </a:solidFill>
                <a:latin typeface="Calibri"/>
                <a:cs typeface="Calibri"/>
              </a:rPr>
              <a:t>MANFAAT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PENELITIAN </a:t>
            </a:r>
            <a:r>
              <a:rPr lang="en-US" sz="2400" spc="-5" dirty="0">
                <a:solidFill>
                  <a:srgbClr val="001F5F"/>
                </a:solidFill>
                <a:latin typeface="Calibri"/>
                <a:cs typeface="Calibri"/>
              </a:rPr>
              <a:t>(</a:t>
            </a:r>
            <a:r>
              <a:rPr lang="en-US" sz="2400" spc="-5" dirty="0" err="1">
                <a:solidFill>
                  <a:srgbClr val="001F5F"/>
                </a:solidFill>
                <a:latin typeface="Calibri"/>
                <a:cs typeface="Calibri"/>
              </a:rPr>
              <a:t>Biasanya</a:t>
            </a:r>
            <a:r>
              <a:rPr lang="en-US" sz="2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en-US" sz="2400" spc="-5" dirty="0" err="1">
                <a:solidFill>
                  <a:srgbClr val="001F5F"/>
                </a:solidFill>
                <a:latin typeface="Calibri"/>
                <a:cs typeface="Calibri"/>
              </a:rPr>
              <a:t>ditulis</a:t>
            </a:r>
            <a:r>
              <a:rPr lang="en-US" sz="2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en-US" sz="2400" spc="-5" dirty="0" err="1">
                <a:solidFill>
                  <a:srgbClr val="001F5F"/>
                </a:solidFill>
                <a:latin typeface="Calibri"/>
                <a:cs typeface="Calibri"/>
              </a:rPr>
              <a:t>setelah</a:t>
            </a:r>
            <a:r>
              <a:rPr lang="en-US" sz="2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en-US" sz="2400" spc="-5" dirty="0" err="1">
                <a:solidFill>
                  <a:srgbClr val="001F5F"/>
                </a:solidFill>
                <a:latin typeface="Calibri"/>
                <a:cs typeface="Calibri"/>
              </a:rPr>
              <a:t>Tujuan</a:t>
            </a:r>
            <a:r>
              <a:rPr lang="en-US" sz="2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en-US" sz="2400" spc="-5" dirty="0" err="1">
                <a:solidFill>
                  <a:srgbClr val="001F5F"/>
                </a:solidFill>
                <a:latin typeface="Calibri"/>
                <a:cs typeface="Calibri"/>
              </a:rPr>
              <a:t>Penelitian</a:t>
            </a:r>
            <a:r>
              <a:rPr lang="en-US" sz="2400" spc="-20" dirty="0">
                <a:solidFill>
                  <a:srgbClr val="001F5F"/>
                </a:solidFill>
                <a:latin typeface="Calibri"/>
                <a:cs typeface="Calibri"/>
              </a:rPr>
              <a:t>)</a:t>
            </a:r>
            <a:endParaRPr sz="2400" dirty="0">
              <a:latin typeface="Calibri"/>
              <a:cs typeface="Calibri"/>
            </a:endParaRPr>
          </a:p>
          <a:p>
            <a:pPr marL="469864" marR="5080" indent="-457167">
              <a:lnSpc>
                <a:spcPts val="2591"/>
              </a:lnSpc>
              <a:spcBef>
                <a:spcPts val="1015"/>
              </a:spcBef>
              <a:buAutoNum type="arabicPeriod"/>
              <a:tabLst>
                <a:tab pos="469231" algn="l"/>
                <a:tab pos="469864" algn="l"/>
              </a:tabLst>
            </a:pP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KONSTRUKSI KONSEPTUALISASI </a:t>
            </a:r>
            <a:r>
              <a:rPr lang="en-US" sz="2400" spc="-11" dirty="0">
                <a:solidFill>
                  <a:srgbClr val="FF0000"/>
                </a:solidFill>
                <a:latin typeface="Calibri"/>
                <a:cs typeface="Calibri"/>
              </a:rPr>
              <a:t>NOVELTY</a:t>
            </a:r>
            <a:r>
              <a:rPr sz="2400" spc="-11" dirty="0">
                <a:solidFill>
                  <a:srgbClr val="001F5F"/>
                </a:solidFill>
                <a:latin typeface="Calibri"/>
                <a:cs typeface="Calibri"/>
              </a:rPr>
              <a:t> DALAM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PENJELASAN  </a:t>
            </a:r>
            <a:r>
              <a:rPr sz="2400" spc="-11" dirty="0">
                <a:solidFill>
                  <a:srgbClr val="001F5F"/>
                </a:solidFill>
                <a:latin typeface="Calibri"/>
                <a:cs typeface="Calibri"/>
              </a:rPr>
              <a:t>TEORI </a:t>
            </a:r>
            <a:r>
              <a:rPr sz="2400" spc="-111" dirty="0">
                <a:solidFill>
                  <a:srgbClr val="001F5F"/>
                </a:solidFill>
                <a:latin typeface="Calibri"/>
                <a:cs typeface="Calibri"/>
              </a:rPr>
              <a:t>ATAU 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TINJAUAN</a:t>
            </a:r>
            <a:r>
              <a:rPr sz="2400" spc="9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PUSTAKA</a:t>
            </a:r>
            <a:endParaRPr sz="2400" dirty="0">
              <a:latin typeface="Calibri"/>
              <a:cs typeface="Calibri"/>
            </a:endParaRPr>
          </a:p>
          <a:p>
            <a:pPr marL="469864" marR="893378" indent="-457167">
              <a:lnSpc>
                <a:spcPts val="2591"/>
              </a:lnSpc>
              <a:spcBef>
                <a:spcPts val="1000"/>
              </a:spcBef>
              <a:buAutoNum type="arabicPeriod"/>
              <a:tabLst>
                <a:tab pos="469231" algn="l"/>
                <a:tab pos="469864" algn="l"/>
              </a:tabLst>
            </a:pP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INDIKATOR </a:t>
            </a:r>
            <a:r>
              <a:rPr sz="2400" spc="-31" dirty="0">
                <a:solidFill>
                  <a:srgbClr val="001F5F"/>
                </a:solidFill>
                <a:latin typeface="Calibri"/>
                <a:cs typeface="Calibri"/>
              </a:rPr>
              <a:t>CAPAIAN 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PARAMETER </a:t>
            </a:r>
            <a:r>
              <a:rPr sz="2400" spc="-55" dirty="0">
                <a:solidFill>
                  <a:srgbClr val="001F5F"/>
                </a:solidFill>
                <a:latin typeface="Calibri"/>
                <a:cs typeface="Calibri"/>
              </a:rPr>
              <a:t>PADA 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METODE DAN 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HASIL  PENELITIAN</a:t>
            </a:r>
            <a:endParaRPr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2548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4149586" y="1018824"/>
            <a:ext cx="3144663" cy="2880943"/>
          </a:xfrm>
          <a:prstGeom prst="ellipse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7" tIns="60918" rIns="121837" bIns="60918" rtlCol="0" anchor="ctr"/>
          <a:lstStyle/>
          <a:p>
            <a:pPr algn="r" defTabSz="1217874">
              <a:buClr>
                <a:srgbClr val="000000"/>
              </a:buClr>
            </a:pPr>
            <a:endParaRPr lang="en-IN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799643" y="747315"/>
            <a:ext cx="3144663" cy="2880943"/>
          </a:xfrm>
          <a:prstGeom prst="ellipse">
            <a:avLst/>
          </a:prstGeom>
          <a:noFill/>
          <a:ln w="19050">
            <a:solidFill>
              <a:schemeClr val="tx1">
                <a:lumMod val="65000"/>
                <a:lumOff val="3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7" tIns="60918" rIns="121837" bIns="60918" rtlCol="0" anchor="ctr"/>
          <a:lstStyle/>
          <a:p>
            <a:pPr algn="r" defTabSz="1217874">
              <a:buClr>
                <a:srgbClr val="000000"/>
              </a:buClr>
            </a:pPr>
            <a:endParaRPr lang="en-IN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316067" y="849356"/>
            <a:ext cx="3144663" cy="2880943"/>
          </a:xfrm>
          <a:prstGeom prst="ellipse">
            <a:avLst/>
          </a:prstGeom>
          <a:noFill/>
          <a:ln w="19050">
            <a:solidFill>
              <a:schemeClr val="tx1">
                <a:lumMod val="65000"/>
                <a:lumOff val="3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7" tIns="60918" rIns="121837" bIns="60918" rtlCol="0" anchor="ctr"/>
          <a:lstStyle/>
          <a:p>
            <a:pPr algn="r" defTabSz="1217874">
              <a:buClr>
                <a:srgbClr val="000000"/>
              </a:buClr>
            </a:pPr>
            <a:endParaRPr lang="en-IN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057097" y="1239129"/>
            <a:ext cx="3144663" cy="2880943"/>
          </a:xfrm>
          <a:prstGeom prst="ellipse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7" tIns="60918" rIns="121837" bIns="60918" rtlCol="0" anchor="ctr"/>
          <a:lstStyle/>
          <a:p>
            <a:pPr algn="r" defTabSz="1217874">
              <a:buClr>
                <a:srgbClr val="000000"/>
              </a:buClr>
            </a:pPr>
            <a:endParaRPr lang="en-IN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927582" y="1171343"/>
            <a:ext cx="3144663" cy="2880943"/>
          </a:xfrm>
          <a:prstGeom prst="ellipse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7" tIns="60918" rIns="121837" bIns="60918" rtlCol="0" anchor="ctr"/>
          <a:lstStyle/>
          <a:p>
            <a:pPr algn="r" defTabSz="1217874">
              <a:buClr>
                <a:srgbClr val="000000"/>
              </a:buClr>
            </a:pPr>
            <a:endParaRPr lang="en-IN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761073" y="1086609"/>
            <a:ext cx="3144663" cy="2880943"/>
          </a:xfrm>
          <a:prstGeom prst="ellipse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7" tIns="60918" rIns="121837" bIns="60918" rtlCol="0" anchor="ctr"/>
          <a:lstStyle/>
          <a:p>
            <a:pPr algn="r" defTabSz="1217874">
              <a:buClr>
                <a:srgbClr val="000000"/>
              </a:buClr>
            </a:pPr>
            <a:endParaRPr lang="en-IN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316071" y="1120504"/>
            <a:ext cx="3144663" cy="2880943"/>
          </a:xfrm>
          <a:prstGeom prst="ellipse">
            <a:avLst/>
          </a:prstGeom>
          <a:noFill/>
          <a:ln w="19050">
            <a:solidFill>
              <a:schemeClr val="tx1">
                <a:lumMod val="65000"/>
                <a:lumOff val="3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7" tIns="60918" rIns="121837" bIns="60918" rtlCol="0" anchor="ctr"/>
          <a:lstStyle/>
          <a:p>
            <a:pPr algn="r" defTabSz="1217874">
              <a:buClr>
                <a:srgbClr val="000000"/>
              </a:buClr>
            </a:pPr>
            <a:endParaRPr lang="en-IN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380682" y="1268489"/>
            <a:ext cx="3144663" cy="2880943"/>
          </a:xfrm>
          <a:prstGeom prst="ellipse">
            <a:avLst/>
          </a:prstGeom>
          <a:noFill/>
          <a:ln w="19050">
            <a:solidFill>
              <a:schemeClr val="tx1">
                <a:lumMod val="65000"/>
                <a:lumOff val="3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7" tIns="60918" rIns="121837" bIns="60918" rtlCol="0" anchor="ctr"/>
          <a:lstStyle/>
          <a:p>
            <a:pPr algn="r" defTabSz="1217874">
              <a:buClr>
                <a:srgbClr val="000000"/>
              </a:buClr>
            </a:pPr>
            <a:endParaRPr lang="en-IN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295938" y="814964"/>
            <a:ext cx="3144663" cy="2880943"/>
          </a:xfrm>
          <a:prstGeom prst="ellipse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7" tIns="60918" rIns="121837" bIns="60918" rtlCol="0" anchor="ctr"/>
          <a:lstStyle/>
          <a:p>
            <a:pPr algn="r" defTabSz="1217874">
              <a:buClr>
                <a:srgbClr val="000000"/>
              </a:buClr>
            </a:pPr>
            <a:endParaRPr lang="en-IN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553789" y="1046735"/>
            <a:ext cx="3144663" cy="2880943"/>
          </a:xfrm>
          <a:prstGeom prst="ellipse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7" tIns="60918" rIns="121837" bIns="60918" rtlCol="0" anchor="ctr"/>
          <a:lstStyle/>
          <a:p>
            <a:pPr algn="r" defTabSz="1217874">
              <a:buClr>
                <a:srgbClr val="000000"/>
              </a:buClr>
            </a:pPr>
            <a:endParaRPr lang="en-IN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570651" y="876769"/>
            <a:ext cx="3144663" cy="2880943"/>
          </a:xfrm>
          <a:prstGeom prst="ellipse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7" tIns="60918" rIns="121837" bIns="60918" rtlCol="0" anchor="ctr"/>
          <a:lstStyle/>
          <a:p>
            <a:pPr algn="r" defTabSz="1217874">
              <a:buClr>
                <a:srgbClr val="000000"/>
              </a:buClr>
            </a:pPr>
            <a:endParaRPr lang="en-IN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447733" y="954027"/>
            <a:ext cx="3144663" cy="2880943"/>
          </a:xfrm>
          <a:prstGeom prst="ellipse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7" tIns="60918" rIns="121837" bIns="60918" rtlCol="0" anchor="ctr"/>
          <a:lstStyle/>
          <a:p>
            <a:pPr algn="r" defTabSz="1217874">
              <a:buClr>
                <a:srgbClr val="000000"/>
              </a:buClr>
            </a:pPr>
            <a:endParaRPr lang="en-IN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549403" y="3089315"/>
            <a:ext cx="3144663" cy="2880943"/>
          </a:xfrm>
          <a:prstGeom prst="ellipse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7" tIns="60918" rIns="121837" bIns="60918" rtlCol="0" anchor="ctr"/>
          <a:lstStyle/>
          <a:p>
            <a:pPr algn="r" defTabSz="1217874">
              <a:buClr>
                <a:srgbClr val="000000"/>
              </a:buClr>
            </a:pPr>
            <a:endParaRPr lang="en-IN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5199492" y="2817805"/>
            <a:ext cx="3144663" cy="2880943"/>
          </a:xfrm>
          <a:prstGeom prst="ellipse">
            <a:avLst/>
          </a:prstGeom>
          <a:noFill/>
          <a:ln w="19050">
            <a:solidFill>
              <a:schemeClr val="tx1">
                <a:lumMod val="65000"/>
                <a:lumOff val="3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7" tIns="60918" rIns="121837" bIns="60918" rtlCol="0" anchor="ctr"/>
          <a:lstStyle/>
          <a:p>
            <a:pPr algn="r" defTabSz="1217874">
              <a:buClr>
                <a:srgbClr val="000000"/>
              </a:buClr>
            </a:pPr>
            <a:endParaRPr lang="en-IN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5715900" y="2919847"/>
            <a:ext cx="3144663" cy="2880943"/>
          </a:xfrm>
          <a:prstGeom prst="ellipse">
            <a:avLst/>
          </a:prstGeom>
          <a:noFill/>
          <a:ln w="19050">
            <a:solidFill>
              <a:schemeClr val="tx1">
                <a:lumMod val="65000"/>
                <a:lumOff val="3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7" tIns="60918" rIns="121837" bIns="60918" rtlCol="0" anchor="ctr"/>
          <a:lstStyle/>
          <a:p>
            <a:pPr algn="r" defTabSz="1217874">
              <a:buClr>
                <a:srgbClr val="000000"/>
              </a:buClr>
            </a:pPr>
            <a:endParaRPr lang="en-IN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456930" y="3309620"/>
            <a:ext cx="3144663" cy="2880943"/>
          </a:xfrm>
          <a:prstGeom prst="ellipse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7" tIns="60918" rIns="121837" bIns="60918" rtlCol="0" anchor="ctr"/>
          <a:lstStyle/>
          <a:p>
            <a:pPr algn="r" defTabSz="1217874">
              <a:buClr>
                <a:srgbClr val="000000"/>
              </a:buClr>
            </a:pPr>
            <a:endParaRPr lang="en-IN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327443" y="3241835"/>
            <a:ext cx="3144663" cy="2880943"/>
          </a:xfrm>
          <a:prstGeom prst="ellipse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7" tIns="60918" rIns="121837" bIns="60918" rtlCol="0" anchor="ctr"/>
          <a:lstStyle/>
          <a:p>
            <a:pPr algn="r" defTabSz="1217874">
              <a:buClr>
                <a:srgbClr val="000000"/>
              </a:buClr>
            </a:pPr>
            <a:endParaRPr lang="en-IN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160956" y="3157100"/>
            <a:ext cx="3144663" cy="2880943"/>
          </a:xfrm>
          <a:prstGeom prst="ellipse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7" tIns="60918" rIns="121837" bIns="60918" rtlCol="0" anchor="ctr"/>
          <a:lstStyle/>
          <a:p>
            <a:pPr algn="r" defTabSz="1217874">
              <a:buClr>
                <a:srgbClr val="000000"/>
              </a:buClr>
            </a:pPr>
            <a:endParaRPr lang="en-IN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715900" y="3190995"/>
            <a:ext cx="3144663" cy="2880943"/>
          </a:xfrm>
          <a:prstGeom prst="ellipse">
            <a:avLst/>
          </a:prstGeom>
          <a:noFill/>
          <a:ln w="19050">
            <a:solidFill>
              <a:schemeClr val="tx1">
                <a:lumMod val="65000"/>
                <a:lumOff val="3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7" tIns="60918" rIns="121837" bIns="60918" rtlCol="0" anchor="ctr"/>
          <a:lstStyle/>
          <a:p>
            <a:pPr algn="r" defTabSz="1217874">
              <a:buClr>
                <a:srgbClr val="000000"/>
              </a:buClr>
            </a:pPr>
            <a:endParaRPr lang="en-IN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5678890" y="3055420"/>
            <a:ext cx="3144663" cy="2880943"/>
          </a:xfrm>
          <a:prstGeom prst="ellipse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7" tIns="60918" rIns="121837" bIns="60918" rtlCol="0" anchor="ctr"/>
          <a:lstStyle/>
          <a:p>
            <a:pPr algn="r" defTabSz="1217874">
              <a:buClr>
                <a:srgbClr val="000000"/>
              </a:buClr>
            </a:pPr>
            <a:endParaRPr lang="en-IN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5780494" y="3338980"/>
            <a:ext cx="3144663" cy="2880943"/>
          </a:xfrm>
          <a:prstGeom prst="ellipse">
            <a:avLst/>
          </a:prstGeom>
          <a:noFill/>
          <a:ln w="19050">
            <a:solidFill>
              <a:schemeClr val="tx1">
                <a:lumMod val="65000"/>
                <a:lumOff val="3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7" tIns="60918" rIns="121837" bIns="60918" rtlCol="0" anchor="ctr"/>
          <a:lstStyle/>
          <a:p>
            <a:pPr algn="r" defTabSz="1217874">
              <a:buClr>
                <a:srgbClr val="000000"/>
              </a:buClr>
            </a:pPr>
            <a:endParaRPr lang="en-IN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4953667" y="3117225"/>
            <a:ext cx="3144663" cy="2880943"/>
          </a:xfrm>
          <a:prstGeom prst="ellipse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7" tIns="60918" rIns="121837" bIns="60918" rtlCol="0" anchor="ctr"/>
          <a:lstStyle/>
          <a:p>
            <a:pPr algn="r" defTabSz="1217874">
              <a:buClr>
                <a:srgbClr val="000000"/>
              </a:buClr>
            </a:pPr>
            <a:endParaRPr lang="en-IN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4970544" y="2947260"/>
            <a:ext cx="3144663" cy="2880943"/>
          </a:xfrm>
          <a:prstGeom prst="ellipse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7" tIns="60918" rIns="121837" bIns="60918" rtlCol="0" anchor="ctr"/>
          <a:lstStyle/>
          <a:p>
            <a:pPr algn="r" defTabSz="1217874">
              <a:buClr>
                <a:srgbClr val="000000"/>
              </a:buClr>
            </a:pPr>
            <a:endParaRPr lang="en-IN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800273" y="3089315"/>
            <a:ext cx="3144663" cy="2880943"/>
          </a:xfrm>
          <a:prstGeom prst="ellipse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7" tIns="60918" rIns="121837" bIns="60918" rtlCol="0" anchor="ctr"/>
          <a:lstStyle/>
          <a:p>
            <a:pPr algn="r" defTabSz="1217874">
              <a:buClr>
                <a:srgbClr val="000000"/>
              </a:buClr>
            </a:pPr>
            <a:endParaRPr lang="en-IN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2450374" y="2817805"/>
            <a:ext cx="3144663" cy="2880943"/>
          </a:xfrm>
          <a:prstGeom prst="ellipse">
            <a:avLst/>
          </a:prstGeom>
          <a:noFill/>
          <a:ln w="19050">
            <a:solidFill>
              <a:schemeClr val="tx1">
                <a:lumMod val="65000"/>
                <a:lumOff val="3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7" tIns="60918" rIns="121837" bIns="60918" rtlCol="0" anchor="ctr"/>
          <a:lstStyle/>
          <a:p>
            <a:pPr algn="r" defTabSz="1217874">
              <a:buClr>
                <a:srgbClr val="000000"/>
              </a:buClr>
            </a:pPr>
            <a:endParaRPr lang="en-IN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2966782" y="2919847"/>
            <a:ext cx="3144663" cy="2880943"/>
          </a:xfrm>
          <a:prstGeom prst="ellipse">
            <a:avLst/>
          </a:prstGeom>
          <a:noFill/>
          <a:ln w="19050">
            <a:solidFill>
              <a:schemeClr val="tx1">
                <a:lumMod val="65000"/>
                <a:lumOff val="3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7" tIns="60918" rIns="121837" bIns="60918" rtlCol="0" anchor="ctr"/>
          <a:lstStyle/>
          <a:p>
            <a:pPr algn="r" defTabSz="1217874">
              <a:buClr>
                <a:srgbClr val="000000"/>
              </a:buClr>
            </a:pPr>
            <a:endParaRPr lang="en-IN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2707782" y="3309620"/>
            <a:ext cx="3144663" cy="2880943"/>
          </a:xfrm>
          <a:prstGeom prst="ellipse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7" tIns="60918" rIns="121837" bIns="60918" rtlCol="0" anchor="ctr"/>
          <a:lstStyle/>
          <a:p>
            <a:pPr algn="r" defTabSz="1217874">
              <a:buClr>
                <a:srgbClr val="000000"/>
              </a:buClr>
            </a:pPr>
            <a:endParaRPr lang="en-IN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2578300" y="3241835"/>
            <a:ext cx="3144663" cy="2880943"/>
          </a:xfrm>
          <a:prstGeom prst="ellipse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7" tIns="60918" rIns="121837" bIns="60918" rtlCol="0" anchor="ctr"/>
          <a:lstStyle/>
          <a:p>
            <a:pPr algn="r" defTabSz="1217874">
              <a:buClr>
                <a:srgbClr val="000000"/>
              </a:buClr>
            </a:pPr>
            <a:endParaRPr lang="en-IN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2411808" y="3157100"/>
            <a:ext cx="3144663" cy="2880943"/>
          </a:xfrm>
          <a:prstGeom prst="ellipse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7" tIns="60918" rIns="121837" bIns="60918" rtlCol="0" anchor="ctr"/>
          <a:lstStyle/>
          <a:p>
            <a:pPr algn="r" defTabSz="1217874">
              <a:buClr>
                <a:srgbClr val="000000"/>
              </a:buClr>
            </a:pPr>
            <a:endParaRPr lang="en-IN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2929759" y="3055420"/>
            <a:ext cx="3144663" cy="2880943"/>
          </a:xfrm>
          <a:prstGeom prst="ellipse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7" tIns="60918" rIns="121837" bIns="60918" rtlCol="0" anchor="ctr"/>
          <a:lstStyle/>
          <a:p>
            <a:pPr algn="r" defTabSz="1217874">
              <a:buClr>
                <a:srgbClr val="000000"/>
              </a:buClr>
            </a:pPr>
            <a:endParaRPr lang="en-IN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3031363" y="3338980"/>
            <a:ext cx="3144663" cy="2880943"/>
          </a:xfrm>
          <a:prstGeom prst="ellipse">
            <a:avLst/>
          </a:prstGeom>
          <a:noFill/>
          <a:ln w="19050">
            <a:solidFill>
              <a:schemeClr val="tx1">
                <a:lumMod val="65000"/>
                <a:lumOff val="3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7" tIns="60918" rIns="121837" bIns="60918" rtlCol="0" anchor="ctr"/>
          <a:lstStyle/>
          <a:p>
            <a:pPr algn="r" defTabSz="1217874">
              <a:buClr>
                <a:srgbClr val="000000"/>
              </a:buClr>
            </a:pPr>
            <a:endParaRPr lang="en-IN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2946622" y="2885455"/>
            <a:ext cx="3144663" cy="2880943"/>
          </a:xfrm>
          <a:prstGeom prst="ellipse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7" tIns="60918" rIns="121837" bIns="60918" rtlCol="0" anchor="ctr"/>
          <a:lstStyle/>
          <a:p>
            <a:pPr algn="r" defTabSz="1217874">
              <a:buClr>
                <a:srgbClr val="000000"/>
              </a:buClr>
            </a:pPr>
            <a:endParaRPr lang="en-IN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3098411" y="3024517"/>
            <a:ext cx="3144663" cy="2880943"/>
          </a:xfrm>
          <a:prstGeom prst="ellipse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7" tIns="60918" rIns="121837" bIns="60918" rtlCol="0" anchor="ctr"/>
          <a:lstStyle/>
          <a:p>
            <a:pPr algn="r" defTabSz="1217874">
              <a:buClr>
                <a:srgbClr val="000000"/>
              </a:buClr>
            </a:pPr>
            <a:endParaRPr lang="en-IN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3115274" y="2854552"/>
            <a:ext cx="3144663" cy="2880943"/>
          </a:xfrm>
          <a:prstGeom prst="ellipse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7" tIns="60918" rIns="121837" bIns="60918" rtlCol="0" anchor="ctr"/>
          <a:lstStyle/>
          <a:p>
            <a:pPr algn="r" defTabSz="1217874">
              <a:buClr>
                <a:srgbClr val="000000"/>
              </a:buClr>
            </a:pPr>
            <a:endParaRPr lang="en-IN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4564972" y="1396327"/>
            <a:ext cx="2032000" cy="1941467"/>
          </a:xfrm>
          <a:prstGeom prst="ellipse">
            <a:avLst/>
          </a:prstGeom>
          <a:solidFill>
            <a:srgbClr val="2D6693"/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63500" dist="50800" dir="5400000">
              <a:prstClr val="black">
                <a:alpha val="50000"/>
              </a:prstClr>
            </a:innerShdw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7874">
              <a:buClr>
                <a:srgbClr val="000000"/>
              </a:buClr>
            </a:pPr>
            <a:r>
              <a:rPr lang="en-IN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9 Pillars</a:t>
            </a:r>
          </a:p>
        </p:txBody>
      </p:sp>
      <p:sp>
        <p:nvSpPr>
          <p:cNvPr id="46" name="Oval 45"/>
          <p:cNvSpPr/>
          <p:nvPr/>
        </p:nvSpPr>
        <p:spPr>
          <a:xfrm>
            <a:off x="3311889" y="3715903"/>
            <a:ext cx="1917943" cy="1846027"/>
          </a:xfrm>
          <a:prstGeom prst="ellipse">
            <a:avLst/>
          </a:prstGeom>
          <a:solidFill>
            <a:srgbClr val="007A00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7874">
              <a:buClr>
                <a:srgbClr val="000000"/>
              </a:buClr>
            </a:pPr>
            <a:r>
              <a:rPr lang="en-IN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R &amp; R</a:t>
            </a:r>
          </a:p>
        </p:txBody>
      </p:sp>
      <p:sp>
        <p:nvSpPr>
          <p:cNvPr id="47" name="Oval 46"/>
          <p:cNvSpPr/>
          <p:nvPr/>
        </p:nvSpPr>
        <p:spPr>
          <a:xfrm>
            <a:off x="6083715" y="3529920"/>
            <a:ext cx="1917943" cy="1930400"/>
          </a:xfrm>
          <a:prstGeom prst="ellipse">
            <a:avLst/>
          </a:prstGeom>
          <a:solidFill>
            <a:srgbClr val="FF66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7874">
              <a:buClr>
                <a:srgbClr val="000000"/>
              </a:buClr>
            </a:pPr>
            <a:r>
              <a:rPr lang="en-IN" sz="2000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Framework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6096000" y="342903"/>
            <a:ext cx="4775200" cy="342900"/>
          </a:xfrm>
          <a:prstGeom prst="rect">
            <a:avLst/>
          </a:prstGeom>
          <a:noFill/>
          <a:ln>
            <a:noFill/>
          </a:ln>
          <a:effectLst>
            <a:outerShdw blurRad="857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822" tIns="121822" rIns="121822" bIns="121822" anchor="ctr" anchorCtr="0"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Poppins"/>
              <a:buNone/>
              <a:defRPr sz="69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Poppins"/>
              <a:buNone/>
              <a:defRPr sz="69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Poppins"/>
              <a:buNone/>
              <a:defRPr sz="69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Poppins"/>
              <a:buNone/>
              <a:defRPr sz="69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Poppins"/>
              <a:buNone/>
              <a:defRPr sz="69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Poppins"/>
              <a:buNone/>
              <a:defRPr sz="69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Poppins"/>
              <a:buNone/>
              <a:defRPr sz="69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Poppins"/>
              <a:buNone/>
              <a:defRPr sz="69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Poppins"/>
              <a:buNone/>
              <a:defRPr sz="69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l" defTabSz="1218432"/>
            <a:r>
              <a:rPr lang="en-US" sz="3700" dirty="0" err="1">
                <a:solidFill>
                  <a:srgbClr val="820000"/>
                </a:solidFill>
              </a:rPr>
              <a:t>Revolusi</a:t>
            </a:r>
            <a:r>
              <a:rPr lang="en-US" sz="3700" dirty="0">
                <a:solidFill>
                  <a:srgbClr val="820000"/>
                </a:solidFill>
              </a:rPr>
              <a:t> </a:t>
            </a:r>
            <a:r>
              <a:rPr lang="en-US" sz="3700" dirty="0" err="1">
                <a:solidFill>
                  <a:srgbClr val="820000"/>
                </a:solidFill>
              </a:rPr>
              <a:t>Industri</a:t>
            </a:r>
            <a:r>
              <a:rPr lang="en-US" sz="3700" dirty="0">
                <a:solidFill>
                  <a:srgbClr val="820000"/>
                </a:solidFill>
              </a:rPr>
              <a:t> 4.0</a:t>
            </a:r>
          </a:p>
        </p:txBody>
      </p:sp>
      <p:pic>
        <p:nvPicPr>
          <p:cNvPr id="48" name="Picture 1"/>
          <p:cNvPicPr>
            <a:picLocks noChangeAspect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0" y="1193807"/>
            <a:ext cx="1858853" cy="3147883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12981" y="2082726"/>
            <a:ext cx="1419675" cy="538589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 lIns="121901" tIns="60950" rIns="121901" bIns="60950">
            <a:spAutoFit/>
          </a:bodyPr>
          <a:lstStyle/>
          <a:p>
            <a:pPr algn="ctr" defTabSz="1217064"/>
            <a:r>
              <a:rPr lang="en-AU" sz="2700" b="1" dirty="0">
                <a:ln w="12700">
                  <a:solidFill>
                    <a:srgbClr val="CCCCCC">
                      <a:satMod val="155000"/>
                    </a:srgb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rPr>
              <a:t>CIS RC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821" y="1295400"/>
            <a:ext cx="733779" cy="711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4232" y="1210761"/>
            <a:ext cx="1815893" cy="13175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497509" y="6446321"/>
            <a:ext cx="77471" cy="1788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85"/>
              </a:lnSpc>
            </a:pP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765621" y="2111301"/>
            <a:ext cx="8250713" cy="1515928"/>
          </a:xfrm>
          <a:prstGeom prst="rect">
            <a:avLst/>
          </a:prstGeom>
        </p:spPr>
        <p:txBody>
          <a:bodyPr vert="horz" wrap="square" lIns="0" tIns="11430" rIns="0" bIns="0" rtlCol="0" anchor="t">
            <a:spAutoFit/>
          </a:bodyPr>
          <a:lstStyle/>
          <a:p>
            <a:pPr marL="12700" marR="5080" indent="2228683" algn="r">
              <a:lnSpc>
                <a:spcPct val="101000"/>
              </a:lnSpc>
              <a:spcBef>
                <a:spcPts val="91"/>
              </a:spcBef>
            </a:pPr>
            <a:r>
              <a:rPr lang="en-US" sz="3300" spc="11" dirty="0">
                <a:solidFill>
                  <a:srgbClr val="1F497D"/>
                </a:solidFill>
                <a:latin typeface="Century Gothic"/>
                <a:cs typeface="Century Gothic"/>
              </a:rPr>
              <a:t>PENELITIAN TEKNOLOGI </a:t>
            </a:r>
            <a:r>
              <a:rPr lang="en-US" sz="3300" spc="11" dirty="0" err="1">
                <a:solidFill>
                  <a:srgbClr val="1F497D"/>
                </a:solidFill>
                <a:latin typeface="Century Gothic"/>
                <a:cs typeface="Century Gothic"/>
              </a:rPr>
              <a:t>berdasarkan</a:t>
            </a:r>
            <a:r>
              <a:rPr lang="en-US" sz="3300" spc="11" dirty="0">
                <a:solidFill>
                  <a:srgbClr val="1F497D"/>
                </a:solidFill>
                <a:latin typeface="Century Gothic"/>
                <a:cs typeface="Century Gothic"/>
              </a:rPr>
              <a:t> </a:t>
            </a:r>
            <a:r>
              <a:rPr sz="3300" spc="11" dirty="0">
                <a:solidFill>
                  <a:srgbClr val="1F497D"/>
                </a:solidFill>
                <a:latin typeface="Century Gothic"/>
                <a:cs typeface="Century Gothic"/>
              </a:rPr>
              <a:t> </a:t>
            </a:r>
            <a:r>
              <a:rPr lang="en-US" sz="3300" spc="11" dirty="0">
                <a:solidFill>
                  <a:srgbClr val="1F497D"/>
                </a:solidFill>
                <a:latin typeface="Century Gothic"/>
                <a:cs typeface="Century Gothic"/>
              </a:rPr>
              <a:t> </a:t>
            </a:r>
            <a:r>
              <a:rPr sz="3300" spc="11" dirty="0">
                <a:solidFill>
                  <a:srgbClr val="1F497D"/>
                </a:solidFill>
                <a:latin typeface="Century Gothic"/>
                <a:cs typeface="Century Gothic"/>
              </a:rPr>
              <a:t>PRIORITAS </a:t>
            </a:r>
            <a:r>
              <a:rPr sz="3300" spc="5" dirty="0">
                <a:solidFill>
                  <a:srgbClr val="1F497D"/>
                </a:solidFill>
                <a:latin typeface="Century Gothic"/>
                <a:cs typeface="Century Gothic"/>
              </a:rPr>
              <a:t>RISET</a:t>
            </a:r>
            <a:r>
              <a:rPr lang="en-US" sz="3300" spc="5" dirty="0">
                <a:solidFill>
                  <a:srgbClr val="1F497D"/>
                </a:solidFill>
                <a:latin typeface="Century Gothic"/>
                <a:cs typeface="Century Gothic"/>
              </a:rPr>
              <a:t> </a:t>
            </a:r>
            <a:r>
              <a:rPr sz="3300" spc="11" dirty="0">
                <a:solidFill>
                  <a:srgbClr val="1F497D"/>
                </a:solidFill>
                <a:latin typeface="Century Gothic"/>
                <a:cs typeface="Century Gothic"/>
              </a:rPr>
              <a:t>NASIONAL</a:t>
            </a:r>
            <a:r>
              <a:rPr sz="3300" spc="-51" dirty="0">
                <a:solidFill>
                  <a:srgbClr val="1F497D"/>
                </a:solidFill>
                <a:latin typeface="Century Gothic"/>
                <a:cs typeface="Century Gothic"/>
              </a:rPr>
              <a:t> </a:t>
            </a:r>
            <a:r>
              <a:rPr sz="3300" spc="11" dirty="0">
                <a:solidFill>
                  <a:srgbClr val="1F497D"/>
                </a:solidFill>
                <a:latin typeface="Century Gothic"/>
                <a:cs typeface="Century Gothic"/>
              </a:rPr>
              <a:t>2020-2024</a:t>
            </a:r>
            <a:endParaRPr sz="3300" dirty="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439875" y="3789040"/>
            <a:ext cx="7643495" cy="0"/>
          </a:xfrm>
          <a:custGeom>
            <a:avLst/>
            <a:gdLst/>
            <a:ahLst/>
            <a:cxnLst/>
            <a:rect l="l" t="t" r="r" b="b"/>
            <a:pathLst>
              <a:path w="7643495">
                <a:moveTo>
                  <a:pt x="7643446" y="0"/>
                </a:moveTo>
                <a:lnTo>
                  <a:pt x="0" y="1"/>
                </a:lnTo>
              </a:path>
            </a:pathLst>
          </a:custGeom>
          <a:ln w="25400">
            <a:solidFill>
              <a:srgbClr val="3382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70852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19811" y="3560321"/>
            <a:ext cx="5997575" cy="641351"/>
            <a:chOff x="1395802" y="3560315"/>
            <a:chExt cx="5997575" cy="641350"/>
          </a:xfrm>
        </p:grpSpPr>
        <p:sp>
          <p:nvSpPr>
            <p:cNvPr id="3" name="object 3"/>
            <p:cNvSpPr/>
            <p:nvPr/>
          </p:nvSpPr>
          <p:spPr>
            <a:xfrm>
              <a:off x="1408502" y="3573015"/>
              <a:ext cx="5972175" cy="615950"/>
            </a:xfrm>
            <a:custGeom>
              <a:avLst/>
              <a:gdLst/>
              <a:ahLst/>
              <a:cxnLst/>
              <a:rect l="l" t="t" r="r" b="b"/>
              <a:pathLst>
                <a:path w="5972175" h="615950">
                  <a:moveTo>
                    <a:pt x="5664062" y="0"/>
                  </a:moveTo>
                  <a:lnTo>
                    <a:pt x="5664062" y="153874"/>
                  </a:lnTo>
                  <a:lnTo>
                    <a:pt x="0" y="153874"/>
                  </a:lnTo>
                  <a:lnTo>
                    <a:pt x="0" y="461620"/>
                  </a:lnTo>
                  <a:lnTo>
                    <a:pt x="5664062" y="461620"/>
                  </a:lnTo>
                  <a:lnTo>
                    <a:pt x="5664062" y="615494"/>
                  </a:lnTo>
                  <a:lnTo>
                    <a:pt x="5971809" y="307747"/>
                  </a:lnTo>
                  <a:lnTo>
                    <a:pt x="5664062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08502" y="3573015"/>
              <a:ext cx="5972175" cy="615950"/>
            </a:xfrm>
            <a:custGeom>
              <a:avLst/>
              <a:gdLst/>
              <a:ahLst/>
              <a:cxnLst/>
              <a:rect l="l" t="t" r="r" b="b"/>
              <a:pathLst>
                <a:path w="5972175" h="615950">
                  <a:moveTo>
                    <a:pt x="0" y="153873"/>
                  </a:moveTo>
                  <a:lnTo>
                    <a:pt x="5664063" y="153873"/>
                  </a:lnTo>
                  <a:lnTo>
                    <a:pt x="5664063" y="0"/>
                  </a:lnTo>
                  <a:lnTo>
                    <a:pt x="5971810" y="307747"/>
                  </a:lnTo>
                  <a:lnTo>
                    <a:pt x="5664063" y="615494"/>
                  </a:lnTo>
                  <a:lnTo>
                    <a:pt x="5664063" y="461620"/>
                  </a:lnTo>
                  <a:lnTo>
                    <a:pt x="0" y="461620"/>
                  </a:lnTo>
                  <a:lnTo>
                    <a:pt x="0" y="153873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1546797" y="45799"/>
            <a:ext cx="7549515" cy="1226185"/>
            <a:chOff x="22796" y="45788"/>
            <a:chExt cx="7549515" cy="1226185"/>
          </a:xfrm>
        </p:grpSpPr>
        <p:sp>
          <p:nvSpPr>
            <p:cNvPr id="6" name="object 6"/>
            <p:cNvSpPr/>
            <p:nvPr/>
          </p:nvSpPr>
          <p:spPr>
            <a:xfrm>
              <a:off x="35496" y="58488"/>
              <a:ext cx="7524115" cy="1200785"/>
            </a:xfrm>
            <a:custGeom>
              <a:avLst/>
              <a:gdLst/>
              <a:ahLst/>
              <a:cxnLst/>
              <a:rect l="l" t="t" r="r" b="b"/>
              <a:pathLst>
                <a:path w="7524115" h="1200785">
                  <a:moveTo>
                    <a:pt x="6923366" y="0"/>
                  </a:moveTo>
                  <a:lnTo>
                    <a:pt x="0" y="0"/>
                  </a:lnTo>
                  <a:lnTo>
                    <a:pt x="0" y="1200329"/>
                  </a:lnTo>
                  <a:lnTo>
                    <a:pt x="6923366" y="1200329"/>
                  </a:lnTo>
                  <a:lnTo>
                    <a:pt x="7523528" y="600165"/>
                  </a:lnTo>
                  <a:lnTo>
                    <a:pt x="6923366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5496" y="58488"/>
              <a:ext cx="7524115" cy="1200785"/>
            </a:xfrm>
            <a:custGeom>
              <a:avLst/>
              <a:gdLst/>
              <a:ahLst/>
              <a:cxnLst/>
              <a:rect l="l" t="t" r="r" b="b"/>
              <a:pathLst>
                <a:path w="7524115" h="1200785">
                  <a:moveTo>
                    <a:pt x="0" y="0"/>
                  </a:moveTo>
                  <a:lnTo>
                    <a:pt x="6923367" y="0"/>
                  </a:lnTo>
                  <a:lnTo>
                    <a:pt x="7523529" y="600164"/>
                  </a:lnTo>
                  <a:lnTo>
                    <a:pt x="6923367" y="1200329"/>
                  </a:lnTo>
                  <a:lnTo>
                    <a:pt x="0" y="120032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40993" y="284457"/>
            <a:ext cx="5807711" cy="57404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5" dirty="0" err="1">
                <a:solidFill>
                  <a:srgbClr val="FFFFFF"/>
                </a:solidFill>
              </a:rPr>
              <a:t>Topik</a:t>
            </a:r>
            <a:r>
              <a:rPr spc="-75" dirty="0">
                <a:solidFill>
                  <a:srgbClr val="FFFFFF"/>
                </a:solidFill>
              </a:rPr>
              <a:t> </a:t>
            </a:r>
            <a:r>
              <a:rPr spc="-5" dirty="0">
                <a:solidFill>
                  <a:srgbClr val="FFFFFF"/>
                </a:solidFill>
              </a:rPr>
              <a:t>Riset</a:t>
            </a:r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1895318" y="4317419"/>
            <a:ext cx="1019599" cy="22301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701158" y="4368811"/>
            <a:ext cx="996839" cy="21580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215678" y="2348882"/>
            <a:ext cx="1251395" cy="2673167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41274" rIns="0" bIns="0" rtlCol="0">
            <a:spAutoFit/>
          </a:bodyPr>
          <a:lstStyle/>
          <a:p>
            <a:pPr marL="117466" marR="110481" algn="ctr">
              <a:lnSpc>
                <a:spcPct val="99900"/>
              </a:lnSpc>
              <a:spcBef>
                <a:spcPts val="325"/>
              </a:spcBef>
            </a:pPr>
            <a:r>
              <a:rPr b="1" spc="-5" dirty="0">
                <a:latin typeface="Arial"/>
                <a:cs typeface="Arial"/>
              </a:rPr>
              <a:t>Pengum  pulan  Data:  </a:t>
            </a:r>
            <a:r>
              <a:rPr spc="-5" dirty="0">
                <a:latin typeface="Arial"/>
                <a:cs typeface="Arial"/>
              </a:rPr>
              <a:t>Analisis,  On-site,  Surat,  Rapat</a:t>
            </a:r>
            <a:r>
              <a:rPr spc="-7" baseline="25462" dirty="0">
                <a:latin typeface="Arial"/>
                <a:cs typeface="Arial"/>
              </a:rPr>
              <a:t>2</a:t>
            </a:r>
            <a:r>
              <a:rPr spc="-5" dirty="0">
                <a:latin typeface="Arial"/>
                <a:cs typeface="Arial"/>
              </a:rPr>
              <a:t>,  </a:t>
            </a:r>
            <a:r>
              <a:rPr dirty="0">
                <a:latin typeface="Arial"/>
                <a:cs typeface="Arial"/>
              </a:rPr>
              <a:t>FGD,</a:t>
            </a:r>
          </a:p>
          <a:p>
            <a:pPr algn="ctr">
              <a:spcBef>
                <a:spcPts val="11"/>
              </a:spcBef>
            </a:pPr>
            <a:r>
              <a:rPr spc="-5" dirty="0">
                <a:latin typeface="Arial"/>
                <a:cs typeface="Arial"/>
              </a:rPr>
              <a:t>On-line</a:t>
            </a:r>
            <a:endParaRPr dirty="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974461" y="2742005"/>
            <a:ext cx="2942591" cy="1636395"/>
            <a:chOff x="4450454" y="2742003"/>
            <a:chExt cx="2942590" cy="1636395"/>
          </a:xfrm>
        </p:grpSpPr>
        <p:sp>
          <p:nvSpPr>
            <p:cNvPr id="13" name="object 13"/>
            <p:cNvSpPr/>
            <p:nvPr/>
          </p:nvSpPr>
          <p:spPr>
            <a:xfrm>
              <a:off x="4479029" y="3265318"/>
              <a:ext cx="237490" cy="1084580"/>
            </a:xfrm>
            <a:custGeom>
              <a:avLst/>
              <a:gdLst/>
              <a:ahLst/>
              <a:cxnLst/>
              <a:rect l="l" t="t" r="r" b="b"/>
              <a:pathLst>
                <a:path w="237489" h="1084579">
                  <a:moveTo>
                    <a:pt x="236987" y="0"/>
                  </a:moveTo>
                  <a:lnTo>
                    <a:pt x="236987" y="74695"/>
                  </a:lnTo>
                  <a:lnTo>
                    <a:pt x="0" y="74695"/>
                  </a:lnTo>
                  <a:lnTo>
                    <a:pt x="0" y="1084121"/>
                  </a:lnTo>
                </a:path>
              </a:pathLst>
            </a:custGeom>
            <a:ln w="57150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644008" y="2754703"/>
              <a:ext cx="2736850" cy="1091565"/>
            </a:xfrm>
            <a:custGeom>
              <a:avLst/>
              <a:gdLst/>
              <a:ahLst/>
              <a:cxnLst/>
              <a:rect l="l" t="t" r="r" b="b"/>
              <a:pathLst>
                <a:path w="2736850" h="1091564">
                  <a:moveTo>
                    <a:pt x="2736302" y="0"/>
                  </a:moveTo>
                  <a:lnTo>
                    <a:pt x="0" y="0"/>
                  </a:lnTo>
                  <a:lnTo>
                    <a:pt x="0" y="1091029"/>
                  </a:lnTo>
                  <a:lnTo>
                    <a:pt x="2736302" y="1091029"/>
                  </a:lnTo>
                  <a:lnTo>
                    <a:pt x="273630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644008" y="2754703"/>
              <a:ext cx="2736850" cy="1091565"/>
            </a:xfrm>
            <a:custGeom>
              <a:avLst/>
              <a:gdLst/>
              <a:ahLst/>
              <a:cxnLst/>
              <a:rect l="l" t="t" r="r" b="b"/>
              <a:pathLst>
                <a:path w="2736850" h="1091564">
                  <a:moveTo>
                    <a:pt x="0" y="0"/>
                  </a:moveTo>
                  <a:lnTo>
                    <a:pt x="2736303" y="0"/>
                  </a:lnTo>
                  <a:lnTo>
                    <a:pt x="2736303" y="1091029"/>
                  </a:lnTo>
                  <a:lnTo>
                    <a:pt x="0" y="109102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847537" y="3052049"/>
            <a:ext cx="1080135" cy="908052"/>
          </a:xfrm>
          <a:prstGeom prst="rect">
            <a:avLst/>
          </a:prstGeom>
          <a:solidFill>
            <a:srgbClr val="000000"/>
          </a:solidFill>
          <a:ln w="25400">
            <a:solidFill>
              <a:srgbClr val="385D8A"/>
            </a:solidFill>
          </a:ln>
        </p:spPr>
        <p:txBody>
          <a:bodyPr vert="horz" wrap="square" lIns="0" tIns="234933" rIns="0" bIns="0" rtlCol="0">
            <a:spAutoFit/>
          </a:bodyPr>
          <a:lstStyle/>
          <a:p>
            <a:pPr marL="174613">
              <a:spcBef>
                <a:spcPts val="1851"/>
              </a:spcBef>
            </a:pP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RIRN</a:t>
            </a:r>
            <a:endParaRPr sz="2800">
              <a:latin typeface="Calibri"/>
              <a:cs typeface="Calibri"/>
            </a:endParaRPr>
          </a:p>
          <a:p>
            <a:pPr marL="150483">
              <a:spcBef>
                <a:spcPts val="71"/>
              </a:spcBef>
            </a:pPr>
            <a:r>
              <a:rPr sz="1500" b="1" spc="-5" dirty="0">
                <a:solidFill>
                  <a:srgbClr val="FFFFFF"/>
                </a:solidFill>
                <a:latin typeface="Calibri"/>
                <a:cs typeface="Calibri"/>
              </a:rPr>
              <a:t>2017-2045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655849" y="3034783"/>
            <a:ext cx="1080135" cy="908052"/>
          </a:xfrm>
          <a:prstGeom prst="rect">
            <a:avLst/>
          </a:prstGeom>
          <a:solidFill>
            <a:srgbClr val="000000"/>
          </a:solidFill>
          <a:ln w="25400">
            <a:solidFill>
              <a:srgbClr val="385D8A"/>
            </a:solidFill>
          </a:ln>
        </p:spPr>
        <p:txBody>
          <a:bodyPr vert="horz" wrap="square" lIns="0" tIns="234933" rIns="0" bIns="0" rtlCol="0">
            <a:spAutoFit/>
          </a:bodyPr>
          <a:lstStyle/>
          <a:p>
            <a:pPr marL="227949">
              <a:spcBef>
                <a:spcPts val="1851"/>
              </a:spcBef>
            </a:pP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PRN</a:t>
            </a:r>
            <a:endParaRPr sz="2800">
              <a:latin typeface="Calibri"/>
              <a:cs typeface="Calibri"/>
            </a:endParaRPr>
          </a:p>
          <a:p>
            <a:pPr marL="150483">
              <a:spcBef>
                <a:spcPts val="71"/>
              </a:spcBef>
            </a:pPr>
            <a:r>
              <a:rPr sz="1500" b="1" spc="-5" dirty="0">
                <a:solidFill>
                  <a:srgbClr val="FFFFFF"/>
                </a:solidFill>
                <a:latin typeface="Calibri"/>
                <a:cs typeface="Calibri"/>
              </a:rPr>
              <a:t>2020-2024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745586" y="2732975"/>
            <a:ext cx="1580515" cy="1115434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 indent="1271" algn="ctr">
              <a:lnSpc>
                <a:spcPts val="3329"/>
              </a:lnSpc>
              <a:spcBef>
                <a:spcPts val="235"/>
              </a:spcBef>
            </a:pP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FLAGSHIP  </a:t>
            </a:r>
            <a:r>
              <a:rPr sz="2800" b="1" spc="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ASI</a:t>
            </a:r>
            <a:r>
              <a:rPr sz="2800" b="1" spc="-11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800" b="1" spc="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AL</a:t>
            </a:r>
            <a:endParaRPr sz="2800">
              <a:latin typeface="Calibri"/>
              <a:cs typeface="Calibri"/>
            </a:endParaRPr>
          </a:p>
          <a:p>
            <a:pPr marL="635" algn="ctr">
              <a:spcBef>
                <a:spcPts val="5"/>
              </a:spcBef>
            </a:pPr>
            <a:r>
              <a:rPr sz="1500" b="1" spc="-5" dirty="0">
                <a:solidFill>
                  <a:srgbClr val="FFFFFF"/>
                </a:solidFill>
                <a:latin typeface="Calibri"/>
                <a:cs typeface="Calibri"/>
              </a:rPr>
              <a:t>2020-2024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168009" y="3945021"/>
            <a:ext cx="2736851" cy="808991"/>
          </a:xfrm>
          <a:custGeom>
            <a:avLst/>
            <a:gdLst/>
            <a:ahLst/>
            <a:cxnLst/>
            <a:rect l="l" t="t" r="r" b="b"/>
            <a:pathLst>
              <a:path w="2736850" h="808989">
                <a:moveTo>
                  <a:pt x="2736302" y="0"/>
                </a:moveTo>
                <a:lnTo>
                  <a:pt x="0" y="0"/>
                </a:lnTo>
                <a:lnTo>
                  <a:pt x="0" y="808855"/>
                </a:lnTo>
                <a:lnTo>
                  <a:pt x="2736302" y="808855"/>
                </a:lnTo>
                <a:lnTo>
                  <a:pt x="27363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168009" y="3945012"/>
            <a:ext cx="2736851" cy="734816"/>
          </a:xfrm>
          <a:prstGeom prst="rect">
            <a:avLst/>
          </a:prstGeom>
          <a:ln w="25400">
            <a:solidFill>
              <a:srgbClr val="385D8A"/>
            </a:solidFill>
          </a:ln>
        </p:spPr>
        <p:txBody>
          <a:bodyPr vert="horz" wrap="square" lIns="0" tIns="62861" rIns="0" bIns="0" rtlCol="0">
            <a:spAutoFit/>
          </a:bodyPr>
          <a:lstStyle/>
          <a:p>
            <a:pPr algn="ctr">
              <a:spcBef>
                <a:spcPts val="495"/>
              </a:spcBef>
            </a:pP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FLAGSHIP</a:t>
            </a:r>
            <a:r>
              <a:rPr sz="28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K/L</a:t>
            </a:r>
            <a:endParaRPr sz="2800">
              <a:latin typeface="Calibri"/>
              <a:cs typeface="Calibri"/>
            </a:endParaRPr>
          </a:p>
          <a:p>
            <a:pPr algn="ctr">
              <a:spcBef>
                <a:spcPts val="75"/>
              </a:spcBef>
            </a:pPr>
            <a:r>
              <a:rPr sz="1500" b="1" spc="-5" dirty="0">
                <a:solidFill>
                  <a:srgbClr val="FFFFFF"/>
                </a:solidFill>
                <a:latin typeface="Calibri"/>
                <a:cs typeface="Calibri"/>
              </a:rPr>
              <a:t>2020-2024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668051" y="2369251"/>
            <a:ext cx="1080135" cy="498855"/>
          </a:xfrm>
          <a:prstGeom prst="rect">
            <a:avLst/>
          </a:prstGeom>
          <a:solidFill>
            <a:srgbClr val="FFFF00"/>
          </a:solidFill>
          <a:ln w="25400">
            <a:solidFill>
              <a:srgbClr val="385D8A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 marL="163183">
              <a:spcBef>
                <a:spcPts val="35"/>
              </a:spcBef>
            </a:pPr>
            <a:r>
              <a:rPr sz="1600" b="1" dirty="0">
                <a:latin typeface="Calibri"/>
                <a:cs typeface="Calibri"/>
              </a:rPr>
              <a:t>80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TEMA</a:t>
            </a:r>
            <a:endParaRPr sz="1600">
              <a:latin typeface="Calibri"/>
              <a:cs typeface="Calibri"/>
            </a:endParaRPr>
          </a:p>
          <a:p>
            <a:pPr marL="109212">
              <a:spcBef>
                <a:spcPts val="15"/>
              </a:spcBef>
            </a:pPr>
            <a:r>
              <a:rPr sz="1600" b="1" dirty="0">
                <a:latin typeface="Calibri"/>
                <a:cs typeface="Calibri"/>
              </a:rPr>
              <a:t>416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TOPIK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168009" y="1663254"/>
            <a:ext cx="2736851" cy="1024179"/>
          </a:xfrm>
          <a:prstGeom prst="rect">
            <a:avLst/>
          </a:prstGeom>
          <a:solidFill>
            <a:srgbClr val="FFFF00"/>
          </a:solidFill>
          <a:ln w="25400">
            <a:solidFill>
              <a:srgbClr val="385D8A"/>
            </a:solidFill>
          </a:ln>
        </p:spPr>
        <p:txBody>
          <a:bodyPr vert="horz" wrap="square" lIns="0" tIns="1271" rIns="0" bIns="0" rtlCol="0">
            <a:spAutoFit/>
          </a:bodyPr>
          <a:lstStyle/>
          <a:p>
            <a:pPr marL="267315" marR="260331" algn="ctr">
              <a:lnSpc>
                <a:spcPct val="101200"/>
              </a:lnSpc>
              <a:spcBef>
                <a:spcPts val="11"/>
              </a:spcBef>
            </a:pPr>
            <a:r>
              <a:rPr sz="1500" b="1" spc="-5" dirty="0">
                <a:latin typeface="Calibri"/>
                <a:cs typeface="Calibri"/>
              </a:rPr>
              <a:t>K/L </a:t>
            </a:r>
            <a:r>
              <a:rPr sz="1500" b="1" spc="-31" dirty="0">
                <a:latin typeface="Calibri"/>
                <a:cs typeface="Calibri"/>
              </a:rPr>
              <a:t>PUNYA </a:t>
            </a:r>
            <a:r>
              <a:rPr sz="1500" b="1" spc="-5" dirty="0">
                <a:latin typeface="Calibri"/>
                <a:cs typeface="Calibri"/>
              </a:rPr>
              <a:t>EKSELENSI </a:t>
            </a:r>
            <a:r>
              <a:rPr sz="1500" b="1" spc="-11" dirty="0">
                <a:latin typeface="Calibri"/>
                <a:cs typeface="Calibri"/>
              </a:rPr>
              <a:t>DALAM  </a:t>
            </a:r>
            <a:r>
              <a:rPr sz="1500" b="1" spc="-5" dirty="0">
                <a:latin typeface="Calibri"/>
                <a:cs typeface="Calibri"/>
              </a:rPr>
              <a:t>BIDANG </a:t>
            </a:r>
            <a:r>
              <a:rPr sz="1500" b="1" dirty="0">
                <a:latin typeface="Calibri"/>
                <a:cs typeface="Calibri"/>
              </a:rPr>
              <a:t>RISET</a:t>
            </a:r>
            <a:r>
              <a:rPr sz="1500" b="1" spc="-35" dirty="0">
                <a:latin typeface="Calibri"/>
                <a:cs typeface="Calibri"/>
              </a:rPr>
              <a:t> </a:t>
            </a:r>
            <a:r>
              <a:rPr sz="1500" b="1" spc="-31" dirty="0">
                <a:latin typeface="Calibri"/>
                <a:cs typeface="Calibri"/>
              </a:rPr>
              <a:t>APA</a:t>
            </a:r>
            <a:endParaRPr sz="1500">
              <a:latin typeface="Calibri"/>
              <a:cs typeface="Calibri"/>
            </a:endParaRPr>
          </a:p>
          <a:p>
            <a:pPr algn="ctr">
              <a:lnSpc>
                <a:spcPts val="1664"/>
              </a:lnSpc>
            </a:pPr>
            <a:r>
              <a:rPr sz="1500" b="1" dirty="0">
                <a:latin typeface="Calibri"/>
                <a:cs typeface="Calibri"/>
              </a:rPr>
              <a:t>9 </a:t>
            </a:r>
            <a:r>
              <a:rPr sz="1500" b="1" spc="-11" dirty="0">
                <a:latin typeface="Calibri"/>
                <a:cs typeface="Calibri"/>
              </a:rPr>
              <a:t>FOKUS; </a:t>
            </a:r>
            <a:r>
              <a:rPr sz="1500" b="1" dirty="0">
                <a:latin typeface="Calibri"/>
                <a:cs typeface="Calibri"/>
              </a:rPr>
              <a:t>31 </a:t>
            </a:r>
            <a:r>
              <a:rPr sz="1500" b="1" spc="-5" dirty="0">
                <a:latin typeface="Calibri"/>
                <a:cs typeface="Calibri"/>
              </a:rPr>
              <a:t>TEMA; </a:t>
            </a:r>
            <a:r>
              <a:rPr sz="1500" b="1" dirty="0">
                <a:latin typeface="Calibri"/>
                <a:cs typeface="Calibri"/>
              </a:rPr>
              <a:t>43</a:t>
            </a:r>
            <a:r>
              <a:rPr sz="1500" b="1" spc="-35" dirty="0">
                <a:latin typeface="Calibri"/>
                <a:cs typeface="Calibri"/>
              </a:rPr>
              <a:t> </a:t>
            </a:r>
            <a:r>
              <a:rPr sz="1500" b="1" spc="-11" dirty="0">
                <a:latin typeface="Calibri"/>
                <a:cs typeface="Calibri"/>
              </a:rPr>
              <a:t>TOPIK</a:t>
            </a:r>
            <a:endParaRPr sz="1500">
              <a:latin typeface="Calibri"/>
              <a:cs typeface="Calibri"/>
            </a:endParaRPr>
          </a:p>
          <a:p>
            <a:pPr marL="367003" marR="358114" algn="ctr">
              <a:lnSpc>
                <a:spcPct val="101000"/>
              </a:lnSpc>
              <a:spcBef>
                <a:spcPts val="5"/>
              </a:spcBef>
            </a:pPr>
            <a:r>
              <a:rPr sz="1100" b="1" spc="-5" dirty="0">
                <a:latin typeface="Calibri"/>
                <a:cs typeface="Calibri"/>
              </a:rPr>
              <a:t>(STRATEGIS, RELEVAN, </a:t>
            </a:r>
            <a:r>
              <a:rPr sz="1100" b="1" dirty="0">
                <a:latin typeface="Calibri"/>
                <a:cs typeface="Calibri"/>
              </a:rPr>
              <a:t>&amp; </a:t>
            </a:r>
            <a:r>
              <a:rPr sz="1100" b="1" spc="-5" dirty="0">
                <a:latin typeface="Calibri"/>
                <a:cs typeface="Calibri"/>
              </a:rPr>
              <a:t>DAMPAK  DAYA SAING</a:t>
            </a:r>
            <a:r>
              <a:rPr sz="1100" b="1" spc="-11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BANGSA)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168009" y="4850997"/>
            <a:ext cx="2736851" cy="1034425"/>
          </a:xfrm>
          <a:prstGeom prst="rect">
            <a:avLst/>
          </a:prstGeom>
          <a:solidFill>
            <a:srgbClr val="FFFF00"/>
          </a:solidFill>
          <a:ln w="25400">
            <a:solidFill>
              <a:srgbClr val="385D8A"/>
            </a:solidFill>
          </a:ln>
        </p:spPr>
        <p:txBody>
          <a:bodyPr vert="horz" wrap="square" lIns="0" tIns="48256" rIns="0" bIns="0" rtlCol="0">
            <a:spAutoFit/>
          </a:bodyPr>
          <a:lstStyle/>
          <a:p>
            <a:pPr marL="99688" marR="92068" algn="ctr">
              <a:lnSpc>
                <a:spcPct val="100099"/>
              </a:lnSpc>
              <a:spcBef>
                <a:spcPts val="380"/>
              </a:spcBef>
            </a:pPr>
            <a:r>
              <a:rPr sz="1600" b="1" dirty="0">
                <a:latin typeface="Calibri"/>
                <a:cs typeface="Calibri"/>
              </a:rPr>
              <a:t>9 </a:t>
            </a:r>
            <a:r>
              <a:rPr sz="1600" b="1" spc="-5" dirty="0">
                <a:latin typeface="Calibri"/>
                <a:cs typeface="Calibri"/>
              </a:rPr>
              <a:t>FOKUS; </a:t>
            </a:r>
            <a:r>
              <a:rPr sz="1600" b="1" dirty="0">
                <a:latin typeface="Calibri"/>
                <a:cs typeface="Calibri"/>
              </a:rPr>
              <a:t>80 </a:t>
            </a:r>
            <a:r>
              <a:rPr sz="1600" b="1" spc="-5" dirty="0">
                <a:latin typeface="Calibri"/>
                <a:cs typeface="Calibri"/>
              </a:rPr>
              <a:t>TEMA; </a:t>
            </a:r>
            <a:r>
              <a:rPr sz="1600" b="1" dirty="0">
                <a:latin typeface="Calibri"/>
                <a:cs typeface="Calibri"/>
              </a:rPr>
              <a:t>373</a:t>
            </a:r>
            <a:r>
              <a:rPr sz="1600" b="1" spc="-55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TOPIK  </a:t>
            </a:r>
            <a:r>
              <a:rPr sz="1600" b="1" dirty="0">
                <a:latin typeface="Calibri"/>
                <a:cs typeface="Calibri"/>
              </a:rPr>
              <a:t>UNGGULAN </a:t>
            </a:r>
            <a:r>
              <a:rPr sz="1600" b="1" spc="-5" dirty="0">
                <a:latin typeface="Calibri"/>
                <a:cs typeface="Calibri"/>
              </a:rPr>
              <a:t>K/L </a:t>
            </a:r>
            <a:r>
              <a:rPr sz="1600" b="1" spc="-20" dirty="0">
                <a:latin typeface="Calibri"/>
                <a:cs typeface="Calibri"/>
              </a:rPr>
              <a:t>(STRATEGIS,  </a:t>
            </a:r>
            <a:r>
              <a:rPr sz="1600" b="1" spc="-15" dirty="0">
                <a:latin typeface="Calibri"/>
                <a:cs typeface="Calibri"/>
              </a:rPr>
              <a:t>RELEVAN, </a:t>
            </a:r>
            <a:r>
              <a:rPr sz="1600" b="1" dirty="0">
                <a:latin typeface="Calibri"/>
                <a:cs typeface="Calibri"/>
              </a:rPr>
              <a:t>&amp; </a:t>
            </a:r>
            <a:r>
              <a:rPr sz="1600" b="1" spc="-25" dirty="0">
                <a:latin typeface="Calibri"/>
                <a:cs typeface="Calibri"/>
              </a:rPr>
              <a:t>DAMPAK </a:t>
            </a:r>
            <a:r>
              <a:rPr sz="1600" b="1" spc="-75" dirty="0">
                <a:latin typeface="Calibri"/>
                <a:cs typeface="Calibri"/>
              </a:rPr>
              <a:t>DAYA  </a:t>
            </a:r>
            <a:r>
              <a:rPr sz="1600" b="1" spc="-5" dirty="0">
                <a:latin typeface="Calibri"/>
                <a:cs typeface="Calibri"/>
              </a:rPr>
              <a:t>SAING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K/L)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871945" y="2459068"/>
            <a:ext cx="1080135" cy="498163"/>
          </a:xfrm>
          <a:prstGeom prst="rect">
            <a:avLst/>
          </a:prstGeom>
          <a:solidFill>
            <a:srgbClr val="FFFF00"/>
          </a:solidFill>
          <a:ln w="25400">
            <a:solidFill>
              <a:srgbClr val="385D8A"/>
            </a:solidFill>
          </a:ln>
        </p:spPr>
        <p:txBody>
          <a:bodyPr vert="horz" wrap="square" lIns="0" tIns="2540" rIns="0" bIns="0" rtlCol="0">
            <a:spAutoFit/>
          </a:bodyPr>
          <a:lstStyle/>
          <a:p>
            <a:pPr marL="255252" marR="118102" indent="-130163">
              <a:lnSpc>
                <a:spcPct val="100699"/>
              </a:lnSpc>
              <a:spcBef>
                <a:spcPts val="20"/>
              </a:spcBef>
            </a:pPr>
            <a:r>
              <a:rPr sz="1600" b="1" dirty="0">
                <a:latin typeface="Calibri"/>
                <a:cs typeface="Calibri"/>
              </a:rPr>
              <a:t>9</a:t>
            </a:r>
            <a:r>
              <a:rPr sz="1600" b="1" spc="-75" dirty="0">
                <a:latin typeface="Calibri"/>
                <a:cs typeface="Calibri"/>
              </a:rPr>
              <a:t> </a:t>
            </a:r>
            <a:r>
              <a:rPr sz="1600" b="1" spc="-11" dirty="0">
                <a:latin typeface="Calibri"/>
                <a:cs typeface="Calibri"/>
              </a:rPr>
              <a:t>BIDANG  </a:t>
            </a:r>
            <a:r>
              <a:rPr sz="1600" b="1" spc="-5" dirty="0">
                <a:latin typeface="Calibri"/>
                <a:cs typeface="Calibri"/>
              </a:rPr>
              <a:t>FOKUS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003031" y="4349450"/>
            <a:ext cx="165100" cy="6985"/>
          </a:xfrm>
          <a:custGeom>
            <a:avLst/>
            <a:gdLst/>
            <a:ahLst/>
            <a:cxnLst/>
            <a:rect l="l" t="t" r="r" b="b"/>
            <a:pathLst>
              <a:path w="165100" h="6985">
                <a:moveTo>
                  <a:pt x="-28575" y="3454"/>
                </a:moveTo>
                <a:lnTo>
                  <a:pt x="193555" y="3454"/>
                </a:lnTo>
              </a:path>
            </a:pathLst>
          </a:custGeom>
          <a:ln w="64058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6" name="object 26"/>
          <p:cNvGraphicFramePr>
            <a:graphicFrameLocks noGrp="1"/>
          </p:cNvGraphicFramePr>
          <p:nvPr/>
        </p:nvGraphicFramePr>
        <p:xfrm>
          <a:off x="9163901" y="2009873"/>
          <a:ext cx="1332865" cy="27093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5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6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94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385D8A"/>
                      </a:solidFill>
                      <a:prstDash val="solid"/>
                    </a:lnR>
                    <a:lnB w="76200">
                      <a:solidFill>
                        <a:srgbClr val="4A7EBB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49225" marR="140970" algn="ctr">
                        <a:lnSpc>
                          <a:spcPct val="100699"/>
                        </a:lnSpc>
                        <a:spcBef>
                          <a:spcPts val="855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SUPER  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sz="16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GS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245"/>
                        </a:lnSpc>
                        <a:spcBef>
                          <a:spcPts val="30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2020-2024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(1-10)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585" marB="0">
                    <a:lnL w="28575">
                      <a:solidFill>
                        <a:srgbClr val="385D8A"/>
                      </a:solidFill>
                      <a:prstDash val="solid"/>
                    </a:lnL>
                    <a:lnR w="28575">
                      <a:solidFill>
                        <a:srgbClr val="385D8A"/>
                      </a:solidFill>
                      <a:prstDash val="solid"/>
                    </a:lnR>
                    <a:lnT w="28575">
                      <a:solidFill>
                        <a:srgbClr val="385D8A"/>
                      </a:solidFill>
                      <a:prstDash val="solid"/>
                    </a:lnT>
                    <a:lnB w="28575">
                      <a:solidFill>
                        <a:srgbClr val="385D8A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25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4A7EBB"/>
                      </a:solidFill>
                      <a:prstDash val="solid"/>
                    </a:lnL>
                    <a:lnR w="28575">
                      <a:solidFill>
                        <a:srgbClr val="385D8A"/>
                      </a:solidFill>
                      <a:prstDash val="solid"/>
                    </a:lnR>
                    <a:lnT w="76200">
                      <a:solidFill>
                        <a:srgbClr val="4A7EBB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8585" marB="0">
                    <a:lnL w="28575">
                      <a:solidFill>
                        <a:srgbClr val="385D8A"/>
                      </a:solidFill>
                      <a:prstDash val="solid"/>
                    </a:lnL>
                    <a:lnR w="28575">
                      <a:solidFill>
                        <a:srgbClr val="385D8A"/>
                      </a:solidFill>
                      <a:prstDash val="solid"/>
                    </a:lnR>
                    <a:lnT w="28575">
                      <a:solidFill>
                        <a:srgbClr val="385D8A"/>
                      </a:solidFill>
                      <a:prstDash val="solid"/>
                    </a:lnT>
                    <a:lnB w="28575">
                      <a:solidFill>
                        <a:srgbClr val="385D8A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542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4A7EBB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44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4A7EBB"/>
                      </a:solidFill>
                      <a:prstDash val="solid"/>
                    </a:lnL>
                    <a:lnR w="28575">
                      <a:solidFill>
                        <a:srgbClr val="385D8A"/>
                      </a:solidFill>
                      <a:prstDash val="solid"/>
                    </a:lnR>
                    <a:lnB w="76200">
                      <a:solidFill>
                        <a:srgbClr val="4A7EBB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13664" marR="106045" algn="ctr">
                        <a:lnSpc>
                          <a:spcPct val="100699"/>
                        </a:lnSpc>
                        <a:spcBef>
                          <a:spcPts val="855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FLAGSHIP  N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AS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245"/>
                        </a:lnSpc>
                        <a:spcBef>
                          <a:spcPts val="30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2020-2024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(11-43)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585" marB="0">
                    <a:lnL w="28575">
                      <a:solidFill>
                        <a:srgbClr val="385D8A"/>
                      </a:solidFill>
                      <a:prstDash val="solid"/>
                    </a:lnL>
                    <a:lnR w="28575">
                      <a:solidFill>
                        <a:srgbClr val="385D8A"/>
                      </a:solidFill>
                      <a:prstDash val="solid"/>
                    </a:lnR>
                    <a:lnT w="28575">
                      <a:solidFill>
                        <a:srgbClr val="385D8A"/>
                      </a:solidFill>
                      <a:prstDash val="solid"/>
                    </a:lnT>
                    <a:lnB w="28575">
                      <a:solidFill>
                        <a:srgbClr val="385D8A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75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385D8A"/>
                      </a:solidFill>
                      <a:prstDash val="solid"/>
                    </a:lnR>
                    <a:lnT w="76200">
                      <a:solidFill>
                        <a:srgbClr val="4A7EBB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8585" marB="0">
                    <a:lnL w="28575">
                      <a:solidFill>
                        <a:srgbClr val="385D8A"/>
                      </a:solidFill>
                      <a:prstDash val="solid"/>
                    </a:lnL>
                    <a:lnR w="28575">
                      <a:solidFill>
                        <a:srgbClr val="385D8A"/>
                      </a:solidFill>
                      <a:prstDash val="solid"/>
                    </a:lnR>
                    <a:lnT w="28575">
                      <a:solidFill>
                        <a:srgbClr val="385D8A"/>
                      </a:solidFill>
                      <a:prstDash val="solid"/>
                    </a:lnT>
                    <a:lnB w="28575">
                      <a:solidFill>
                        <a:srgbClr val="385D8A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7" name="object 27"/>
          <p:cNvGrpSpPr/>
          <p:nvPr/>
        </p:nvGrpSpPr>
        <p:grpSpPr>
          <a:xfrm>
            <a:off x="8984589" y="2984263"/>
            <a:ext cx="148591" cy="459105"/>
            <a:chOff x="7460581" y="2984252"/>
            <a:chExt cx="148590" cy="459105"/>
          </a:xfrm>
        </p:grpSpPr>
        <p:sp>
          <p:nvSpPr>
            <p:cNvPr id="28" name="object 28"/>
            <p:cNvSpPr/>
            <p:nvPr/>
          </p:nvSpPr>
          <p:spPr>
            <a:xfrm>
              <a:off x="7473281" y="2996952"/>
              <a:ext cx="123189" cy="433705"/>
            </a:xfrm>
            <a:custGeom>
              <a:avLst/>
              <a:gdLst/>
              <a:ahLst/>
              <a:cxnLst/>
              <a:rect l="l" t="t" r="r" b="b"/>
              <a:pathLst>
                <a:path w="123190" h="433704">
                  <a:moveTo>
                    <a:pt x="61527" y="0"/>
                  </a:moveTo>
                  <a:lnTo>
                    <a:pt x="61527" y="108411"/>
                  </a:lnTo>
                  <a:lnTo>
                    <a:pt x="0" y="108411"/>
                  </a:lnTo>
                  <a:lnTo>
                    <a:pt x="0" y="325235"/>
                  </a:lnTo>
                  <a:lnTo>
                    <a:pt x="61527" y="325235"/>
                  </a:lnTo>
                  <a:lnTo>
                    <a:pt x="61527" y="433647"/>
                  </a:lnTo>
                  <a:lnTo>
                    <a:pt x="123055" y="216823"/>
                  </a:lnTo>
                  <a:lnTo>
                    <a:pt x="61527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473281" y="2996952"/>
              <a:ext cx="123189" cy="433705"/>
            </a:xfrm>
            <a:custGeom>
              <a:avLst/>
              <a:gdLst/>
              <a:ahLst/>
              <a:cxnLst/>
              <a:rect l="l" t="t" r="r" b="b"/>
              <a:pathLst>
                <a:path w="123190" h="433704">
                  <a:moveTo>
                    <a:pt x="0" y="108412"/>
                  </a:moveTo>
                  <a:lnTo>
                    <a:pt x="61527" y="108412"/>
                  </a:lnTo>
                  <a:lnTo>
                    <a:pt x="61527" y="0"/>
                  </a:lnTo>
                  <a:lnTo>
                    <a:pt x="123055" y="216824"/>
                  </a:lnTo>
                  <a:lnTo>
                    <a:pt x="61527" y="433648"/>
                  </a:lnTo>
                  <a:lnTo>
                    <a:pt x="61527" y="325236"/>
                  </a:lnTo>
                  <a:lnTo>
                    <a:pt x="0" y="325236"/>
                  </a:lnTo>
                  <a:lnTo>
                    <a:pt x="0" y="108412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9402588" y="4386164"/>
            <a:ext cx="1116965" cy="929457"/>
          </a:xfrm>
          <a:prstGeom prst="rect">
            <a:avLst/>
          </a:prstGeom>
          <a:solidFill>
            <a:srgbClr val="000000"/>
          </a:solidFill>
          <a:ln w="25400">
            <a:solidFill>
              <a:srgbClr val="385D8A"/>
            </a:solidFill>
          </a:ln>
        </p:spPr>
        <p:txBody>
          <a:bodyPr vert="horz" wrap="square" lIns="0" tIns="110483" rIns="0" bIns="0" rtlCol="0">
            <a:spAutoFit/>
          </a:bodyPr>
          <a:lstStyle/>
          <a:p>
            <a:pPr algn="ctr">
              <a:spcBef>
                <a:spcPts val="871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FLAGSHIP</a:t>
            </a:r>
            <a:endParaRPr sz="1600">
              <a:latin typeface="Calibri"/>
              <a:cs typeface="Calibri"/>
            </a:endParaRPr>
          </a:p>
          <a:p>
            <a:pPr algn="ctr">
              <a:spcBef>
                <a:spcPts val="11"/>
              </a:spcBef>
            </a:pP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K/L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ts val="1245"/>
              </a:lnSpc>
              <a:spcBef>
                <a:spcPts val="31"/>
              </a:spcBef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2020-2024</a:t>
            </a:r>
            <a:endParaRPr sz="1100">
              <a:latin typeface="Calibri"/>
              <a:cs typeface="Calibri"/>
            </a:endParaRPr>
          </a:p>
          <a:p>
            <a:pPr algn="ctr">
              <a:lnSpc>
                <a:spcPts val="1245"/>
              </a:lnSpc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(44-416)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8957273" y="4114376"/>
            <a:ext cx="391795" cy="983615"/>
            <a:chOff x="7433269" y="4114365"/>
            <a:chExt cx="391795" cy="983615"/>
          </a:xfrm>
        </p:grpSpPr>
        <p:sp>
          <p:nvSpPr>
            <p:cNvPr id="32" name="object 32"/>
            <p:cNvSpPr/>
            <p:nvPr/>
          </p:nvSpPr>
          <p:spPr>
            <a:xfrm>
              <a:off x="7689305" y="4651536"/>
              <a:ext cx="123189" cy="433705"/>
            </a:xfrm>
            <a:custGeom>
              <a:avLst/>
              <a:gdLst/>
              <a:ahLst/>
              <a:cxnLst/>
              <a:rect l="l" t="t" r="r" b="b"/>
              <a:pathLst>
                <a:path w="123190" h="433704">
                  <a:moveTo>
                    <a:pt x="61527" y="0"/>
                  </a:moveTo>
                  <a:lnTo>
                    <a:pt x="61527" y="108412"/>
                  </a:lnTo>
                  <a:lnTo>
                    <a:pt x="0" y="108412"/>
                  </a:lnTo>
                  <a:lnTo>
                    <a:pt x="0" y="325235"/>
                  </a:lnTo>
                  <a:lnTo>
                    <a:pt x="61527" y="325235"/>
                  </a:lnTo>
                  <a:lnTo>
                    <a:pt x="61527" y="433647"/>
                  </a:lnTo>
                  <a:lnTo>
                    <a:pt x="123054" y="216824"/>
                  </a:lnTo>
                  <a:lnTo>
                    <a:pt x="61527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689305" y="4651536"/>
              <a:ext cx="123189" cy="433705"/>
            </a:xfrm>
            <a:custGeom>
              <a:avLst/>
              <a:gdLst/>
              <a:ahLst/>
              <a:cxnLst/>
              <a:rect l="l" t="t" r="r" b="b"/>
              <a:pathLst>
                <a:path w="123190" h="433704">
                  <a:moveTo>
                    <a:pt x="0" y="108412"/>
                  </a:moveTo>
                  <a:lnTo>
                    <a:pt x="61527" y="108412"/>
                  </a:lnTo>
                  <a:lnTo>
                    <a:pt x="61527" y="0"/>
                  </a:lnTo>
                  <a:lnTo>
                    <a:pt x="123055" y="216824"/>
                  </a:lnTo>
                  <a:lnTo>
                    <a:pt x="61527" y="433648"/>
                  </a:lnTo>
                  <a:lnTo>
                    <a:pt x="61527" y="325236"/>
                  </a:lnTo>
                  <a:lnTo>
                    <a:pt x="0" y="325236"/>
                  </a:lnTo>
                  <a:lnTo>
                    <a:pt x="0" y="108412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452319" y="4133415"/>
              <a:ext cx="237490" cy="735330"/>
            </a:xfrm>
            <a:custGeom>
              <a:avLst/>
              <a:gdLst/>
              <a:ahLst/>
              <a:cxnLst/>
              <a:rect l="l" t="t" r="r" b="b"/>
              <a:pathLst>
                <a:path w="237490" h="735329">
                  <a:moveTo>
                    <a:pt x="0" y="0"/>
                  </a:moveTo>
                  <a:lnTo>
                    <a:pt x="118492" y="0"/>
                  </a:lnTo>
                  <a:lnTo>
                    <a:pt x="118492" y="734944"/>
                  </a:lnTo>
                  <a:lnTo>
                    <a:pt x="236985" y="734944"/>
                  </a:lnTo>
                </a:path>
              </a:pathLst>
            </a:custGeom>
            <a:ln w="38100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486674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13043" y="425519"/>
            <a:ext cx="10630193" cy="5800731"/>
            <a:chOff x="1013040" y="425513"/>
            <a:chExt cx="10630193" cy="5800730"/>
          </a:xfrm>
        </p:grpSpPr>
        <p:sp>
          <p:nvSpPr>
            <p:cNvPr id="3" name="object 3"/>
            <p:cNvSpPr/>
            <p:nvPr/>
          </p:nvSpPr>
          <p:spPr>
            <a:xfrm>
              <a:off x="1013040" y="552196"/>
              <a:ext cx="10557256" cy="567404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22641" y="552196"/>
              <a:ext cx="998855" cy="788035"/>
            </a:xfrm>
            <a:custGeom>
              <a:avLst/>
              <a:gdLst/>
              <a:ahLst/>
              <a:cxnLst/>
              <a:rect l="l" t="t" r="r" b="b"/>
              <a:pathLst>
                <a:path w="998855" h="788035">
                  <a:moveTo>
                    <a:pt x="998321" y="0"/>
                  </a:moveTo>
                  <a:lnTo>
                    <a:pt x="0" y="0"/>
                  </a:lnTo>
                  <a:lnTo>
                    <a:pt x="0" y="787653"/>
                  </a:lnTo>
                  <a:lnTo>
                    <a:pt x="998321" y="787653"/>
                  </a:lnTo>
                  <a:lnTo>
                    <a:pt x="9983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22641" y="552196"/>
              <a:ext cx="998855" cy="788035"/>
            </a:xfrm>
            <a:custGeom>
              <a:avLst/>
              <a:gdLst/>
              <a:ahLst/>
              <a:cxnLst/>
              <a:rect l="l" t="t" r="r" b="b"/>
              <a:pathLst>
                <a:path w="998855" h="788035">
                  <a:moveTo>
                    <a:pt x="0" y="787653"/>
                  </a:moveTo>
                  <a:lnTo>
                    <a:pt x="998321" y="787653"/>
                  </a:lnTo>
                  <a:lnTo>
                    <a:pt x="998321" y="0"/>
                  </a:lnTo>
                  <a:lnTo>
                    <a:pt x="0" y="0"/>
                  </a:lnTo>
                  <a:lnTo>
                    <a:pt x="0" y="787653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882378" y="425513"/>
              <a:ext cx="1760855" cy="679450"/>
            </a:xfrm>
            <a:custGeom>
              <a:avLst/>
              <a:gdLst/>
              <a:ahLst/>
              <a:cxnLst/>
              <a:rect l="l" t="t" r="r" b="b"/>
              <a:pathLst>
                <a:path w="1760854" h="679450">
                  <a:moveTo>
                    <a:pt x="1760347" y="0"/>
                  </a:moveTo>
                  <a:lnTo>
                    <a:pt x="0" y="0"/>
                  </a:lnTo>
                  <a:lnTo>
                    <a:pt x="0" y="679005"/>
                  </a:lnTo>
                  <a:lnTo>
                    <a:pt x="1760347" y="679005"/>
                  </a:lnTo>
                  <a:lnTo>
                    <a:pt x="17603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882378" y="425513"/>
              <a:ext cx="1760855" cy="679450"/>
            </a:xfrm>
            <a:custGeom>
              <a:avLst/>
              <a:gdLst/>
              <a:ahLst/>
              <a:cxnLst/>
              <a:rect l="l" t="t" r="r" b="b"/>
              <a:pathLst>
                <a:path w="1760854" h="679450">
                  <a:moveTo>
                    <a:pt x="0" y="679005"/>
                  </a:moveTo>
                  <a:lnTo>
                    <a:pt x="1760347" y="679005"/>
                  </a:lnTo>
                  <a:lnTo>
                    <a:pt x="1760347" y="0"/>
                  </a:lnTo>
                  <a:lnTo>
                    <a:pt x="0" y="0"/>
                  </a:lnTo>
                  <a:lnTo>
                    <a:pt x="0" y="67900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5512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4848" y="795303"/>
            <a:ext cx="11643079" cy="5914361"/>
            <a:chOff x="1446022" y="1007999"/>
            <a:chExt cx="10314305" cy="5702300"/>
          </a:xfrm>
        </p:grpSpPr>
        <p:sp>
          <p:nvSpPr>
            <p:cNvPr id="3" name="object 3"/>
            <p:cNvSpPr/>
            <p:nvPr/>
          </p:nvSpPr>
          <p:spPr>
            <a:xfrm>
              <a:off x="1446022" y="1007999"/>
              <a:ext cx="1520443" cy="31851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828289" y="1007999"/>
              <a:ext cx="746760" cy="31851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25698" y="1007999"/>
              <a:ext cx="188975" cy="31851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20186" y="1007999"/>
              <a:ext cx="746760" cy="31851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186940" y="1176985"/>
              <a:ext cx="9573133" cy="553275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2293627" y="160020"/>
            <a:ext cx="9328785" cy="469100"/>
            <a:chOff x="2293620" y="160020"/>
            <a:chExt cx="9328785" cy="838200"/>
          </a:xfrm>
        </p:grpSpPr>
        <p:sp>
          <p:nvSpPr>
            <p:cNvPr id="9" name="object 9"/>
            <p:cNvSpPr/>
            <p:nvPr/>
          </p:nvSpPr>
          <p:spPr>
            <a:xfrm>
              <a:off x="2293620" y="160020"/>
              <a:ext cx="9172953" cy="76352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464808" y="236220"/>
              <a:ext cx="4186428" cy="76200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197084" y="236220"/>
              <a:ext cx="1424940" cy="76200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679057" y="334645"/>
              <a:ext cx="3910329" cy="42824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411714" y="334645"/>
              <a:ext cx="1132585" cy="42824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235576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8073" y="221679"/>
            <a:ext cx="10743240" cy="6391563"/>
            <a:chOff x="1243063" y="410057"/>
            <a:chExt cx="10128250" cy="5967730"/>
          </a:xfrm>
        </p:grpSpPr>
        <p:sp>
          <p:nvSpPr>
            <p:cNvPr id="3" name="object 3"/>
            <p:cNvSpPr/>
            <p:nvPr/>
          </p:nvSpPr>
          <p:spPr>
            <a:xfrm>
              <a:off x="1487976" y="538758"/>
              <a:ext cx="9883249" cy="583886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1249413" y="416407"/>
              <a:ext cx="1086485" cy="747395"/>
            </a:xfrm>
            <a:custGeom>
              <a:avLst/>
              <a:gdLst/>
              <a:ahLst/>
              <a:cxnLst/>
              <a:rect l="l" t="t" r="r" b="b"/>
              <a:pathLst>
                <a:path w="1086485" h="747394">
                  <a:moveTo>
                    <a:pt x="1086383" y="0"/>
                  </a:moveTo>
                  <a:lnTo>
                    <a:pt x="0" y="0"/>
                  </a:lnTo>
                  <a:lnTo>
                    <a:pt x="0" y="746912"/>
                  </a:lnTo>
                  <a:lnTo>
                    <a:pt x="1086383" y="746912"/>
                  </a:lnTo>
                  <a:lnTo>
                    <a:pt x="10863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249413" y="416407"/>
              <a:ext cx="1086485" cy="747395"/>
            </a:xfrm>
            <a:custGeom>
              <a:avLst/>
              <a:gdLst/>
              <a:ahLst/>
              <a:cxnLst/>
              <a:rect l="l" t="t" r="r" b="b"/>
              <a:pathLst>
                <a:path w="1086485" h="747394">
                  <a:moveTo>
                    <a:pt x="0" y="746912"/>
                  </a:moveTo>
                  <a:lnTo>
                    <a:pt x="1086383" y="746912"/>
                  </a:lnTo>
                  <a:lnTo>
                    <a:pt x="1086383" y="0"/>
                  </a:lnTo>
                  <a:lnTo>
                    <a:pt x="0" y="0"/>
                  </a:lnTo>
                  <a:lnTo>
                    <a:pt x="0" y="74691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3845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E87D0-8F31-491C-83C1-36E55A68D6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5483" y="3630399"/>
            <a:ext cx="8915399" cy="120076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b="1" dirty="0" err="1">
                <a:solidFill>
                  <a:srgbClr val="FF0000"/>
                </a:solidFill>
              </a:rPr>
              <a:t>Topik</a:t>
            </a:r>
            <a:r>
              <a:rPr lang="en-US" dirty="0"/>
              <a:t> </a:t>
            </a:r>
            <a:r>
              <a:rPr lang="en-US" dirty="0" err="1"/>
              <a:t>Penelitian</a:t>
            </a:r>
            <a:br>
              <a:rPr lang="en-US" dirty="0"/>
            </a:br>
            <a:r>
              <a:rPr lang="en-US" dirty="0" err="1"/>
              <a:t>Teknologi</a:t>
            </a:r>
            <a:r>
              <a:rPr lang="en-US" dirty="0"/>
              <a:t> I4.0 </a:t>
            </a:r>
            <a:br>
              <a:rPr lang="en-US" dirty="0"/>
            </a:br>
            <a:r>
              <a:rPr lang="en-US" dirty="0" err="1"/>
              <a:t>pada</a:t>
            </a:r>
            <a:r>
              <a:rPr lang="en-US" dirty="0"/>
              <a:t> PRN 2020-2024</a:t>
            </a:r>
          </a:p>
        </p:txBody>
      </p:sp>
    </p:spTree>
    <p:extLst>
      <p:ext uri="{BB962C8B-B14F-4D97-AF65-F5344CB8AC3E}">
        <p14:creationId xmlns:p14="http://schemas.microsoft.com/office/powerpoint/2010/main" val="221240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26767" y="147799"/>
            <a:ext cx="4724400" cy="609600"/>
            <a:chOff x="202766" y="147798"/>
            <a:chExt cx="4724400" cy="609600"/>
          </a:xfrm>
        </p:grpSpPr>
        <p:sp>
          <p:nvSpPr>
            <p:cNvPr id="3" name="object 3"/>
            <p:cNvSpPr/>
            <p:nvPr/>
          </p:nvSpPr>
          <p:spPr>
            <a:xfrm>
              <a:off x="215466" y="160498"/>
              <a:ext cx="4699000" cy="584200"/>
            </a:xfrm>
            <a:custGeom>
              <a:avLst/>
              <a:gdLst/>
              <a:ahLst/>
              <a:cxnLst/>
              <a:rect l="l" t="t" r="r" b="b"/>
              <a:pathLst>
                <a:path w="4699000" h="584200">
                  <a:moveTo>
                    <a:pt x="4406693" y="0"/>
                  </a:moveTo>
                  <a:lnTo>
                    <a:pt x="0" y="0"/>
                  </a:lnTo>
                  <a:lnTo>
                    <a:pt x="0" y="583666"/>
                  </a:lnTo>
                  <a:lnTo>
                    <a:pt x="4406693" y="583666"/>
                  </a:lnTo>
                  <a:lnTo>
                    <a:pt x="4698522" y="291835"/>
                  </a:lnTo>
                  <a:lnTo>
                    <a:pt x="4406693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5466" y="160498"/>
              <a:ext cx="4699000" cy="584200"/>
            </a:xfrm>
            <a:custGeom>
              <a:avLst/>
              <a:gdLst/>
              <a:ahLst/>
              <a:cxnLst/>
              <a:rect l="l" t="t" r="r" b="b"/>
              <a:pathLst>
                <a:path w="4699000" h="584200">
                  <a:moveTo>
                    <a:pt x="0" y="0"/>
                  </a:moveTo>
                  <a:lnTo>
                    <a:pt x="4406694" y="0"/>
                  </a:lnTo>
                  <a:lnTo>
                    <a:pt x="4698522" y="291836"/>
                  </a:lnTo>
                  <a:lnTo>
                    <a:pt x="4406694" y="583667"/>
                  </a:lnTo>
                  <a:lnTo>
                    <a:pt x="0" y="583667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68268" y="141208"/>
            <a:ext cx="4027131" cy="42832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sz="2700" spc="-5" dirty="0">
                <a:solidFill>
                  <a:srgbClr val="FFFFFF"/>
                </a:solidFill>
              </a:rPr>
              <a:t>Bidang</a:t>
            </a:r>
            <a:r>
              <a:rPr sz="2700" spc="-65" dirty="0">
                <a:solidFill>
                  <a:srgbClr val="FFFFFF"/>
                </a:solidFill>
              </a:rPr>
              <a:t> </a:t>
            </a:r>
            <a:r>
              <a:rPr sz="2700" spc="-5" dirty="0">
                <a:solidFill>
                  <a:srgbClr val="FFFFFF"/>
                </a:solidFill>
              </a:rPr>
              <a:t>Pangan</a:t>
            </a:r>
            <a:endParaRPr sz="2700" dirty="0"/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528805"/>
              </p:ext>
            </p:extLst>
          </p:nvPr>
        </p:nvGraphicFramePr>
        <p:xfrm>
          <a:off x="403531" y="790688"/>
          <a:ext cx="11500656" cy="55630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58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5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87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117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10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7419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6230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Tema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Riset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54940" marR="200660" indent="12065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Topik Riset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Sesuai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Kelompok Makro</a:t>
                      </a:r>
                      <a:r>
                        <a:rPr sz="11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Riset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R="103505"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R="103505"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R="10350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115570" marR="10350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Institusi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Pelaksana</a:t>
                      </a:r>
                      <a:endParaRPr sz="1100" dirty="0">
                        <a:latin typeface="Arial"/>
                        <a:cs typeface="Arial"/>
                      </a:endParaRPr>
                    </a:p>
                    <a:p>
                      <a:pPr marR="1035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1404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Target Capaian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 2020-2024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43510" marR="101600" indent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Rencana  Alokasi 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Angg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n 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2020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2024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245745" algn="l"/>
                        </a:tabLst>
                      </a:pPr>
                      <a:r>
                        <a:rPr sz="1500" b="1" baseline="-36111" dirty="0">
                          <a:latin typeface="Arial"/>
                          <a:cs typeface="Arial"/>
                        </a:rPr>
                        <a:t>l	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(Rp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M)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271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47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en-AU" sz="11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AU" sz="1100" b="1" dirty="0" err="1">
                          <a:latin typeface="Arial"/>
                          <a:cs typeface="Arial"/>
                        </a:rPr>
                        <a:t>Pr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oduk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Riset</a:t>
                      </a:r>
                      <a:r>
                        <a:rPr sz="1100" b="1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Nasiona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94615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100" b="1" spc="-20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Produk Inovasi Nasiona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94615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7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267">
                <a:tc>
                  <a:txBody>
                    <a:bodyPr/>
                    <a:lstStyle/>
                    <a:p>
                      <a:pPr marR="7620" algn="ctr">
                        <a:lnSpc>
                          <a:spcPts val="965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2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R="43180" algn="ctr">
                        <a:lnSpc>
                          <a:spcPts val="965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3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R="173355" algn="ctr">
                        <a:lnSpc>
                          <a:spcPts val="965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965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5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70485" algn="ctr">
                        <a:lnSpc>
                          <a:spcPts val="965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6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34925" algn="ctr">
                        <a:lnSpc>
                          <a:spcPts val="965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7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36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91440" marR="5080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1.2 Teknologi Pendukung  Pertanian; Infrastruktur Pertanian,  Perkebunan, Holtikultura, dan  Kehutanan; Teknologi Informasi;  Bioteknologi; Sarana Produksi Dan  Rantai Pasok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91440" marR="8890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1.2.1 Sistem dan Teknologi  Digital </a:t>
                      </a:r>
                      <a:r>
                        <a:rPr sz="12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untuk </a:t>
                      </a:r>
                      <a:r>
                        <a:rPr sz="12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Pengelolaan  Sumber Daya Lahan dan  Infrastruktur Pertanian,  Perkebunan, Holtikultura, dan  Kehutanan (RM-SDA)</a:t>
                      </a:r>
                      <a:endParaRPr sz="1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R="103505"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91440" marR="274955">
                        <a:lnSpc>
                          <a:spcPct val="99800"/>
                        </a:lnSpc>
                        <a:spcBef>
                          <a:spcPts val="5"/>
                        </a:spcBef>
                      </a:pPr>
                      <a:r>
                        <a:rPr sz="900" b="1" u="sng" spc="-5" dirty="0" err="1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/>
                          <a:cs typeface="Arial"/>
                        </a:rPr>
                        <a:t>Balitbang</a:t>
                      </a:r>
                      <a:r>
                        <a:rPr sz="900" b="1" u="sng" spc="-5" dirty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/>
                          <a:cs typeface="Arial"/>
                        </a:rPr>
                        <a:t> Kementan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,  Balitbang PUPR,  Balitbang KLHK, LIPI,  BATAN,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BPPT,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marL="91440" marR="206375">
                        <a:lnSpc>
                          <a:spcPts val="1070"/>
                        </a:lnSpc>
                        <a:spcBef>
                          <a:spcPts val="6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Balitbang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Kemenperin, 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LAPAN,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BIG,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BMKG,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marL="91440" marR="142240">
                        <a:lnSpc>
                          <a:spcPts val="1070"/>
                        </a:lnSpc>
                        <a:spcBef>
                          <a:spcPts val="3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Puslitbang Kementerian  ATR/BPN, Perguruan 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Tinggi,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Badan</a:t>
                      </a:r>
                      <a:r>
                        <a:rPr sz="9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Usaha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ts val="1055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Model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Pengelolaan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marL="91440" marR="2540">
                        <a:lnSpc>
                          <a:spcPct val="99800"/>
                        </a:lnSpc>
                        <a:spcBef>
                          <a:spcPts val="2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Lahan, Aplikasi dan  Alat Pertanian,  Perkebunan,  Holtikultura, dan  Kehutanan yang  Tangguh, Handal, dan  Menjadi Subtitusi  Produk Luar Negeri;  Pupuk dan  Pengendalian 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Organisme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Pengganggu  Tanaman;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marL="91440" marR="7874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Model Rantai</a:t>
                      </a:r>
                      <a:r>
                        <a:rPr sz="9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Pasok;  DSS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91440" marR="19685">
                        <a:lnSpc>
                          <a:spcPct val="100000"/>
                        </a:lnSpc>
                      </a:pPr>
                      <a:r>
                        <a:rPr sz="9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Model sistem budidaya  pertanian terpadu  dengan rekomendasi  pengelolaan lahan, alat  dan mesin pertanian  berbasis </a:t>
                      </a:r>
                      <a:r>
                        <a:rPr sz="9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IoT </a:t>
                      </a:r>
                      <a:r>
                        <a:rPr sz="9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dan</a:t>
                      </a:r>
                      <a:r>
                        <a:rPr sz="900" b="1" spc="-7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Robotik</a:t>
                      </a:r>
                      <a:endParaRPr sz="9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1,000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994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5080" marR="28575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1.3 Teknologi Industri Pertanian,  Pengolahan, Logistik,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dan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Distribusi  Berbasis Sistem Cerdas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Untuk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Produk Pangan, Hortikultura,  Perkebunan, Kehutanan,  Peternakan,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dan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Perikanan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5080" marR="6985">
                        <a:lnSpc>
                          <a:spcPct val="100299"/>
                        </a:lnSpc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1.3.1 Penanganan, Pengolahan,  Pengemasan, Logistik,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dan 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Distribusi Produk Pangan dan  Hortikultura </a:t>
                      </a:r>
                      <a:r>
                        <a:rPr sz="12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Berbasis Sistem  Cerdas</a:t>
                      </a:r>
                      <a:r>
                        <a:rPr sz="12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(RM-SDA)</a:t>
                      </a:r>
                      <a:endParaRPr sz="1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5080" marR="292100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900" b="1" u="sng" spc="-5" dirty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/>
                          <a:cs typeface="Arial"/>
                        </a:rPr>
                        <a:t>LIPI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, Balitbang  Kemenperin, Balitbang  Kemenhub, Balitbang  Kementan, Balitbang  KLHK, KKP, BATAN,  BPPT, BPOM,</a:t>
                      </a:r>
                      <a:r>
                        <a:rPr sz="9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BMKG,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5080" marR="222885">
                        <a:lnSpc>
                          <a:spcPts val="1070"/>
                        </a:lnSpc>
                        <a:spcBef>
                          <a:spcPts val="6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BSN, BeKraf, Perguruan 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Tinggi,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Badan</a:t>
                      </a:r>
                      <a:r>
                        <a:rPr sz="9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Usaha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4769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ts val="1055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Teknologi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marL="91440" marR="71755">
                        <a:lnSpc>
                          <a:spcPct val="99600"/>
                        </a:lnSpc>
                        <a:spcBef>
                          <a:spcPts val="2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Pengolahan,  Pengemasan,  Logistik, dan  Distribusi Pangan  dan Hortikultura  yang Laik Industri;  Model </a:t>
                      </a:r>
                      <a:r>
                        <a:rPr sz="9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Rantai Pasok  Berbasis Industri</a:t>
                      </a:r>
                      <a:r>
                        <a:rPr sz="900" b="1" spc="-3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4.0</a:t>
                      </a:r>
                      <a:endParaRPr sz="9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1440" marR="127635">
                        <a:lnSpc>
                          <a:spcPct val="101899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Pengolahan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dan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Pengemasan</a:t>
                      </a:r>
                      <a:r>
                        <a:rPr sz="900" b="1" spc="1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Makanan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4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200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96306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26767" y="75791"/>
            <a:ext cx="4724400" cy="609600"/>
            <a:chOff x="202766" y="75791"/>
            <a:chExt cx="4724400" cy="609600"/>
          </a:xfrm>
        </p:grpSpPr>
        <p:sp>
          <p:nvSpPr>
            <p:cNvPr id="3" name="object 3"/>
            <p:cNvSpPr/>
            <p:nvPr/>
          </p:nvSpPr>
          <p:spPr>
            <a:xfrm>
              <a:off x="215466" y="88491"/>
              <a:ext cx="4699000" cy="584200"/>
            </a:xfrm>
            <a:custGeom>
              <a:avLst/>
              <a:gdLst/>
              <a:ahLst/>
              <a:cxnLst/>
              <a:rect l="l" t="t" r="r" b="b"/>
              <a:pathLst>
                <a:path w="4699000" h="584200">
                  <a:moveTo>
                    <a:pt x="4406693" y="0"/>
                  </a:moveTo>
                  <a:lnTo>
                    <a:pt x="0" y="0"/>
                  </a:lnTo>
                  <a:lnTo>
                    <a:pt x="0" y="583666"/>
                  </a:lnTo>
                  <a:lnTo>
                    <a:pt x="4406693" y="583666"/>
                  </a:lnTo>
                  <a:lnTo>
                    <a:pt x="4698522" y="291835"/>
                  </a:lnTo>
                  <a:lnTo>
                    <a:pt x="4406693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5466" y="88491"/>
              <a:ext cx="4699000" cy="584200"/>
            </a:xfrm>
            <a:custGeom>
              <a:avLst/>
              <a:gdLst/>
              <a:ahLst/>
              <a:cxnLst/>
              <a:rect l="l" t="t" r="r" b="b"/>
              <a:pathLst>
                <a:path w="4699000" h="584200">
                  <a:moveTo>
                    <a:pt x="0" y="0"/>
                  </a:moveTo>
                  <a:lnTo>
                    <a:pt x="4406694" y="0"/>
                  </a:lnTo>
                  <a:lnTo>
                    <a:pt x="4698522" y="291836"/>
                  </a:lnTo>
                  <a:lnTo>
                    <a:pt x="4406694" y="583667"/>
                  </a:lnTo>
                  <a:lnTo>
                    <a:pt x="0" y="583667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68267" y="69200"/>
            <a:ext cx="2349500" cy="42832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sz="2700" spc="-5" dirty="0">
                <a:solidFill>
                  <a:srgbClr val="FFFFFF"/>
                </a:solidFill>
              </a:rPr>
              <a:t>Bidang</a:t>
            </a:r>
            <a:r>
              <a:rPr sz="2700" spc="-65" dirty="0">
                <a:solidFill>
                  <a:srgbClr val="FFFFFF"/>
                </a:solidFill>
              </a:rPr>
              <a:t> </a:t>
            </a:r>
            <a:r>
              <a:rPr sz="2700" spc="-5" dirty="0">
                <a:solidFill>
                  <a:srgbClr val="FFFFFF"/>
                </a:solidFill>
              </a:rPr>
              <a:t>Energi</a:t>
            </a:r>
            <a:endParaRPr sz="2700"/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424702"/>
              </p:ext>
            </p:extLst>
          </p:nvPr>
        </p:nvGraphicFramePr>
        <p:xfrm>
          <a:off x="332323" y="769101"/>
          <a:ext cx="11595608" cy="53240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1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0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65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61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33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71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7419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6230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Tema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Riset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79705" marR="200660" indent="12065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Topik Riset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Sesuai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Kelompok Makro</a:t>
                      </a:r>
                      <a:r>
                        <a:rPr sz="11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Riset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R="103505"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R="103505"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R="10350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115570" marR="10350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Institusi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Pelaksana</a:t>
                      </a:r>
                      <a:endParaRPr sz="1100" dirty="0">
                        <a:latin typeface="Arial"/>
                        <a:cs typeface="Arial"/>
                      </a:endParaRPr>
                    </a:p>
                    <a:p>
                      <a:pPr marR="1035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1404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Target Capaian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 2020-2024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42240" marR="83820" indent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Rencana  Alokasi 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Angg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n 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2020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2024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244475" algn="l"/>
                        </a:tabLst>
                      </a:pPr>
                      <a:r>
                        <a:rPr sz="1500" b="1" baseline="-36111" dirty="0">
                          <a:latin typeface="Arial"/>
                          <a:cs typeface="Arial"/>
                        </a:rPr>
                        <a:t>l	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(Rp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M)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271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97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en-AU" sz="1100" b="1" dirty="0" err="1">
                          <a:latin typeface="Arial"/>
                          <a:cs typeface="Arial"/>
                        </a:rPr>
                        <a:t>Pr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oduk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Riset</a:t>
                      </a:r>
                      <a:r>
                        <a:rPr sz="1100" b="1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Nasiona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94615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l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Produk Inovasi</a:t>
                      </a:r>
                      <a:r>
                        <a:rPr sz="1100" b="1" spc="-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Nasiona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94615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7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193">
                <a:tc>
                  <a:txBody>
                    <a:bodyPr/>
                    <a:lstStyle/>
                    <a:p>
                      <a:pPr marL="8890" algn="ctr">
                        <a:lnSpc>
                          <a:spcPts val="1135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2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R="19050" algn="ctr">
                        <a:lnSpc>
                          <a:spcPts val="1135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3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R="173355" algn="ctr">
                        <a:lnSpc>
                          <a:spcPts val="1135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135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5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69215" algn="ctr">
                        <a:lnSpc>
                          <a:spcPts val="1135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6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lnSpc>
                          <a:spcPts val="1135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7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57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13030" marR="80010">
                        <a:lnSpc>
                          <a:spcPct val="100299"/>
                        </a:lnSpc>
                        <a:spcBef>
                          <a:spcPts val="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2.1 Bahan Bakar Bersih Berbasis  Energi Baru Dan Terbarukan  Rendah/Zero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Karbon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113030" marR="202565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2.1.1 Teknologi Produksi  Bahan Bakar Bioenergi  (Biodisel, Bioethanol,  Bioavtur, Biohidrogen,  Biometan) dan Biorefinery  (RM-SDA)</a:t>
                      </a:r>
                      <a:endParaRPr sz="1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R="10350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0350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13030" marR="146050">
                        <a:lnSpc>
                          <a:spcPct val="100099"/>
                        </a:lnSpc>
                        <a:spcBef>
                          <a:spcPts val="5"/>
                        </a:spcBef>
                      </a:pPr>
                      <a:r>
                        <a:rPr sz="9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Perguruan </a:t>
                      </a:r>
                      <a:r>
                        <a:rPr sz="9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Tinggi,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Balitbang ESDM, BPPT, 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LIPI,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BATAN, Balitbang  Kementan, BSN,  Balitbang KKP,  Balitbang KLHK,  Balitbang Kemenperin,  Badan Usaha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13030" marR="6985">
                        <a:lnSpc>
                          <a:spcPct val="999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Prototipe Teknologi  Produksi Bahan  Bakar Bioenergi  (Biodisel, Bioethanol,  Bioavtur,  Biohidrogen,  Biometan); Dimetil  Eter (DME), dan  Produk</a:t>
                      </a:r>
                      <a:r>
                        <a:rPr sz="9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Pendamping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5715" marR="100965">
                        <a:lnSpc>
                          <a:spcPct val="100299"/>
                        </a:lnSpc>
                        <a:spcBef>
                          <a:spcPts val="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Bahan Bakar Nabati dari  Minyak Sawit dan Minyak 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Inti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 Sawit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76225" algn="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7,412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8163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20979" marR="57785" indent="-155575">
                        <a:lnSpc>
                          <a:spcPct val="101899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2.2 Teknologi Kelistrikan Berbasis  Energi Baru Dan</a:t>
                      </a:r>
                      <a:r>
                        <a:rPr sz="9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Terbarukan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430530">
                        <a:lnSpc>
                          <a:spcPts val="1065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Rendah/Zero Karbon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13030" marR="145415">
                        <a:lnSpc>
                          <a:spcPct val="101899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2.2.1 Teknologi PLTN Skala  Komersial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(RTT)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R="1035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13030" marR="103505">
                        <a:lnSpc>
                          <a:spcPct val="100000"/>
                        </a:lnSpc>
                      </a:pPr>
                      <a:r>
                        <a:rPr sz="900" b="1" u="sng" dirty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/>
                          <a:cs typeface="Arial"/>
                        </a:rPr>
                        <a:t>BATAN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BAPETEN,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113030" marR="266700">
                        <a:lnSpc>
                          <a:spcPts val="1070"/>
                        </a:lnSpc>
                        <a:spcBef>
                          <a:spcPts val="6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BPPT, LIPI, Balitbang  ESDM,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BMKG,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113030" marR="103505">
                        <a:lnSpc>
                          <a:spcPts val="103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Ristekdikti,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Balitbang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113030" marR="146050">
                        <a:lnSpc>
                          <a:spcPct val="99800"/>
                        </a:lnSpc>
                        <a:spcBef>
                          <a:spcPts val="2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Kemenperin,  Kementerian BUMN,  BSN, Perguruan</a:t>
                      </a:r>
                      <a:r>
                        <a:rPr sz="900" b="1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Tinggi,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Badan Usaha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1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13030" marR="64135">
                        <a:lnSpc>
                          <a:spcPct val="100299"/>
                        </a:lnSpc>
                        <a:spcBef>
                          <a:spcPts val="76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Teknologi PLTN  (PWR/BWR) yang  Siap Digunakan  secara komersial  dengan Berbagai  Pertimbangan; serta  Dokumen</a:t>
                      </a:r>
                      <a:r>
                        <a:rPr sz="9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Teknisnya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13030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Prototipe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PLTN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R="244475" algn="r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13,500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0321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13030" marR="126364">
                        <a:lnSpc>
                          <a:spcPct val="101899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2.2.2 Teknologi Pembangkit  Listrik Panas Bumi</a:t>
                      </a:r>
                      <a:r>
                        <a:rPr sz="9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(RMM)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R="10350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13030" marR="146050">
                        <a:lnSpc>
                          <a:spcPct val="100299"/>
                        </a:lnSpc>
                      </a:pPr>
                      <a:r>
                        <a:rPr sz="900" b="1" u="sng" spc="-5" dirty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/>
                          <a:cs typeface="Arial"/>
                        </a:rPr>
                        <a:t>BPPT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, Balitbang ESDM,  Balitbang Kemenperin,  Balitbang KLHK, LIPI,  Perguruan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Tinggi,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Badan Usaha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13030" marR="89535">
                        <a:lnSpc>
                          <a:spcPct val="101899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Pembangkit Listrik  Tenaga Panas</a:t>
                      </a:r>
                      <a:r>
                        <a:rPr sz="9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Bumi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13030" marR="280035">
                        <a:lnSpc>
                          <a:spcPct val="101899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Pembangkit Listrik  Tenaga Panas</a:t>
                      </a:r>
                      <a:r>
                        <a:rPr sz="9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Bumi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016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230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83352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26767" y="75791"/>
            <a:ext cx="4724400" cy="609600"/>
            <a:chOff x="202766" y="75791"/>
            <a:chExt cx="4724400" cy="609600"/>
          </a:xfrm>
        </p:grpSpPr>
        <p:sp>
          <p:nvSpPr>
            <p:cNvPr id="3" name="object 3"/>
            <p:cNvSpPr/>
            <p:nvPr/>
          </p:nvSpPr>
          <p:spPr>
            <a:xfrm>
              <a:off x="215466" y="88491"/>
              <a:ext cx="4699000" cy="584200"/>
            </a:xfrm>
            <a:custGeom>
              <a:avLst/>
              <a:gdLst/>
              <a:ahLst/>
              <a:cxnLst/>
              <a:rect l="l" t="t" r="r" b="b"/>
              <a:pathLst>
                <a:path w="4699000" h="584200">
                  <a:moveTo>
                    <a:pt x="4406693" y="0"/>
                  </a:moveTo>
                  <a:lnTo>
                    <a:pt x="0" y="0"/>
                  </a:lnTo>
                  <a:lnTo>
                    <a:pt x="0" y="583666"/>
                  </a:lnTo>
                  <a:lnTo>
                    <a:pt x="4406693" y="583666"/>
                  </a:lnTo>
                  <a:lnTo>
                    <a:pt x="4698522" y="291835"/>
                  </a:lnTo>
                  <a:lnTo>
                    <a:pt x="4406693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5466" y="88491"/>
              <a:ext cx="4699000" cy="584200"/>
            </a:xfrm>
            <a:custGeom>
              <a:avLst/>
              <a:gdLst/>
              <a:ahLst/>
              <a:cxnLst/>
              <a:rect l="l" t="t" r="r" b="b"/>
              <a:pathLst>
                <a:path w="4699000" h="584200">
                  <a:moveTo>
                    <a:pt x="0" y="0"/>
                  </a:moveTo>
                  <a:lnTo>
                    <a:pt x="4406694" y="0"/>
                  </a:lnTo>
                  <a:lnTo>
                    <a:pt x="4698522" y="291836"/>
                  </a:lnTo>
                  <a:lnTo>
                    <a:pt x="4406694" y="583667"/>
                  </a:lnTo>
                  <a:lnTo>
                    <a:pt x="0" y="583667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68267" y="69200"/>
            <a:ext cx="2349500" cy="42832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sz="2700" spc="-5" dirty="0">
                <a:solidFill>
                  <a:srgbClr val="FFFFFF"/>
                </a:solidFill>
              </a:rPr>
              <a:t>Bidang</a:t>
            </a:r>
            <a:r>
              <a:rPr sz="2700" spc="-65" dirty="0">
                <a:solidFill>
                  <a:srgbClr val="FFFFFF"/>
                </a:solidFill>
              </a:rPr>
              <a:t> </a:t>
            </a:r>
            <a:r>
              <a:rPr sz="2700" spc="-5" dirty="0">
                <a:solidFill>
                  <a:srgbClr val="FFFFFF"/>
                </a:solidFill>
              </a:rPr>
              <a:t>Energi</a:t>
            </a:r>
            <a:endParaRPr sz="2700"/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432735"/>
              </p:ext>
            </p:extLst>
          </p:nvPr>
        </p:nvGraphicFramePr>
        <p:xfrm>
          <a:off x="522220" y="1433834"/>
          <a:ext cx="11025913" cy="40005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911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43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20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25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95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62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7419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64210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Tema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Riset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54940" marR="128270" indent="12065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Topik Riset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Sesuai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Kelompok Makro</a:t>
                      </a:r>
                      <a:r>
                        <a:rPr sz="11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Riset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R="103505"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R="103505"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R="10350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187325" marR="10350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Institusi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Pelaksana</a:t>
                      </a:r>
                      <a:endParaRPr sz="1100" dirty="0">
                        <a:latin typeface="Arial"/>
                        <a:cs typeface="Arial"/>
                      </a:endParaRPr>
                    </a:p>
                    <a:p>
                      <a:pPr marR="1035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1404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Target Capaian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 2020-2024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5250" marR="101600" indent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Rencana  Alokasi 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Angg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n 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2020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2024 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(Rp</a:t>
                      </a:r>
                      <a:r>
                        <a:rPr sz="11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M)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271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12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en-AU" sz="1100" b="1" dirty="0" err="1">
                          <a:latin typeface="Arial"/>
                          <a:cs typeface="Arial"/>
                        </a:rPr>
                        <a:t>Pr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oduk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Riset</a:t>
                      </a:r>
                      <a:r>
                        <a:rPr sz="1100" b="1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Nasional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94615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R="1333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Produk Inovasi</a:t>
                      </a:r>
                      <a:r>
                        <a:rPr sz="1100" b="1" spc="-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Nasional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94615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7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193">
                <a:tc>
                  <a:txBody>
                    <a:bodyPr/>
                    <a:lstStyle/>
                    <a:p>
                      <a:pPr marR="5715" algn="ctr">
                        <a:lnSpc>
                          <a:spcPts val="1135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2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4F81BD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ts val="1135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3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4F81BD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103505" algn="ctr">
                        <a:lnSpc>
                          <a:spcPts val="1135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4F81BD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ts val="1135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5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4F81BD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R="19685" algn="ctr">
                        <a:lnSpc>
                          <a:spcPts val="1135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6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4F81BD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ctr">
                        <a:lnSpc>
                          <a:spcPts val="1135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7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4F81BD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228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68910" marR="45656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2.3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Manajemen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Energi,  Teknologi Efisiensi, 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Konservasi,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Dan Smart  Energy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4F81BD"/>
                      </a:solidFill>
                      <a:prstDash val="solid"/>
                    </a:lnL>
                    <a:lnR w="19050">
                      <a:solidFill>
                        <a:srgbClr val="4F81BD"/>
                      </a:solidFill>
                      <a:prstDash val="solid"/>
                    </a:lnR>
                    <a:lnT w="19050">
                      <a:solidFill>
                        <a:srgbClr val="4F81BD"/>
                      </a:solidFill>
                      <a:prstDash val="solid"/>
                    </a:lnT>
                    <a:lnB w="19050">
                      <a:solidFill>
                        <a:srgbClr val="4F81BD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171450" marR="12700">
                        <a:lnSpc>
                          <a:spcPct val="100000"/>
                        </a:lnSpc>
                      </a:pPr>
                      <a:r>
                        <a:rPr sz="12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2.3.1 </a:t>
                      </a:r>
                      <a:r>
                        <a:rPr sz="12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Teknologi dan  </a:t>
                      </a:r>
                      <a:r>
                        <a:rPr sz="12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Manajemen  </a:t>
                      </a:r>
                      <a:r>
                        <a:rPr sz="12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Penyimpanan Energi  (Baterai Lithium,</a:t>
                      </a:r>
                      <a:r>
                        <a:rPr sz="1200" b="1" spc="-6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Baterai  Nikel, Sistem Charging,  High Density Power  Storage, Quick  Charging </a:t>
                      </a:r>
                      <a:r>
                        <a:rPr sz="12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For </a:t>
                      </a:r>
                      <a:r>
                        <a:rPr sz="12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Electric  </a:t>
                      </a:r>
                      <a:r>
                        <a:rPr sz="12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Vehicle)</a:t>
                      </a:r>
                      <a:r>
                        <a:rPr sz="12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(RTT)</a:t>
                      </a:r>
                      <a:endParaRPr sz="1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4F81BD"/>
                      </a:solidFill>
                      <a:prstDash val="solid"/>
                    </a:lnL>
                    <a:lnR w="19050">
                      <a:solidFill>
                        <a:srgbClr val="4F81BD"/>
                      </a:solidFill>
                      <a:prstDash val="solid"/>
                    </a:lnR>
                    <a:lnT w="19050">
                      <a:solidFill>
                        <a:srgbClr val="4F81BD"/>
                      </a:solidFill>
                      <a:prstDash val="solid"/>
                    </a:lnT>
                    <a:lnB w="19050">
                      <a:solidFill>
                        <a:srgbClr val="4F81BD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R="103505"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R="103505"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R="103505"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R="10350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171450" marR="251460">
                        <a:lnSpc>
                          <a:spcPct val="100000"/>
                        </a:lnSpc>
                      </a:pPr>
                      <a:r>
                        <a:rPr sz="1100" b="1" u="sng" spc="-5" dirty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/>
                          <a:cs typeface="Arial"/>
                        </a:rPr>
                        <a:t>Perguruan Tinggi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,  LIPI,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BATAN,</a:t>
                      </a:r>
                      <a:r>
                        <a:rPr sz="1100" b="1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BPPT,</a:t>
                      </a:r>
                      <a:endParaRPr sz="1100" dirty="0">
                        <a:latin typeface="Arial"/>
                        <a:cs typeface="Arial"/>
                      </a:endParaRPr>
                    </a:p>
                    <a:p>
                      <a:pPr marL="171450" marR="33718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Balitbang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KLHK,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Balitbang  Kemenperin,</a:t>
                      </a:r>
                      <a:r>
                        <a:rPr sz="1100" b="1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BSN,  Badan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Usaha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4F81BD"/>
                      </a:solidFill>
                      <a:prstDash val="solid"/>
                    </a:lnL>
                    <a:lnR w="19050">
                      <a:solidFill>
                        <a:srgbClr val="4F81BD"/>
                      </a:solidFill>
                      <a:prstDash val="solid"/>
                    </a:lnR>
                    <a:lnT w="19050">
                      <a:solidFill>
                        <a:srgbClr val="4F81BD"/>
                      </a:solidFill>
                      <a:prstDash val="solid"/>
                    </a:lnT>
                    <a:lnB w="19050">
                      <a:solidFill>
                        <a:srgbClr val="4F81BD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70815" marR="85090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Sistem  Penyimpanan</a:t>
                      </a:r>
                      <a:r>
                        <a:rPr sz="1100" b="1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dan  Sistem Charging  Energi Yang  Tangguh, Handal,  serta Menjadi  Subtitusi Produk  Luar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Negeri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4F81BD"/>
                      </a:solidFill>
                      <a:prstDash val="solid"/>
                    </a:lnL>
                    <a:lnR w="19050">
                      <a:solidFill>
                        <a:srgbClr val="4F81BD"/>
                      </a:solidFill>
                      <a:prstDash val="solid"/>
                    </a:lnR>
                    <a:lnT w="19050">
                      <a:solidFill>
                        <a:srgbClr val="4F81BD"/>
                      </a:solidFill>
                      <a:prstDash val="solid"/>
                    </a:lnT>
                    <a:lnB w="19050">
                      <a:solidFill>
                        <a:srgbClr val="4F81BD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70815" marR="5651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Baterai Lithium 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untuk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Penyimpanan  Energi dan</a:t>
                      </a:r>
                      <a:r>
                        <a:rPr sz="11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Charging  Station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4F81BD"/>
                      </a:solidFill>
                      <a:prstDash val="solid"/>
                    </a:lnL>
                    <a:lnR w="19050">
                      <a:solidFill>
                        <a:srgbClr val="4F81BD"/>
                      </a:solidFill>
                      <a:prstDash val="solid"/>
                    </a:lnR>
                    <a:lnT w="19050">
                      <a:solidFill>
                        <a:srgbClr val="4F81BD"/>
                      </a:solidFill>
                      <a:prstDash val="solid"/>
                    </a:lnT>
                    <a:lnB w="19050">
                      <a:solidFill>
                        <a:srgbClr val="4F81BD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2,542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4F81BD"/>
                      </a:solidFill>
                      <a:prstDash val="solid"/>
                    </a:lnL>
                    <a:lnR w="19050">
                      <a:solidFill>
                        <a:srgbClr val="4F81BD"/>
                      </a:solidFill>
                      <a:prstDash val="solid"/>
                    </a:lnR>
                    <a:lnT w="19050">
                      <a:solidFill>
                        <a:srgbClr val="4F81BD"/>
                      </a:solidFill>
                      <a:prstDash val="solid"/>
                    </a:lnT>
                    <a:lnB w="19050">
                      <a:solidFill>
                        <a:srgbClr val="4F81BD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9854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26767" y="75791"/>
            <a:ext cx="4724400" cy="609600"/>
            <a:chOff x="202766" y="75791"/>
            <a:chExt cx="4724400" cy="609600"/>
          </a:xfrm>
        </p:grpSpPr>
        <p:sp>
          <p:nvSpPr>
            <p:cNvPr id="3" name="object 3"/>
            <p:cNvSpPr/>
            <p:nvPr/>
          </p:nvSpPr>
          <p:spPr>
            <a:xfrm>
              <a:off x="215466" y="88491"/>
              <a:ext cx="4699000" cy="584200"/>
            </a:xfrm>
            <a:custGeom>
              <a:avLst/>
              <a:gdLst/>
              <a:ahLst/>
              <a:cxnLst/>
              <a:rect l="l" t="t" r="r" b="b"/>
              <a:pathLst>
                <a:path w="4699000" h="584200">
                  <a:moveTo>
                    <a:pt x="4406693" y="0"/>
                  </a:moveTo>
                  <a:lnTo>
                    <a:pt x="0" y="0"/>
                  </a:lnTo>
                  <a:lnTo>
                    <a:pt x="0" y="583666"/>
                  </a:lnTo>
                  <a:lnTo>
                    <a:pt x="4406693" y="583666"/>
                  </a:lnTo>
                  <a:lnTo>
                    <a:pt x="4698522" y="291835"/>
                  </a:lnTo>
                  <a:lnTo>
                    <a:pt x="4406693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5466" y="88491"/>
              <a:ext cx="4699000" cy="584200"/>
            </a:xfrm>
            <a:custGeom>
              <a:avLst/>
              <a:gdLst/>
              <a:ahLst/>
              <a:cxnLst/>
              <a:rect l="l" t="t" r="r" b="b"/>
              <a:pathLst>
                <a:path w="4699000" h="584200">
                  <a:moveTo>
                    <a:pt x="0" y="0"/>
                  </a:moveTo>
                  <a:lnTo>
                    <a:pt x="4406694" y="0"/>
                  </a:lnTo>
                  <a:lnTo>
                    <a:pt x="4698522" y="291836"/>
                  </a:lnTo>
                  <a:lnTo>
                    <a:pt x="4406694" y="583667"/>
                  </a:lnTo>
                  <a:lnTo>
                    <a:pt x="0" y="583667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68265" y="69206"/>
            <a:ext cx="4039003" cy="42832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sz="2700" spc="-5" dirty="0">
                <a:solidFill>
                  <a:srgbClr val="FFFFFF"/>
                </a:solidFill>
              </a:rPr>
              <a:t>Bidang</a:t>
            </a:r>
            <a:r>
              <a:rPr sz="2700" spc="-51" dirty="0">
                <a:solidFill>
                  <a:srgbClr val="FFFFFF"/>
                </a:solidFill>
              </a:rPr>
              <a:t> </a:t>
            </a:r>
            <a:r>
              <a:rPr sz="2700" spc="-5" dirty="0">
                <a:solidFill>
                  <a:srgbClr val="FFFFFF"/>
                </a:solidFill>
              </a:rPr>
              <a:t>Kesehatan</a:t>
            </a:r>
            <a:endParaRPr sz="2700" dirty="0"/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050114"/>
              </p:ext>
            </p:extLst>
          </p:nvPr>
        </p:nvGraphicFramePr>
        <p:xfrm>
          <a:off x="474743" y="745362"/>
          <a:ext cx="11441313" cy="60426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719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2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6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63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14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2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2542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3810" algn="ctr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Tema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Riset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154940" marR="200660" indent="12065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Topik Riset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Sesuai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Kelompok Makro</a:t>
                      </a:r>
                      <a:r>
                        <a:rPr sz="11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Riset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R="10350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0350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0350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15570" marR="10350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Institusi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Pelaksana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R="1035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Pr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1404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Target Capaian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 2020-2024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45415" marR="101600" indent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Rencana  Alokasi 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Angg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n 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2020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2024</a:t>
                      </a:r>
                      <a:endParaRPr sz="11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248285" algn="l"/>
                        </a:tabLst>
                      </a:pPr>
                      <a:r>
                        <a:rPr sz="1500" b="1" baseline="-36111" dirty="0">
                          <a:latin typeface="Arial"/>
                          <a:cs typeface="Arial"/>
                        </a:rPr>
                        <a:t>l	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(Rp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M)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1271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73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oduk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Riset Nasional</a:t>
                      </a:r>
                      <a:r>
                        <a:rPr sz="1100" b="1" spc="-2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Pr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94615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oduk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Inovasi</a:t>
                      </a:r>
                      <a:r>
                        <a:rPr sz="1100" b="1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Nasiona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94615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7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084">
                <a:tc>
                  <a:txBody>
                    <a:bodyPr/>
                    <a:lstStyle/>
                    <a:p>
                      <a:pPr marL="5080" algn="ctr">
                        <a:lnSpc>
                          <a:spcPts val="1135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2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R="43180" algn="ctr">
                        <a:lnSpc>
                          <a:spcPts val="1135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3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R="173355" algn="ctr">
                        <a:lnSpc>
                          <a:spcPts val="1135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R="173355" algn="ctr">
                        <a:lnSpc>
                          <a:spcPts val="1135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5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135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6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411480">
                        <a:lnSpc>
                          <a:spcPts val="1135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7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7084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66370" marR="59055" indent="-100330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3.1 Teknologi Produksi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Sediaan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Obat (Berbasis Bahan Baku  Alam) dan Bahan Baku</a:t>
                      </a:r>
                      <a:r>
                        <a:rPr sz="11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Obat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245110" marR="68580" indent="-170180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Dalam Negeri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Untuk</a:t>
                      </a:r>
                      <a:r>
                        <a:rPr sz="1100" b="1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Penguatan  Industri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Farmasi</a:t>
                      </a:r>
                      <a:r>
                        <a:rPr sz="11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Nasional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161290">
                        <a:lnSpc>
                          <a:spcPct val="100000"/>
                        </a:lnSpc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3.1.1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Bahan Baku</a:t>
                      </a:r>
                      <a:r>
                        <a:rPr sz="11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Obat,</a:t>
                      </a:r>
                      <a:endParaRPr sz="1100" dirty="0">
                        <a:latin typeface="Arial"/>
                        <a:cs typeface="Arial"/>
                      </a:endParaRPr>
                    </a:p>
                    <a:p>
                      <a:pPr marL="215265" marR="43815" indent="-163830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Fitofarmaka,</a:t>
                      </a:r>
                      <a:r>
                        <a:rPr sz="1100" b="1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Radiofarmaka  dan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Vaksin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(RM-SDA)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rowSpan="4">
                  <a:txBody>
                    <a:bodyPr/>
                    <a:lstStyle/>
                    <a:p>
                      <a:pPr marR="103505"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5715" marR="156845">
                        <a:lnSpc>
                          <a:spcPct val="100000"/>
                        </a:lnSpc>
                      </a:pPr>
                      <a:r>
                        <a:rPr sz="1100" b="1" u="sng" spc="-5" dirty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/>
                          <a:cs typeface="Arial"/>
                        </a:rPr>
                        <a:t>LIPI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, Balitbang 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Kemenkes,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Ditjen 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Farmalkes Kemenkes,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BPOM, Balitbang  Kemenperin,</a:t>
                      </a:r>
                      <a:r>
                        <a:rPr sz="1100" b="1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Balitbang 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KLHK, BATAN,</a:t>
                      </a:r>
                      <a:r>
                        <a:rPr sz="11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BPPT,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5715" marR="113030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BSN, Perguruan</a:t>
                      </a:r>
                      <a:r>
                        <a:rPr sz="11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Tinggi,  Badan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Usaha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27940" marR="130175" indent="-635" algn="ct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Bahan baku Obat,  Obat-obatan,  Fitofarmaka,  Radiofarmaka, dan 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Vaksin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yang Mampu  Mencukupi  Kebutuhan</a:t>
                      </a:r>
                      <a:r>
                        <a:rPr sz="11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Penduduk  Dalam Negeri dan  Dapat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Diekspor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9906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ts val="115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Amoksisilin,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5715" marR="351155">
                        <a:lnSpc>
                          <a:spcPct val="100000"/>
                        </a:lnSpc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Parasetamol,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dan  Insulin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612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091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9906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571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OHT dan</a:t>
                      </a:r>
                      <a:r>
                        <a:rPr sz="11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Fitofarmaka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81915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231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9906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5715" marR="19558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Vaksin</a:t>
                      </a:r>
                      <a:r>
                        <a:rPr sz="11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Rekombinan  HPV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99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9906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5715" marR="536575">
                        <a:lnSpc>
                          <a:spcPts val="1200"/>
                        </a:lnSpc>
                        <a:spcBef>
                          <a:spcPts val="20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Radioisotop</a:t>
                      </a:r>
                      <a:r>
                        <a:rPr sz="1100" b="1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&amp;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Radiofarmaka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643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13030" marR="28511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3.2 Alat dan Instrumentasi  Kesehatan Produksi</a:t>
                      </a:r>
                      <a:r>
                        <a:rPr sz="1100" b="1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Dalam  Negeri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113030" marR="6985">
                        <a:lnSpc>
                          <a:spcPct val="100000"/>
                        </a:lnSpc>
                      </a:pPr>
                      <a:r>
                        <a:rPr sz="12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3.2.1 </a:t>
                      </a:r>
                      <a:r>
                        <a:rPr sz="12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Produksi Alat  Kesehatan Wearable dan  Diagnostik </a:t>
                      </a:r>
                      <a:r>
                        <a:rPr sz="12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untuk  </a:t>
                      </a:r>
                      <a:r>
                        <a:rPr sz="12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Memonitor </a:t>
                      </a:r>
                      <a:r>
                        <a:rPr sz="12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Penyakit</a:t>
                      </a:r>
                      <a:r>
                        <a:rPr sz="1200" b="1" spc="-4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(RTM)</a:t>
                      </a:r>
                      <a:endParaRPr sz="1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113030" marR="103505">
                        <a:lnSpc>
                          <a:spcPts val="1185"/>
                        </a:lnSpc>
                      </a:pPr>
                      <a:r>
                        <a:rPr sz="1100" b="1" u="sng" spc="-5" dirty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/>
                          <a:cs typeface="Arial"/>
                        </a:rPr>
                        <a:t>LIPI,</a:t>
                      </a:r>
                      <a:r>
                        <a:rPr sz="1100" b="1" u="sng" spc="-15" dirty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u="sng" spc="-5" dirty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/>
                          <a:cs typeface="Arial"/>
                        </a:rPr>
                        <a:t>BPPT,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113030" marR="149225">
                        <a:lnSpc>
                          <a:spcPct val="100000"/>
                        </a:lnSpc>
                      </a:pPr>
                      <a:r>
                        <a:rPr sz="1100" b="1" u="sng" spc="-5" dirty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/>
                          <a:cs typeface="Arial"/>
                        </a:rPr>
                        <a:t>Perguruan Tinggi, </a:t>
                      </a:r>
                      <a:r>
                        <a:rPr sz="11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Balitbang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Kemenkes,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Ditjen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Farmalkes  Kemenkes,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BATAN,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Balitbang  Kemenperin,  BAPETEN,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BSN,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113030" marR="103505">
                        <a:lnSpc>
                          <a:spcPts val="1165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Badan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Usaha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113030" marR="17462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Alat Kesehatan  Diagnostik Kit</a:t>
                      </a:r>
                      <a:r>
                        <a:rPr sz="11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yang  Tangguh, Handal,  dan Menjadi  Subtitusi Produk  Luar Negeri; serta 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Kebijakan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Pendukungnya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366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13030" marR="17081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Implan Tulang</a:t>
                      </a:r>
                      <a:r>
                        <a:rPr sz="1100" b="1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dan  Gigi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77190">
                        <a:lnSpc>
                          <a:spcPct val="100000"/>
                        </a:lnSpc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551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19536">
                <a:tc>
                  <a:txBody>
                    <a:bodyPr/>
                    <a:lstStyle/>
                    <a:p>
                      <a:pPr marL="113030" marR="100330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3.3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Precision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Medicine  Berbasis Genom dan  Regenerative Medicine/Stem  Cell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Untuk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Mengatasi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Masalah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Perubahan Demografi</a:t>
                      </a:r>
                      <a:r>
                        <a:rPr sz="11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Dengan 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Memanfaatkan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Kedokteran  Regeneratif, Teknologi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3D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Printing, Dan Medical</a:t>
                      </a:r>
                      <a:r>
                        <a:rPr sz="11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Imaging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23189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13030" marR="46990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3.3.1 Pemetaan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DNA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serta  Pengembangan Bahan  Baku Biologi Berbasis  Sumber Daya Alam, Sel  Punca, dan Conditioned  Stem Cell Medium</a:t>
                      </a:r>
                      <a:r>
                        <a:rPr sz="11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(RTT)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R="10350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13030" marR="149225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1100" b="1" u="sng" spc="-5" dirty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/>
                          <a:cs typeface="Arial"/>
                        </a:rPr>
                        <a:t>Perguruan Tinggi, </a:t>
                      </a:r>
                      <a:r>
                        <a:rPr sz="11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Balitbang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Kemenkes,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Balitbang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KLHK,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BPPT, LIPI,</a:t>
                      </a:r>
                      <a:r>
                        <a:rPr sz="11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LBM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113030" marR="120014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Eijkman, BPOM,</a:t>
                      </a:r>
                      <a:r>
                        <a:rPr sz="1100" b="1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BSN,  Badan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Usaha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113030" marR="16319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Peta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DNA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Nasional  serta Inovasi</a:t>
                      </a:r>
                      <a:r>
                        <a:rPr sz="1100" b="1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Bahan  Baku Biologi  Berbasis Sumber  Daya Alam, Sel  Punca, dan  Conditioned Stem  Cell Medium; serta  Bio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Implan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6991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13030" marR="12509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Teraphy berbasis 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mesenchymal</a:t>
                      </a:r>
                      <a:r>
                        <a:rPr sz="11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stem 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cell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377190">
                        <a:lnSpc>
                          <a:spcPct val="100000"/>
                        </a:lnSpc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100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3044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38363" y="1355717"/>
            <a:ext cx="4919980" cy="4959350"/>
            <a:chOff x="2014362" y="1355717"/>
            <a:chExt cx="4919980" cy="4959350"/>
          </a:xfrm>
        </p:grpSpPr>
        <p:sp>
          <p:nvSpPr>
            <p:cNvPr id="3" name="object 3"/>
            <p:cNvSpPr/>
            <p:nvPr/>
          </p:nvSpPr>
          <p:spPr>
            <a:xfrm>
              <a:off x="2099820" y="1355717"/>
              <a:ext cx="4517054" cy="161220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014362" y="2980136"/>
              <a:ext cx="4919926" cy="333433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524000" y="0"/>
            <a:ext cx="5080" cy="6858000"/>
          </a:xfrm>
          <a:custGeom>
            <a:avLst/>
            <a:gdLst/>
            <a:ahLst/>
            <a:cxnLst/>
            <a:rect l="l" t="t" r="r" b="b"/>
            <a:pathLst>
              <a:path w="5080" h="6858000">
                <a:moveTo>
                  <a:pt x="0" y="6845828"/>
                </a:moveTo>
                <a:lnTo>
                  <a:pt x="0" y="0"/>
                </a:lnTo>
                <a:lnTo>
                  <a:pt x="4572" y="0"/>
                </a:lnTo>
                <a:lnTo>
                  <a:pt x="4572" y="6845828"/>
                </a:lnTo>
                <a:lnTo>
                  <a:pt x="0" y="68458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96617" y="295793"/>
            <a:ext cx="9272905" cy="605935"/>
          </a:xfrm>
          <a:prstGeom prst="rect">
            <a:avLst/>
          </a:prstGeom>
        </p:spPr>
        <p:txBody>
          <a:bodyPr spcFirstLastPara="1" vert="horz" wrap="square" lIns="0" tIns="13335" rIns="0" bIns="0" rtlCol="0" anchor="b" anchorCtr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3850" b="0" spc="3135" dirty="0">
                <a:solidFill>
                  <a:srgbClr val="1C4D8E"/>
                </a:solidFill>
                <a:latin typeface="Times New Roman"/>
                <a:cs typeface="Times New Roman"/>
              </a:rPr>
              <a:t>i-------------@-</a:t>
            </a:r>
            <a:endParaRPr sz="38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70949" y="1052440"/>
            <a:ext cx="1040131" cy="41595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3810">
              <a:lnSpc>
                <a:spcPct val="101699"/>
              </a:lnSpc>
              <a:spcBef>
                <a:spcPts val="75"/>
              </a:spcBef>
            </a:pPr>
            <a:r>
              <a:rPr sz="1300" spc="55" dirty="0">
                <a:solidFill>
                  <a:srgbClr val="242323"/>
                </a:solidFill>
                <a:latin typeface="Arial"/>
                <a:cs typeface="Arial"/>
              </a:rPr>
              <a:t>Autonomous  </a:t>
            </a:r>
            <a:r>
              <a:rPr sz="1300" spc="35" dirty="0">
                <a:solidFill>
                  <a:srgbClr val="242323"/>
                </a:solidFill>
                <a:latin typeface="Arial"/>
                <a:cs typeface="Arial"/>
              </a:rPr>
              <a:t>Robot</a:t>
            </a:r>
            <a:endParaRPr sz="13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84485" y="1052436"/>
            <a:ext cx="1021715" cy="62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spcBef>
                <a:spcPts val="100"/>
              </a:spcBef>
            </a:pPr>
            <a:r>
              <a:rPr sz="1300" spc="40" dirty="0">
                <a:solidFill>
                  <a:srgbClr val="242323"/>
                </a:solidFill>
                <a:latin typeface="Arial"/>
                <a:cs typeface="Arial"/>
              </a:rPr>
              <a:t>Simulation</a:t>
            </a:r>
            <a:r>
              <a:rPr sz="1300" spc="5" dirty="0">
                <a:solidFill>
                  <a:srgbClr val="242323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242323"/>
                </a:solidFill>
                <a:latin typeface="Arial"/>
                <a:cs typeface="Arial"/>
              </a:rPr>
              <a:t>&amp;</a:t>
            </a:r>
            <a:endParaRPr sz="1200">
              <a:latin typeface="Arial"/>
              <a:cs typeface="Arial"/>
            </a:endParaRPr>
          </a:p>
          <a:p>
            <a:pPr marR="8890" algn="r">
              <a:spcBef>
                <a:spcPts val="30"/>
              </a:spcBef>
            </a:pPr>
            <a:r>
              <a:rPr sz="1300" spc="90" dirty="0">
                <a:solidFill>
                  <a:srgbClr val="242323"/>
                </a:solidFill>
                <a:latin typeface="Arial"/>
                <a:cs typeface="Arial"/>
              </a:rPr>
              <a:t>Augmented</a:t>
            </a:r>
            <a:endParaRPr sz="1300">
              <a:latin typeface="Arial"/>
              <a:cs typeface="Arial"/>
            </a:endParaRPr>
          </a:p>
          <a:p>
            <a:pPr marR="6985" algn="r">
              <a:spcBef>
                <a:spcPts val="25"/>
              </a:spcBef>
            </a:pPr>
            <a:r>
              <a:rPr sz="1300" spc="25" dirty="0">
                <a:solidFill>
                  <a:srgbClr val="242323"/>
                </a:solidFill>
                <a:latin typeface="Arial"/>
                <a:cs typeface="Arial"/>
              </a:rPr>
              <a:t>Reality</a:t>
            </a:r>
            <a:endParaRPr sz="13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75538" y="1995944"/>
            <a:ext cx="755015" cy="41595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5240" marR="5080" indent="-3175">
              <a:lnSpc>
                <a:spcPct val="101699"/>
              </a:lnSpc>
              <a:spcBef>
                <a:spcPts val="75"/>
              </a:spcBef>
            </a:pPr>
            <a:r>
              <a:rPr sz="1300" spc="20" dirty="0">
                <a:solidFill>
                  <a:srgbClr val="242323"/>
                </a:solidFill>
                <a:latin typeface="Arial"/>
                <a:cs typeface="Arial"/>
              </a:rPr>
              <a:t>Big </a:t>
            </a:r>
            <a:r>
              <a:rPr sz="1300" spc="60" dirty="0">
                <a:solidFill>
                  <a:srgbClr val="242323"/>
                </a:solidFill>
                <a:latin typeface="Arial"/>
                <a:cs typeface="Arial"/>
              </a:rPr>
              <a:t>Data  </a:t>
            </a:r>
            <a:r>
              <a:rPr sz="1300" spc="50" dirty="0">
                <a:solidFill>
                  <a:srgbClr val="242323"/>
                </a:solidFill>
                <a:latin typeface="Arial"/>
                <a:cs typeface="Arial"/>
              </a:rPr>
              <a:t>Analytics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012818" y="2087043"/>
            <a:ext cx="1217827" cy="425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3510">
              <a:spcBef>
                <a:spcPts val="100"/>
              </a:spcBef>
            </a:pPr>
            <a:r>
              <a:rPr lang="en-US" sz="1300" dirty="0">
                <a:solidFill>
                  <a:srgbClr val="242323"/>
                </a:solidFill>
                <a:latin typeface="Arial"/>
                <a:cs typeface="Arial"/>
              </a:rPr>
              <a:t>System</a:t>
            </a:r>
          </a:p>
          <a:p>
            <a:pPr marL="143510">
              <a:spcBef>
                <a:spcPts val="100"/>
              </a:spcBef>
            </a:pPr>
            <a:r>
              <a:rPr sz="1300" spc="25" dirty="0">
                <a:solidFill>
                  <a:srgbClr val="242323"/>
                </a:solidFill>
                <a:latin typeface="Arial"/>
                <a:cs typeface="Arial"/>
              </a:rPr>
              <a:t>Integration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87721" y="3559293"/>
            <a:ext cx="565785" cy="41595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7780" marR="5080" indent="-5715">
              <a:lnSpc>
                <a:spcPct val="101699"/>
              </a:lnSpc>
              <a:spcBef>
                <a:spcPts val="75"/>
              </a:spcBef>
            </a:pPr>
            <a:r>
              <a:rPr sz="1300" spc="35" dirty="0">
                <a:solidFill>
                  <a:srgbClr val="242323"/>
                </a:solidFill>
                <a:latin typeface="Arial"/>
                <a:cs typeface="Arial"/>
              </a:rPr>
              <a:t>Supply  </a:t>
            </a:r>
            <a:r>
              <a:rPr sz="1300" spc="70" dirty="0">
                <a:solidFill>
                  <a:srgbClr val="242323"/>
                </a:solidFill>
                <a:latin typeface="Arial"/>
                <a:cs typeface="Arial"/>
              </a:rPr>
              <a:t>Chain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113129" y="3179146"/>
            <a:ext cx="1733551" cy="136191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175" algn="ctr">
              <a:lnSpc>
                <a:spcPts val="3870"/>
              </a:lnSpc>
              <a:spcBef>
                <a:spcPts val="105"/>
              </a:spcBef>
            </a:pPr>
            <a:r>
              <a:rPr sz="3400" b="1" spc="25" dirty="0">
                <a:solidFill>
                  <a:srgbClr val="242323"/>
                </a:solidFill>
                <a:latin typeface="Arial"/>
                <a:cs typeface="Arial"/>
              </a:rPr>
              <a:t>9Pillars</a:t>
            </a:r>
            <a:endParaRPr sz="3400">
              <a:latin typeface="Arial"/>
              <a:cs typeface="Arial"/>
            </a:endParaRPr>
          </a:p>
          <a:p>
            <a:pPr marL="12065" marR="5080" indent="12700" algn="ctr">
              <a:lnSpc>
                <a:spcPts val="2190"/>
              </a:lnSpc>
              <a:spcBef>
                <a:spcPts val="40"/>
              </a:spcBef>
            </a:pPr>
            <a:r>
              <a:rPr sz="2000" spc="20" dirty="0">
                <a:solidFill>
                  <a:srgbClr val="242323"/>
                </a:solidFill>
                <a:latin typeface="Arial"/>
                <a:cs typeface="Arial"/>
              </a:rPr>
              <a:t>of         </a:t>
            </a:r>
            <a:r>
              <a:rPr sz="2000" spc="60" dirty="0">
                <a:solidFill>
                  <a:srgbClr val="242323"/>
                </a:solidFill>
                <a:latin typeface="Arial"/>
                <a:cs typeface="Arial"/>
              </a:rPr>
              <a:t>Technological  </a:t>
            </a:r>
            <a:r>
              <a:rPr sz="2000" spc="105" dirty="0">
                <a:solidFill>
                  <a:srgbClr val="242323"/>
                </a:solidFill>
                <a:latin typeface="Arial"/>
                <a:cs typeface="Arial"/>
              </a:rPr>
              <a:t>Advancement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320983" y="5708904"/>
            <a:ext cx="1198880" cy="41595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15240">
              <a:lnSpc>
                <a:spcPct val="101699"/>
              </a:lnSpc>
              <a:spcBef>
                <a:spcPts val="75"/>
              </a:spcBef>
            </a:pPr>
            <a:r>
              <a:rPr sz="1300" spc="70" dirty="0">
                <a:solidFill>
                  <a:srgbClr val="242323"/>
                </a:solidFill>
                <a:latin typeface="Arial"/>
                <a:cs typeface="Arial"/>
              </a:rPr>
              <a:t>Additive  </a:t>
            </a:r>
            <a:r>
              <a:rPr sz="1300" spc="75" dirty="0">
                <a:solidFill>
                  <a:srgbClr val="242323"/>
                </a:solidFill>
                <a:latin typeface="Arial"/>
                <a:cs typeface="Arial"/>
              </a:rPr>
              <a:t>Manufacturing</a:t>
            </a:r>
            <a:endParaRPr sz="13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140875" y="3554889"/>
            <a:ext cx="1136651" cy="6104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985" algn="r">
              <a:lnSpc>
                <a:spcPts val="1515"/>
              </a:lnSpc>
              <a:spcBef>
                <a:spcPts val="100"/>
              </a:spcBef>
            </a:pPr>
            <a:r>
              <a:rPr lang="en-US" sz="1300" spc="35" dirty="0">
                <a:solidFill>
                  <a:srgbClr val="242323"/>
                </a:solidFill>
                <a:latin typeface="Arial"/>
                <a:cs typeface="Arial"/>
              </a:rPr>
              <a:t>I</a:t>
            </a:r>
            <a:r>
              <a:rPr sz="1300" spc="35" dirty="0">
                <a:solidFill>
                  <a:srgbClr val="242323"/>
                </a:solidFill>
                <a:latin typeface="Arial"/>
                <a:cs typeface="Arial"/>
              </a:rPr>
              <a:t>ndustrial</a:t>
            </a:r>
            <a:r>
              <a:rPr sz="1300" spc="-120" dirty="0">
                <a:solidFill>
                  <a:srgbClr val="976B97"/>
                </a:solidFill>
                <a:latin typeface="Arial"/>
                <a:cs typeface="Arial"/>
              </a:rPr>
              <a:t>	</a:t>
            </a:r>
            <a:r>
              <a:rPr sz="1300" b="1" spc="50" dirty="0">
                <a:solidFill>
                  <a:srgbClr val="FF0000"/>
                </a:solidFill>
                <a:latin typeface="Arial"/>
                <a:cs typeface="Arial"/>
              </a:rPr>
              <a:t>Internet</a:t>
            </a:r>
            <a:endParaRPr sz="13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 marR="8255" algn="r">
              <a:spcBef>
                <a:spcPts val="100"/>
              </a:spcBef>
            </a:pPr>
            <a:r>
              <a:rPr sz="1300" b="1" spc="30" dirty="0">
                <a:solidFill>
                  <a:srgbClr val="FF0000"/>
                </a:solidFill>
                <a:latin typeface="Arial"/>
                <a:cs typeface="Arial"/>
              </a:rPr>
              <a:t>of</a:t>
            </a:r>
            <a:r>
              <a:rPr sz="1300" b="1" spc="-15" dirty="0">
                <a:solidFill>
                  <a:srgbClr val="FF0000"/>
                </a:solidFill>
                <a:latin typeface="Arial"/>
                <a:cs typeface="Arial"/>
              </a:rPr>
              <a:t> Things</a:t>
            </a:r>
            <a:endParaRPr sz="1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485081" y="5748596"/>
            <a:ext cx="1136651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300" spc="55" dirty="0">
                <a:solidFill>
                  <a:srgbClr val="242323"/>
                </a:solidFill>
                <a:latin typeface="Arial"/>
                <a:cs typeface="Arial"/>
              </a:rPr>
              <a:t>Cybersecurity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74310" y="6392867"/>
            <a:ext cx="509271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300" spc="75" dirty="0">
                <a:solidFill>
                  <a:srgbClr val="242323"/>
                </a:solidFill>
                <a:latin typeface="Arial"/>
                <a:cs typeface="Arial"/>
              </a:rPr>
              <a:t>Cloud</a:t>
            </a:r>
            <a:endParaRPr sz="13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73735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26767" y="75791"/>
            <a:ext cx="4724400" cy="609600"/>
            <a:chOff x="202766" y="75791"/>
            <a:chExt cx="4724400" cy="609600"/>
          </a:xfrm>
        </p:grpSpPr>
        <p:sp>
          <p:nvSpPr>
            <p:cNvPr id="3" name="object 3"/>
            <p:cNvSpPr/>
            <p:nvPr/>
          </p:nvSpPr>
          <p:spPr>
            <a:xfrm>
              <a:off x="215466" y="88491"/>
              <a:ext cx="4699000" cy="584200"/>
            </a:xfrm>
            <a:custGeom>
              <a:avLst/>
              <a:gdLst/>
              <a:ahLst/>
              <a:cxnLst/>
              <a:rect l="l" t="t" r="r" b="b"/>
              <a:pathLst>
                <a:path w="4699000" h="584200">
                  <a:moveTo>
                    <a:pt x="4406693" y="0"/>
                  </a:moveTo>
                  <a:lnTo>
                    <a:pt x="0" y="0"/>
                  </a:lnTo>
                  <a:lnTo>
                    <a:pt x="0" y="583666"/>
                  </a:lnTo>
                  <a:lnTo>
                    <a:pt x="4406693" y="583666"/>
                  </a:lnTo>
                  <a:lnTo>
                    <a:pt x="4698522" y="291835"/>
                  </a:lnTo>
                  <a:lnTo>
                    <a:pt x="4406693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5466" y="88491"/>
              <a:ext cx="4699000" cy="584200"/>
            </a:xfrm>
            <a:custGeom>
              <a:avLst/>
              <a:gdLst/>
              <a:ahLst/>
              <a:cxnLst/>
              <a:rect l="l" t="t" r="r" b="b"/>
              <a:pathLst>
                <a:path w="4699000" h="584200">
                  <a:moveTo>
                    <a:pt x="0" y="0"/>
                  </a:moveTo>
                  <a:lnTo>
                    <a:pt x="4406694" y="0"/>
                  </a:lnTo>
                  <a:lnTo>
                    <a:pt x="4698522" y="291836"/>
                  </a:lnTo>
                  <a:lnTo>
                    <a:pt x="4406694" y="583667"/>
                  </a:lnTo>
                  <a:lnTo>
                    <a:pt x="0" y="583667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68265" y="69200"/>
            <a:ext cx="3341371" cy="42832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sz="2700" spc="-5" dirty="0">
                <a:solidFill>
                  <a:srgbClr val="FFFFFF"/>
                </a:solidFill>
              </a:rPr>
              <a:t>Bidang</a:t>
            </a:r>
            <a:r>
              <a:rPr sz="2700" spc="-60" dirty="0">
                <a:solidFill>
                  <a:srgbClr val="FFFFFF"/>
                </a:solidFill>
              </a:rPr>
              <a:t> </a:t>
            </a:r>
            <a:r>
              <a:rPr sz="2700" spc="-15" dirty="0">
                <a:solidFill>
                  <a:srgbClr val="FFFFFF"/>
                </a:solidFill>
              </a:rPr>
              <a:t>Transportasi</a:t>
            </a:r>
            <a:endParaRPr sz="2700"/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617350"/>
              </p:ext>
            </p:extLst>
          </p:nvPr>
        </p:nvGraphicFramePr>
        <p:xfrm>
          <a:off x="344189" y="769106"/>
          <a:ext cx="11524394" cy="54735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80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14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5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99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672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93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7419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6230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Tema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Riset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71450" marR="200660" indent="12065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Topik Riset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Sesuai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Kelompok Makro</a:t>
                      </a:r>
                      <a:r>
                        <a:rPr sz="11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Riset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15570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Institusi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Pelaksana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85800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Target Capaian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 2020-2024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9220" marR="101600" indent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Rencana  Alokasi 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Angg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n 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2020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2024 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(Rp</a:t>
                      </a:r>
                      <a:r>
                        <a:rPr sz="11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M)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271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41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Produk Riset Nasional</a:t>
                      </a:r>
                      <a:r>
                        <a:rPr sz="1100" b="1" spc="-1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Pr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94615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oduk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Inovasi</a:t>
                      </a:r>
                      <a:r>
                        <a:rPr sz="1100" b="1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Nasional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94615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7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193">
                <a:tc>
                  <a:txBody>
                    <a:bodyPr/>
                    <a:lstStyle/>
                    <a:p>
                      <a:pPr marL="635" algn="ctr">
                        <a:lnSpc>
                          <a:spcPts val="1135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2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ts val="1135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3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135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103505" algn="ctr">
                        <a:lnSpc>
                          <a:spcPts val="1135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5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ts val="1135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6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135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7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10282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113030" marR="100965">
                        <a:lnSpc>
                          <a:spcPct val="100000"/>
                        </a:lnSpc>
                        <a:spcBef>
                          <a:spcPts val="819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4.1 Infrastruktur Dan Sarana  Transportasi Darat, Laut, Dan  Udara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Untuk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Peningkatan  Kemampuan,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Keselamatan,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Kehandalan, Dan Daya</a:t>
                      </a:r>
                      <a:r>
                        <a:rPr sz="1100" b="1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Saing.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13030" marR="322580">
                        <a:lnSpc>
                          <a:spcPct val="100000"/>
                        </a:lnSpc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4.1.1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Teknologi 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Perkeretaapian</a:t>
                      </a:r>
                      <a:r>
                        <a:rPr sz="11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(RTM)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113030" marR="244475">
                        <a:lnSpc>
                          <a:spcPts val="1200"/>
                        </a:lnSpc>
                        <a:spcBef>
                          <a:spcPts val="20"/>
                        </a:spcBef>
                      </a:pPr>
                      <a:r>
                        <a:rPr sz="1100" b="1" u="sng" spc="-5" dirty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/>
                          <a:cs typeface="Arial"/>
                        </a:rPr>
                        <a:t>BPPT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, Balitbang  Kemenhub,  Balitbang</a:t>
                      </a:r>
                      <a:r>
                        <a:rPr sz="11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PUPR,  Balitbang  Kemenperin,  Balitbang</a:t>
                      </a:r>
                      <a:r>
                        <a:rPr sz="1100" b="1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KLHK,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LIPI,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BSN,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113030" marR="162560">
                        <a:lnSpc>
                          <a:spcPts val="12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Perguruan</a:t>
                      </a:r>
                      <a:r>
                        <a:rPr sz="11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Tinggi,  Badan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Usaha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113030" marR="119380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Komponen Kereta 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Api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Produk Dalam  Negeri yang Tangguh  dan Menjadi</a:t>
                      </a:r>
                      <a:r>
                        <a:rPr sz="11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Subtitusi  Produk Luar Negeri  serta Sarana 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Prasarana  Perkeretaapian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366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13030" marR="4508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Prototipe Kereta  Cepat dan Kereta</a:t>
                      </a:r>
                      <a:r>
                        <a:rPr sz="1100" b="1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Api 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Perkotaan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dengan 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TKDN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80%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1,862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075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113030" marR="1270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12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4.1.2 </a:t>
                      </a:r>
                      <a:r>
                        <a:rPr sz="12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Teknologi </a:t>
                      </a:r>
                      <a:r>
                        <a:rPr sz="12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Pesawat </a:t>
                      </a:r>
                      <a:r>
                        <a:rPr sz="12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N-  </a:t>
                      </a:r>
                      <a:r>
                        <a:rPr sz="12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219 </a:t>
                      </a:r>
                      <a:r>
                        <a:rPr sz="12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Ampibi</a:t>
                      </a:r>
                      <a:r>
                        <a:rPr sz="1200" b="1" spc="-2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(RMM)</a:t>
                      </a:r>
                      <a:endParaRPr sz="1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113030" marR="71755">
                        <a:lnSpc>
                          <a:spcPts val="1200"/>
                        </a:lnSpc>
                        <a:spcBef>
                          <a:spcPts val="20"/>
                        </a:spcBef>
                      </a:pPr>
                      <a:r>
                        <a:rPr sz="1100" b="1" u="sng" spc="-5" dirty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/>
                          <a:cs typeface="Arial"/>
                        </a:rPr>
                        <a:t>LAPAN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, Balitbang  Kemenhub,  Balitbang PUPR,  Kemenko  Kemaritiman,  Balitbang  Kemenperin,</a:t>
                      </a:r>
                      <a:r>
                        <a:rPr sz="1100" b="1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BPPT,  LIPI, Perguruan  Tinggi, Badan  Usaha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R="10350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0350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0350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13030" marR="11874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Prototipe Laik  Industri N-219</a:t>
                      </a:r>
                      <a:r>
                        <a:rPr sz="11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Ampibi  dan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Kebijakan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Pendukungnya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13030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N219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Amphibi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331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8272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13030" marR="22225">
                        <a:lnSpc>
                          <a:spcPct val="100000"/>
                        </a:lnSpc>
                      </a:pPr>
                      <a:r>
                        <a:rPr sz="12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4.1.3 </a:t>
                      </a:r>
                      <a:r>
                        <a:rPr sz="12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Teknologi </a:t>
                      </a:r>
                      <a:r>
                        <a:rPr sz="12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Kendaraan  </a:t>
                      </a:r>
                      <a:r>
                        <a:rPr sz="12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Listrik</a:t>
                      </a:r>
                      <a:r>
                        <a:rPr sz="1200" b="1" spc="-1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(RMM)</a:t>
                      </a:r>
                      <a:endParaRPr sz="1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113030" marR="14160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100" b="1" u="sng" spc="-5" dirty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/>
                          <a:cs typeface="Arial"/>
                        </a:rPr>
                        <a:t>LIPI, Perguruan </a:t>
                      </a:r>
                      <a:r>
                        <a:rPr sz="11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u="sng" spc="-5" dirty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/>
                          <a:cs typeface="Arial"/>
                        </a:rPr>
                        <a:t>Tinggi,</a:t>
                      </a:r>
                      <a:r>
                        <a:rPr sz="11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Balitbang  Kemenhub, BPPT,  Balitbang  Kemenperin,</a:t>
                      </a:r>
                      <a:r>
                        <a:rPr sz="1100" b="1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BSN,  Badan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Usaha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113030" marR="274955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Prototipe Laik  Industri</a:t>
                      </a:r>
                      <a:r>
                        <a:rPr sz="1100" b="1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Kendaraan  Listrik; serta 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Kebijakan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Pendukungnya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95885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113030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Kendaraan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Listrik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933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84774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26768" y="75791"/>
            <a:ext cx="6110605" cy="609600"/>
            <a:chOff x="202766" y="75791"/>
            <a:chExt cx="6110605" cy="609600"/>
          </a:xfrm>
        </p:grpSpPr>
        <p:sp>
          <p:nvSpPr>
            <p:cNvPr id="3" name="object 3"/>
            <p:cNvSpPr/>
            <p:nvPr/>
          </p:nvSpPr>
          <p:spPr>
            <a:xfrm>
              <a:off x="215466" y="88491"/>
              <a:ext cx="6085205" cy="584200"/>
            </a:xfrm>
            <a:custGeom>
              <a:avLst/>
              <a:gdLst/>
              <a:ahLst/>
              <a:cxnLst/>
              <a:rect l="l" t="t" r="r" b="b"/>
              <a:pathLst>
                <a:path w="6085205" h="584200">
                  <a:moveTo>
                    <a:pt x="5792893" y="0"/>
                  </a:moveTo>
                  <a:lnTo>
                    <a:pt x="0" y="0"/>
                  </a:lnTo>
                  <a:lnTo>
                    <a:pt x="0" y="583666"/>
                  </a:lnTo>
                  <a:lnTo>
                    <a:pt x="5792893" y="583666"/>
                  </a:lnTo>
                  <a:lnTo>
                    <a:pt x="6084725" y="291833"/>
                  </a:lnTo>
                  <a:lnTo>
                    <a:pt x="5792893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5466" y="88491"/>
              <a:ext cx="6085205" cy="584200"/>
            </a:xfrm>
            <a:custGeom>
              <a:avLst/>
              <a:gdLst/>
              <a:ahLst/>
              <a:cxnLst/>
              <a:rect l="l" t="t" r="r" b="b"/>
              <a:pathLst>
                <a:path w="6085205" h="584200">
                  <a:moveTo>
                    <a:pt x="0" y="0"/>
                  </a:moveTo>
                  <a:lnTo>
                    <a:pt x="5792894" y="0"/>
                  </a:lnTo>
                  <a:lnTo>
                    <a:pt x="6084726" y="291833"/>
                  </a:lnTo>
                  <a:lnTo>
                    <a:pt x="5792894" y="583667"/>
                  </a:lnTo>
                  <a:lnTo>
                    <a:pt x="0" y="583667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49581" y="128558"/>
            <a:ext cx="5688735" cy="42832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sz="2700" spc="-5" dirty="0">
                <a:solidFill>
                  <a:srgbClr val="FFFFFF"/>
                </a:solidFill>
              </a:rPr>
              <a:t>Bidang Rekayasa</a:t>
            </a:r>
            <a:r>
              <a:rPr sz="2700" spc="-35" dirty="0">
                <a:solidFill>
                  <a:srgbClr val="FFFFFF"/>
                </a:solidFill>
              </a:rPr>
              <a:t> </a:t>
            </a:r>
            <a:r>
              <a:rPr sz="2700" spc="-5" dirty="0">
                <a:solidFill>
                  <a:srgbClr val="FFFFFF"/>
                </a:solidFill>
              </a:rPr>
              <a:t>Keteknikan</a:t>
            </a:r>
            <a:endParaRPr sz="2700" dirty="0"/>
          </a:p>
        </p:txBody>
      </p:sp>
      <p:sp>
        <p:nvSpPr>
          <p:cNvPr id="6" name="object 6"/>
          <p:cNvSpPr txBox="1"/>
          <p:nvPr/>
        </p:nvSpPr>
        <p:spPr>
          <a:xfrm>
            <a:off x="6852009" y="1631682"/>
            <a:ext cx="10985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100" b="1" spc="-5" dirty="0">
                <a:latin typeface="Arial"/>
                <a:cs typeface="Arial"/>
              </a:rPr>
              <a:t>P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270710"/>
              </p:ext>
            </p:extLst>
          </p:nvPr>
        </p:nvGraphicFramePr>
        <p:xfrm>
          <a:off x="569695" y="769102"/>
          <a:ext cx="11180205" cy="606700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463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0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87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370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637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719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35848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4706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Tema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Riset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635" marR="149225" indent="12065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Topik Riset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Sesuai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Kelompok Makro</a:t>
                      </a:r>
                      <a:r>
                        <a:rPr sz="11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Riset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66370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Institusi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Pelaksana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59880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Target Capaian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 2020-2024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42240" marR="101600" indent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Rencana  Alokasi 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Angg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n 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2020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2024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244475" algn="l"/>
                        </a:tabLst>
                      </a:pPr>
                      <a:r>
                        <a:rPr sz="1500" b="1" baseline="-36111" dirty="0">
                          <a:latin typeface="Arial"/>
                          <a:cs typeface="Arial"/>
                        </a:rPr>
                        <a:t>l	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(Rp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M)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271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821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roduk Riset Nasional</a:t>
                      </a:r>
                      <a:r>
                        <a:rPr sz="1100" b="1" spc="-1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Pr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94615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95250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oduk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Inovasi</a:t>
                      </a:r>
                      <a:r>
                        <a:rPr sz="1100" b="1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Nasiona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94615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7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580">
                <a:tc>
                  <a:txBody>
                    <a:bodyPr/>
                    <a:lstStyle/>
                    <a:p>
                      <a:pPr marR="50165" algn="ctr">
                        <a:lnSpc>
                          <a:spcPts val="1135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2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R="20320" algn="ctr">
                        <a:lnSpc>
                          <a:spcPts val="1135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3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R="26670" algn="ctr">
                        <a:lnSpc>
                          <a:spcPts val="1135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87960" algn="ctr">
                        <a:lnSpc>
                          <a:spcPts val="1135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5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ts val="1135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6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33020" algn="ctr">
                        <a:lnSpc>
                          <a:spcPts val="1135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7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40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13030" marR="1206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5.1 Sistem Pemantauan</a:t>
                      </a:r>
                      <a:r>
                        <a:rPr sz="1100" b="1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Radiasi 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untuk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Memonitoring Unsur  Radioaktif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 dirty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113030" marR="166370">
                        <a:lnSpc>
                          <a:spcPct val="100000"/>
                        </a:lnSpc>
                      </a:pPr>
                      <a:r>
                        <a:rPr sz="12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5.1.1 </a:t>
                      </a:r>
                      <a:r>
                        <a:rPr sz="12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Teknologi</a:t>
                      </a:r>
                      <a:r>
                        <a:rPr sz="1200" b="1" spc="-6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Sistem  Pemantauan Radiasi  Lingkungan</a:t>
                      </a:r>
                      <a:r>
                        <a:rPr sz="1200" b="1" spc="-1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(RTM)</a:t>
                      </a:r>
                      <a:endParaRPr sz="1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13030" algn="just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100" b="1" u="sng" dirty="0">
                          <a:solidFill>
                            <a:srgbClr val="00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/>
                          <a:cs typeface="Arial"/>
                        </a:rPr>
                        <a:t>BATAN</a:t>
                      </a:r>
                      <a:r>
                        <a:rPr sz="11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1100" b="1" spc="-2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BAPETEN,</a:t>
                      </a:r>
                      <a:endParaRPr sz="11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113030" marR="81280" algn="just">
                        <a:lnSpc>
                          <a:spcPct val="100000"/>
                        </a:lnSpc>
                      </a:pPr>
                      <a:r>
                        <a:rPr sz="1100" b="1" spc="-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Balitbang Kemenhan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,  Balitbang</a:t>
                      </a:r>
                      <a:r>
                        <a:rPr sz="11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Kemenhub,  Balitbang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Kemenkes,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BMKG,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BSN,</a:t>
                      </a:r>
                      <a:endParaRPr sz="1100" dirty="0">
                        <a:latin typeface="Arial"/>
                        <a:cs typeface="Arial"/>
                      </a:endParaRPr>
                    </a:p>
                    <a:p>
                      <a:pPr marL="113030" marR="30035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Perguruan</a:t>
                      </a:r>
                      <a:r>
                        <a:rPr sz="11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Tinggi,  Badan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Usaha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7366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3030" marR="139700">
                        <a:lnSpc>
                          <a:spcPts val="1200"/>
                        </a:lnSpc>
                        <a:spcBef>
                          <a:spcPts val="20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Sistem</a:t>
                      </a:r>
                      <a:r>
                        <a:rPr sz="1100" b="1" spc="-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Pemantauan  Radiasi Laik  Industri, Prototipe  Alat Pengukur  Radiasi</a:t>
                      </a:r>
                      <a:r>
                        <a:rPr sz="1100" b="1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Lingkungan  Laik Industri, dan 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Kebijakan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Pendukungnya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13030" marR="81280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Sistem</a:t>
                      </a:r>
                      <a:r>
                        <a:rPr sz="1100" b="1" spc="-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Pemantauan  Radiasi</a:t>
                      </a:r>
                      <a:r>
                        <a:rPr sz="1100" b="1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Lingkungan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445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27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13030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5.2 Infrastruktur dan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Akses</a:t>
                      </a:r>
                      <a:r>
                        <a:rPr sz="11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TIK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113030">
                        <a:lnSpc>
                          <a:spcPts val="1185"/>
                        </a:lnSpc>
                      </a:pPr>
                      <a:endParaRPr lang="en-US" sz="1200" b="1" spc="-1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  <a:p>
                      <a:pPr marL="113030">
                        <a:lnSpc>
                          <a:spcPts val="1185"/>
                        </a:lnSpc>
                      </a:pPr>
                      <a:r>
                        <a:rPr lang="en-US" sz="12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sz="12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.2.1 </a:t>
                      </a:r>
                      <a:r>
                        <a:rPr sz="12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Teknologi</a:t>
                      </a:r>
                      <a:r>
                        <a:rPr sz="1200" b="1" spc="-5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Network</a:t>
                      </a:r>
                      <a:endParaRPr sz="1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  <a:p>
                      <a:pPr marL="113030" marR="71755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(A) </a:t>
                      </a:r>
                      <a:r>
                        <a:rPr sz="12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Satelite, </a:t>
                      </a:r>
                      <a:r>
                        <a:rPr sz="12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(B)  </a:t>
                      </a:r>
                      <a:r>
                        <a:rPr sz="12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Terestrial, </a:t>
                      </a:r>
                      <a:r>
                        <a:rPr sz="12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(C) </a:t>
                      </a:r>
                      <a:r>
                        <a:rPr sz="12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Fibre  Optics; Teknologi  </a:t>
                      </a:r>
                      <a:r>
                        <a:rPr sz="12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Receiver, </a:t>
                      </a:r>
                      <a:r>
                        <a:rPr sz="12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Transmitter,  Smart Antenna; dan  Teknologi </a:t>
                      </a:r>
                      <a:r>
                        <a:rPr sz="12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Access</a:t>
                      </a:r>
                      <a:r>
                        <a:rPr sz="1200" b="1" spc="-7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(RRT)</a:t>
                      </a:r>
                      <a:endParaRPr sz="1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13030">
                        <a:lnSpc>
                          <a:spcPts val="1185"/>
                        </a:lnSpc>
                      </a:pPr>
                      <a:r>
                        <a:rPr sz="1100" b="1" u="sng" spc="-5" dirty="0">
                          <a:solidFill>
                            <a:srgbClr val="00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/>
                          <a:cs typeface="Arial"/>
                        </a:rPr>
                        <a:t>LAPAN</a:t>
                      </a:r>
                      <a:r>
                        <a:rPr sz="1100" b="1" spc="-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1100" b="1" spc="-1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BPPT,</a:t>
                      </a:r>
                      <a:endParaRPr sz="11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113030" marR="280035">
                        <a:lnSpc>
                          <a:spcPct val="100000"/>
                        </a:lnSpc>
                      </a:pPr>
                      <a:r>
                        <a:rPr sz="1100" b="1" spc="-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Balitbang  Kemkominfo,</a:t>
                      </a:r>
                      <a:r>
                        <a:rPr sz="1100" b="1" spc="-7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LIPI,  BSSN, Balitbang  Kemenperin,</a:t>
                      </a:r>
                      <a:r>
                        <a:rPr sz="1100" b="1" spc="-7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BSN,  Perguruan Tinggi,  Badan</a:t>
                      </a:r>
                      <a:r>
                        <a:rPr sz="1100" b="1" spc="-1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Usaha</a:t>
                      </a:r>
                      <a:endParaRPr sz="11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3030" marR="27876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Infrastruktur TIK  yang Aman,  Tangguh,</a:t>
                      </a:r>
                      <a:r>
                        <a:rPr sz="11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Handal,  dan Menjadi  Subtitusi Produk  Luar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Negeri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366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13030" marR="229235" algn="just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Satelit</a:t>
                      </a:r>
                      <a:r>
                        <a:rPr sz="11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Konstelasi  Komunikasi</a:t>
                      </a:r>
                      <a:r>
                        <a:rPr sz="11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Orbit  Rendah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901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605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13030" marR="18224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5.3 Teknologi TIK serta 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Kebijakan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untuk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Mendukung  Industri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4.0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113030" marR="20320">
                        <a:lnSpc>
                          <a:spcPct val="100000"/>
                        </a:lnSpc>
                        <a:spcBef>
                          <a:spcPts val="919"/>
                        </a:spcBef>
                      </a:pPr>
                      <a:r>
                        <a:rPr sz="12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5.3.1 </a:t>
                      </a:r>
                      <a:r>
                        <a:rPr sz="12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Big Data dan Cloud  Computing, IoT, Artificial  Intelligence, 3D Printing  dan Hologram</a:t>
                      </a:r>
                      <a:r>
                        <a:rPr sz="1200" b="1" spc="-2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(RTT)</a:t>
                      </a:r>
                      <a:endParaRPr sz="1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13030" marR="5080">
                        <a:lnSpc>
                          <a:spcPts val="1200"/>
                        </a:lnSpc>
                        <a:spcBef>
                          <a:spcPts val="20"/>
                        </a:spcBef>
                      </a:pPr>
                      <a:r>
                        <a:rPr sz="1100" b="1" u="sng" spc="-5" dirty="0">
                          <a:solidFill>
                            <a:srgbClr val="00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/>
                          <a:cs typeface="Arial"/>
                        </a:rPr>
                        <a:t>Balitbang </a:t>
                      </a:r>
                      <a:r>
                        <a:rPr sz="1100" b="1" spc="-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u="sng" spc="-5" dirty="0">
                          <a:solidFill>
                            <a:srgbClr val="00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/>
                          <a:cs typeface="Arial"/>
                        </a:rPr>
                        <a:t>Kemkominfo, </a:t>
                      </a:r>
                      <a:r>
                        <a:rPr sz="1100" b="1" spc="-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Balitbang Kementan,  Balitbang</a:t>
                      </a:r>
                      <a:r>
                        <a:rPr sz="1100" b="1" spc="-6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Kemendagri,  BPPT, LIPI,</a:t>
                      </a:r>
                      <a:r>
                        <a:rPr sz="1100" b="1" spc="-3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LAPAN,</a:t>
                      </a:r>
                      <a:endParaRPr sz="11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  <a:p>
                      <a:pPr marL="113030" marR="5715">
                        <a:lnSpc>
                          <a:spcPts val="1200"/>
                        </a:lnSpc>
                      </a:pPr>
                      <a:r>
                        <a:rPr sz="11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BATAN, </a:t>
                      </a:r>
                      <a:r>
                        <a:rPr sz="1100" b="1" spc="-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Balitbang  </a:t>
                      </a:r>
                      <a:r>
                        <a:rPr sz="11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KLHK, </a:t>
                      </a:r>
                      <a:r>
                        <a:rPr sz="1100" b="1" spc="-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Balitbang  Kemenperin,</a:t>
                      </a:r>
                      <a:r>
                        <a:rPr sz="1100" b="1" spc="-7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Balitbang</a:t>
                      </a:r>
                      <a:endParaRPr sz="11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94615"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113030" marR="140970">
                        <a:lnSpc>
                          <a:spcPct val="100000"/>
                        </a:lnSpc>
                      </a:pPr>
                      <a:r>
                        <a:rPr sz="11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Sistem Big Data 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untuk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Kepentingan  Nasional dan  Aplikasi yang</a:t>
                      </a:r>
                      <a:r>
                        <a:rPr sz="1100" b="1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Aman  dan</a:t>
                      </a:r>
                      <a:r>
                        <a:rPr sz="11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Komprehensif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113030" marR="319405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100" b="1" spc="-5" dirty="0" err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Sistem</a:t>
                      </a:r>
                      <a:r>
                        <a:rPr sz="11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Big</a:t>
                      </a:r>
                      <a:r>
                        <a:rPr sz="1100" b="1" spc="-8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Data  Nasional</a:t>
                      </a:r>
                      <a:endParaRPr sz="11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350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33925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26767" y="87116"/>
            <a:ext cx="6182360" cy="609600"/>
            <a:chOff x="202766" y="87116"/>
            <a:chExt cx="6182360" cy="609600"/>
          </a:xfrm>
        </p:grpSpPr>
        <p:sp>
          <p:nvSpPr>
            <p:cNvPr id="3" name="object 3"/>
            <p:cNvSpPr/>
            <p:nvPr/>
          </p:nvSpPr>
          <p:spPr>
            <a:xfrm>
              <a:off x="215466" y="99816"/>
              <a:ext cx="6156960" cy="584200"/>
            </a:xfrm>
            <a:custGeom>
              <a:avLst/>
              <a:gdLst/>
              <a:ahLst/>
              <a:cxnLst/>
              <a:rect l="l" t="t" r="r" b="b"/>
              <a:pathLst>
                <a:path w="6156960" h="584200">
                  <a:moveTo>
                    <a:pt x="5864901" y="0"/>
                  </a:moveTo>
                  <a:lnTo>
                    <a:pt x="0" y="0"/>
                  </a:lnTo>
                  <a:lnTo>
                    <a:pt x="0" y="583666"/>
                  </a:lnTo>
                  <a:lnTo>
                    <a:pt x="5864901" y="583666"/>
                  </a:lnTo>
                  <a:lnTo>
                    <a:pt x="6156733" y="291833"/>
                  </a:lnTo>
                  <a:lnTo>
                    <a:pt x="5864901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5466" y="99816"/>
              <a:ext cx="6156960" cy="584200"/>
            </a:xfrm>
            <a:custGeom>
              <a:avLst/>
              <a:gdLst/>
              <a:ahLst/>
              <a:cxnLst/>
              <a:rect l="l" t="t" r="r" b="b"/>
              <a:pathLst>
                <a:path w="6156960" h="584200">
                  <a:moveTo>
                    <a:pt x="0" y="0"/>
                  </a:moveTo>
                  <a:lnTo>
                    <a:pt x="5864902" y="0"/>
                  </a:lnTo>
                  <a:lnTo>
                    <a:pt x="6156734" y="291833"/>
                  </a:lnTo>
                  <a:lnTo>
                    <a:pt x="5864902" y="583667"/>
                  </a:lnTo>
                  <a:lnTo>
                    <a:pt x="0" y="583667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25842" y="112525"/>
            <a:ext cx="6768775" cy="42832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sz="2700" spc="-5" dirty="0">
                <a:solidFill>
                  <a:srgbClr val="FFFFFF"/>
                </a:solidFill>
              </a:rPr>
              <a:t>Bidang Pertahanan </a:t>
            </a:r>
            <a:r>
              <a:rPr sz="2700" dirty="0">
                <a:solidFill>
                  <a:srgbClr val="FFFFFF"/>
                </a:solidFill>
              </a:rPr>
              <a:t>&amp;</a:t>
            </a:r>
            <a:r>
              <a:rPr sz="2700" spc="-35" dirty="0">
                <a:solidFill>
                  <a:srgbClr val="FFFFFF"/>
                </a:solidFill>
              </a:rPr>
              <a:t> </a:t>
            </a:r>
            <a:r>
              <a:rPr sz="2700" spc="-5" dirty="0">
                <a:solidFill>
                  <a:srgbClr val="FFFFFF"/>
                </a:solidFill>
              </a:rPr>
              <a:t>Keamanan</a:t>
            </a:r>
            <a:endParaRPr sz="2700" dirty="0"/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694370"/>
              </p:ext>
            </p:extLst>
          </p:nvPr>
        </p:nvGraphicFramePr>
        <p:xfrm>
          <a:off x="415359" y="804713"/>
          <a:ext cx="11500696" cy="57761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65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86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15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02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318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28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7419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6230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Tema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Riset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54940" marR="200660" indent="12065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Topik Riset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Sesuai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Kelompok Makro</a:t>
                      </a:r>
                      <a:r>
                        <a:rPr sz="11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Riset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R="10350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0350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0350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15570" marR="10350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Institusi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Pelaksana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R="1035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Pr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1404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Target Capaian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 2020-2024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16205" marR="101600" indent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Rencana  Alokasi 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Angg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n 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2020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2024 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(Rp</a:t>
                      </a:r>
                      <a:r>
                        <a:rPr sz="11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M)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271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2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oduk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Riset Nasional</a:t>
                      </a:r>
                      <a:r>
                        <a:rPr sz="1100" b="1" spc="-2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Pr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94615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oduk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Inovasi</a:t>
                      </a:r>
                      <a:r>
                        <a:rPr sz="1100" b="1" spc="-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Nasional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94615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7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551">
                <a:tc>
                  <a:txBody>
                    <a:bodyPr/>
                    <a:lstStyle/>
                    <a:p>
                      <a:pPr marR="7620" algn="ctr">
                        <a:lnSpc>
                          <a:spcPts val="1019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2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R="43180" algn="ctr">
                        <a:lnSpc>
                          <a:spcPts val="1019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3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R="173355" algn="ctr">
                        <a:lnSpc>
                          <a:spcPts val="1019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R="173355" algn="ctr">
                        <a:lnSpc>
                          <a:spcPts val="1019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5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R="20320" algn="ctr">
                        <a:lnSpc>
                          <a:spcPts val="1019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6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1019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7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75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113030" marR="24130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6.1 Teknologi Pendukung</a:t>
                      </a:r>
                      <a:r>
                        <a:rPr sz="1100" b="1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Daya 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Gerak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113030" marR="155575">
                        <a:lnSpc>
                          <a:spcPct val="100000"/>
                        </a:lnSpc>
                      </a:pPr>
                      <a:r>
                        <a:rPr sz="12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6.1.1 </a:t>
                      </a:r>
                      <a:r>
                        <a:rPr sz="12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Teknologi </a:t>
                      </a:r>
                      <a:r>
                        <a:rPr sz="12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Pesawat  </a:t>
                      </a:r>
                      <a:r>
                        <a:rPr sz="12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Tanpa Awak</a:t>
                      </a:r>
                      <a:r>
                        <a:rPr sz="1200" b="1" spc="-3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(RMM)</a:t>
                      </a:r>
                      <a:endParaRPr sz="1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R="1035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13030" marR="175895">
                        <a:lnSpc>
                          <a:spcPct val="100000"/>
                        </a:lnSpc>
                      </a:pPr>
                      <a:r>
                        <a:rPr sz="1100" b="1" u="sng" spc="-5" dirty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/>
                          <a:cs typeface="Arial"/>
                        </a:rPr>
                        <a:t>BPPT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, Balitbang  Kemenhan, LAPAN,  Kementerian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BUMN,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BSN, Perguruan  Tinggi, Badan</a:t>
                      </a:r>
                      <a:r>
                        <a:rPr sz="1100" b="1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Usaha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R="10350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13030" marR="271780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Prototipe Laik  Industri Male</a:t>
                      </a:r>
                      <a:r>
                        <a:rPr sz="11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UAV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dan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Kebijakan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Pendukungnya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811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13030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PUNA/PTTA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MALE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113030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Kombatan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885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819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13030" marR="2476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6.2 Teknologi Pendukung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Daya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Gempur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00" dirty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113030" marR="307340">
                        <a:lnSpc>
                          <a:spcPct val="100000"/>
                        </a:lnSpc>
                      </a:pPr>
                      <a:r>
                        <a:rPr sz="12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6.2.1 </a:t>
                      </a:r>
                      <a:r>
                        <a:rPr sz="12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Teknologi</a:t>
                      </a:r>
                      <a:r>
                        <a:rPr sz="1200" b="1" spc="-5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Roket  </a:t>
                      </a:r>
                      <a:r>
                        <a:rPr sz="12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(RTT)</a:t>
                      </a:r>
                      <a:endParaRPr sz="1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113030" marR="240029">
                        <a:lnSpc>
                          <a:spcPts val="1200"/>
                        </a:lnSpc>
                        <a:spcBef>
                          <a:spcPts val="20"/>
                        </a:spcBef>
                      </a:pPr>
                      <a:r>
                        <a:rPr sz="1100" b="1" u="sng" spc="-5" dirty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/>
                          <a:cs typeface="Arial"/>
                        </a:rPr>
                        <a:t>LAPAN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, Balitbang  Kemenhan,  Dirtekin</a:t>
                      </a:r>
                      <a:r>
                        <a:rPr sz="1100" b="1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Kemenhan,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113030" marR="175895">
                        <a:lnSpc>
                          <a:spcPts val="12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Kementerian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BUMN,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Balitbang  Kemenperin, BPPT,  BSN, Perguruan  Tinggi, Badan</a:t>
                      </a:r>
                      <a:r>
                        <a:rPr sz="1100" b="1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Usaha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R="10350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13030" marR="330200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Prototipe laik  industri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untuk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R-  Han, Kendali</a:t>
                      </a:r>
                      <a:r>
                        <a:rPr sz="1100" b="1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dan  Propelan serta 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Kebijakan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Pendukungnya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811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13030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Roket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Dua</a:t>
                      </a:r>
                      <a:r>
                        <a:rPr sz="11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Tingkat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1,906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45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13030" marR="361950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6.3 Teknologi</a:t>
                      </a:r>
                      <a:r>
                        <a:rPr sz="11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Pendukung  Pertahanan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113030" marR="91440">
                        <a:lnSpc>
                          <a:spcPct val="100000"/>
                        </a:lnSpc>
                      </a:pPr>
                      <a:r>
                        <a:rPr sz="12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6.3.1 </a:t>
                      </a:r>
                      <a:r>
                        <a:rPr sz="12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Teknologi </a:t>
                      </a:r>
                      <a:r>
                        <a:rPr sz="12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Radar  </a:t>
                      </a:r>
                      <a:r>
                        <a:rPr sz="12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Pertahanan dan Material  Coating </a:t>
                      </a:r>
                      <a:r>
                        <a:rPr sz="12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Anti </a:t>
                      </a:r>
                      <a:r>
                        <a:rPr sz="12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Radar</a:t>
                      </a:r>
                      <a:r>
                        <a:rPr sz="1200" b="1" spc="-7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(RTT)</a:t>
                      </a:r>
                      <a:endParaRPr sz="1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113030" marR="133350">
                        <a:lnSpc>
                          <a:spcPts val="1200"/>
                        </a:lnSpc>
                        <a:spcBef>
                          <a:spcPts val="20"/>
                        </a:spcBef>
                      </a:pPr>
                      <a:r>
                        <a:rPr sz="1100" b="1" u="sng" spc="-5" dirty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/>
                          <a:cs typeface="Arial"/>
                        </a:rPr>
                        <a:t>Balitbang</a:t>
                      </a:r>
                      <a:r>
                        <a:rPr sz="1100" b="1" u="sng" spc="-65" dirty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u="sng" spc="-5" dirty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/>
                          <a:cs typeface="Arial"/>
                        </a:rPr>
                        <a:t>Kemenhan, </a:t>
                      </a:r>
                      <a:r>
                        <a:rPr sz="11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u="sng" spc="-5" dirty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/>
                          <a:cs typeface="Arial"/>
                        </a:rPr>
                        <a:t>Dirtekin Kemenhan, </a:t>
                      </a:r>
                      <a:r>
                        <a:rPr sz="11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u="sng" spc="-5" dirty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/>
                          <a:cs typeface="Arial"/>
                        </a:rPr>
                        <a:t>LIPI,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Kementerian 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BUMN, BATAN,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BPPT,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BSN,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113030" marR="344170">
                        <a:lnSpc>
                          <a:spcPts val="12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Perguruan</a:t>
                      </a:r>
                      <a:r>
                        <a:rPr sz="11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Tinggi,  Badan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Usaha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113030" marR="237490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Prototipe Laik  Industri Radar</a:t>
                      </a:r>
                      <a:r>
                        <a:rPr sz="1100" b="1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dan  Prototipe Coating 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Anti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Radar serta 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Kebijakan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Pendukungnya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7366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113030" marR="169545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TKDN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Teknologi  kunci Radar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dan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Coating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Anti</a:t>
                      </a:r>
                      <a:r>
                        <a:rPr sz="1100" b="1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Radar 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sebesar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35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%</a:t>
                      </a:r>
                      <a:r>
                        <a:rPr sz="11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.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400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0479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26765" y="3783"/>
            <a:ext cx="6470651" cy="609600"/>
            <a:chOff x="202766" y="3783"/>
            <a:chExt cx="6470650" cy="609600"/>
          </a:xfrm>
        </p:grpSpPr>
        <p:sp>
          <p:nvSpPr>
            <p:cNvPr id="3" name="object 3"/>
            <p:cNvSpPr/>
            <p:nvPr/>
          </p:nvSpPr>
          <p:spPr>
            <a:xfrm>
              <a:off x="215466" y="16483"/>
              <a:ext cx="6445250" cy="584200"/>
            </a:xfrm>
            <a:custGeom>
              <a:avLst/>
              <a:gdLst/>
              <a:ahLst/>
              <a:cxnLst/>
              <a:rect l="l" t="t" r="r" b="b"/>
              <a:pathLst>
                <a:path w="6445250" h="584200">
                  <a:moveTo>
                    <a:pt x="6152932" y="0"/>
                  </a:moveTo>
                  <a:lnTo>
                    <a:pt x="0" y="0"/>
                  </a:lnTo>
                  <a:lnTo>
                    <a:pt x="0" y="583666"/>
                  </a:lnTo>
                  <a:lnTo>
                    <a:pt x="6152932" y="583666"/>
                  </a:lnTo>
                  <a:lnTo>
                    <a:pt x="6444765" y="291833"/>
                  </a:lnTo>
                  <a:lnTo>
                    <a:pt x="6152932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5466" y="16483"/>
              <a:ext cx="6445250" cy="584200"/>
            </a:xfrm>
            <a:custGeom>
              <a:avLst/>
              <a:gdLst/>
              <a:ahLst/>
              <a:cxnLst/>
              <a:rect l="l" t="t" r="r" b="b"/>
              <a:pathLst>
                <a:path w="6445250" h="584200">
                  <a:moveTo>
                    <a:pt x="0" y="0"/>
                  </a:moveTo>
                  <a:lnTo>
                    <a:pt x="6152933" y="0"/>
                  </a:lnTo>
                  <a:lnTo>
                    <a:pt x="6444766" y="291833"/>
                  </a:lnTo>
                  <a:lnTo>
                    <a:pt x="6152933" y="583667"/>
                  </a:lnTo>
                  <a:lnTo>
                    <a:pt x="0" y="583667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68273" y="3"/>
            <a:ext cx="5568951" cy="42832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sz="2700" spc="-5" dirty="0">
                <a:solidFill>
                  <a:srgbClr val="FFFFFF"/>
                </a:solidFill>
              </a:rPr>
              <a:t>Bidang Soshum, Seni,</a:t>
            </a:r>
            <a:r>
              <a:rPr sz="2700" spc="-55" dirty="0">
                <a:solidFill>
                  <a:srgbClr val="FFFFFF"/>
                </a:solidFill>
              </a:rPr>
              <a:t> </a:t>
            </a:r>
            <a:r>
              <a:rPr sz="2700" spc="-5" dirty="0">
                <a:solidFill>
                  <a:srgbClr val="FFFFFF"/>
                </a:solidFill>
              </a:rPr>
              <a:t>Pendidikan</a:t>
            </a:r>
            <a:endParaRPr sz="2700"/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113068"/>
              </p:ext>
            </p:extLst>
          </p:nvPr>
        </p:nvGraphicFramePr>
        <p:xfrm>
          <a:off x="272980" y="697096"/>
          <a:ext cx="11785501" cy="575315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160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9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59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65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62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57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7419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810" algn="ctr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Tema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Riset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54940" marR="128270" indent="12065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Topik Riset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Sesuai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Kelompok Makro</a:t>
                      </a:r>
                      <a:r>
                        <a:rPr sz="11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Riset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R="10350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0350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0350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87325" marR="10350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Institusi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Pelaksana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R="1035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Pr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1404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Target Capaian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 2020-2024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45415" marR="101600" indent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Rencana  Alokasi 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Angg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n 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2020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2024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248285" algn="l"/>
                        </a:tabLst>
                      </a:pPr>
                      <a:r>
                        <a:rPr sz="1500" b="1" baseline="-36111" dirty="0">
                          <a:latin typeface="Arial"/>
                          <a:cs typeface="Arial"/>
                        </a:rPr>
                        <a:t>l	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(Rp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M)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271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71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oduk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Riset</a:t>
                      </a:r>
                      <a:r>
                        <a:rPr sz="1100" b="1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Nasiona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94615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100" b="1" spc="-20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Produk Inovasi Nasiona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94615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7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193">
                <a:tc>
                  <a:txBody>
                    <a:bodyPr/>
                    <a:lstStyle/>
                    <a:p>
                      <a:pPr marL="5080" algn="ctr">
                        <a:lnSpc>
                          <a:spcPts val="1135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2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ts val="1135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3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103505" algn="ctr">
                        <a:lnSpc>
                          <a:spcPts val="1135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135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5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73025" algn="ctr">
                        <a:lnSpc>
                          <a:spcPts val="1135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6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36830" algn="ctr">
                        <a:lnSpc>
                          <a:spcPts val="1135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7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223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13030" marR="21590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8.1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Kebijakan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Pendidikan Dan 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Penyiapan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Sumber Daya  Manusia Cerdas, Sehat,  Berimtaq, Dan Berdaya Saing  Tinggi Menghadapi Era Industri  4.0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113030" marR="81280">
                        <a:lnSpc>
                          <a:spcPct val="100000"/>
                        </a:lnSpc>
                      </a:pPr>
                      <a:r>
                        <a:rPr sz="12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8.1.1 </a:t>
                      </a:r>
                      <a:r>
                        <a:rPr sz="12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Pengukuran,  </a:t>
                      </a:r>
                      <a:r>
                        <a:rPr sz="12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Pemetaan </a:t>
                      </a:r>
                      <a:r>
                        <a:rPr sz="12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Perubahan  Struktur Sosial,  </a:t>
                      </a:r>
                      <a:r>
                        <a:rPr sz="12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Penyiapan </a:t>
                      </a:r>
                      <a:r>
                        <a:rPr sz="12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SDM </a:t>
                      </a:r>
                      <a:r>
                        <a:rPr sz="12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Sesuai  </a:t>
                      </a:r>
                      <a:r>
                        <a:rPr sz="12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Kebutuhan, dan  Transformasi Proses  Bisnis Pada Era</a:t>
                      </a:r>
                      <a:r>
                        <a:rPr sz="1200" b="1" spc="-7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Industri</a:t>
                      </a:r>
                      <a:endParaRPr sz="1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  <a:p>
                      <a:pPr marL="113030">
                        <a:lnSpc>
                          <a:spcPct val="100000"/>
                        </a:lnSpc>
                      </a:pPr>
                      <a:r>
                        <a:rPr sz="12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4.0.</a:t>
                      </a:r>
                      <a:r>
                        <a:rPr sz="1200" b="1" spc="-1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(RT-SDA)</a:t>
                      </a:r>
                      <a:endParaRPr sz="1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R="103505"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R="103505"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R="103505"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113030" marR="172720">
                        <a:lnSpc>
                          <a:spcPct val="100000"/>
                        </a:lnSpc>
                      </a:pPr>
                      <a:r>
                        <a:rPr sz="1100" b="1" u="sng" spc="-5" dirty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/>
                          <a:cs typeface="Arial"/>
                        </a:rPr>
                        <a:t>Balitbang </a:t>
                      </a:r>
                      <a:r>
                        <a:rPr sz="11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u="sng" spc="-5" dirty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/>
                          <a:cs typeface="Arial"/>
                        </a:rPr>
                        <a:t>Kemendikbud, </a:t>
                      </a:r>
                      <a:r>
                        <a:rPr sz="11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Kemenristekdikti,  Kemenag, Balitbang 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Kemenaker,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Balitbang  Kemenperin, LIPI,  Balitbang Kominfo,  BSN,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BSSN,</a:t>
                      </a:r>
                      <a:endParaRPr sz="1100" dirty="0">
                        <a:latin typeface="Arial"/>
                        <a:cs typeface="Arial"/>
                      </a:endParaRPr>
                    </a:p>
                    <a:p>
                      <a:pPr marL="113030" marR="416559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Perguruan</a:t>
                      </a:r>
                      <a:r>
                        <a:rPr sz="11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Tinggi,  Badan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Usaha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113030" marR="176530">
                        <a:lnSpc>
                          <a:spcPts val="1200"/>
                        </a:lnSpc>
                        <a:spcBef>
                          <a:spcPts val="20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Model,</a:t>
                      </a:r>
                      <a:r>
                        <a:rPr sz="11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Regulasi,  dan</a:t>
                      </a:r>
                      <a:endParaRPr sz="1100" dirty="0">
                        <a:latin typeface="Arial"/>
                        <a:cs typeface="Arial"/>
                      </a:endParaRPr>
                    </a:p>
                    <a:p>
                      <a:pPr marL="113030" marR="248285">
                        <a:lnSpc>
                          <a:spcPts val="1200"/>
                        </a:lnSpc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Kebijakan</a:t>
                      </a:r>
                      <a:r>
                        <a:rPr sz="11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yang  berbasis</a:t>
                      </a:r>
                      <a:endParaRPr sz="1100" dirty="0">
                        <a:latin typeface="Arial"/>
                        <a:cs typeface="Arial"/>
                      </a:endParaRPr>
                    </a:p>
                    <a:p>
                      <a:pPr marL="113030" marR="234315">
                        <a:lnSpc>
                          <a:spcPts val="1200"/>
                        </a:lnSpc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riset</a:t>
                      </a:r>
                      <a:r>
                        <a:rPr sz="11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(Evidence- 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Based</a:t>
                      </a:r>
                      <a:endParaRPr sz="1100" dirty="0">
                        <a:latin typeface="Arial"/>
                        <a:cs typeface="Arial"/>
                      </a:endParaRPr>
                    </a:p>
                    <a:p>
                      <a:pPr marL="113030" marR="15875">
                        <a:lnSpc>
                          <a:spcPts val="12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Policy), terutama 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untuk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Penyempurnaan  Standar Nasional  Pendidikan,  Kurikulum, Sistem 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Penilaian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Pendidikan,</a:t>
                      </a:r>
                      <a:r>
                        <a:rPr sz="1100" b="1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Sistem  Penjaminan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Mutu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Pendidikan dan  Akreditasi, serta  Pengembangan  Pendidikan  Karakter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113030" marR="2222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1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Perubahan  </a:t>
                      </a:r>
                      <a:r>
                        <a:rPr sz="11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Masyarakat </a:t>
                      </a:r>
                      <a:r>
                        <a:rPr sz="11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Dalam</a:t>
                      </a:r>
                      <a:r>
                        <a:rPr sz="1100" b="1" spc="-6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Era  Revolusi</a:t>
                      </a:r>
                      <a:r>
                        <a:rPr sz="1100" b="1" spc="-2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Digital</a:t>
                      </a:r>
                      <a:endParaRPr sz="11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165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45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13030" marR="316230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8.2 Riset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Kebijakan Sistem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Politik,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Demokrasi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Serta  Otonomi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Daerah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Dan</a:t>
                      </a:r>
                      <a:r>
                        <a:rPr sz="11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Desa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113030" marR="274320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8.2 Riset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Kebijakan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Sistem Politik, 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Demokrasi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Serta  Otonomi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Daerah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Dan  Desa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(RT-SDA)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113030" marR="121920">
                        <a:lnSpc>
                          <a:spcPts val="1200"/>
                        </a:lnSpc>
                        <a:spcBef>
                          <a:spcPts val="20"/>
                        </a:spcBef>
                      </a:pPr>
                      <a:r>
                        <a:rPr sz="1100" b="1" u="sng" spc="-5" dirty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/>
                          <a:cs typeface="Arial"/>
                        </a:rPr>
                        <a:t>LIPI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, Balitbang  Kemendagri,</a:t>
                      </a:r>
                      <a:r>
                        <a:rPr sz="1100" b="1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Balitbang  Kemenag, Balitbang  Kemendikbud,  Kementerian  PPN/Bappenas,  Lemhanas, Perguruan  Tinggi, Badan</a:t>
                      </a:r>
                      <a:r>
                        <a:rPr sz="11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Usaha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113030" marR="176530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Model,</a:t>
                      </a:r>
                      <a:r>
                        <a:rPr sz="11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Regulasi,  dan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Kebijakan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yang Mengacu  Pada Evidence- 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Based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Policy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13030" marR="33020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Penguatan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Demokrasi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Indonesia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140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10630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26775" y="75791"/>
            <a:ext cx="6830695" cy="609600"/>
            <a:chOff x="202766" y="75791"/>
            <a:chExt cx="6830695" cy="609600"/>
          </a:xfrm>
        </p:grpSpPr>
        <p:sp>
          <p:nvSpPr>
            <p:cNvPr id="3" name="object 3"/>
            <p:cNvSpPr/>
            <p:nvPr/>
          </p:nvSpPr>
          <p:spPr>
            <a:xfrm>
              <a:off x="215466" y="88491"/>
              <a:ext cx="6805295" cy="584200"/>
            </a:xfrm>
            <a:custGeom>
              <a:avLst/>
              <a:gdLst/>
              <a:ahLst/>
              <a:cxnLst/>
              <a:rect l="l" t="t" r="r" b="b"/>
              <a:pathLst>
                <a:path w="6805295" h="584200">
                  <a:moveTo>
                    <a:pt x="6512974" y="0"/>
                  </a:moveTo>
                  <a:lnTo>
                    <a:pt x="0" y="0"/>
                  </a:lnTo>
                  <a:lnTo>
                    <a:pt x="0" y="583666"/>
                  </a:lnTo>
                  <a:lnTo>
                    <a:pt x="6512974" y="583666"/>
                  </a:lnTo>
                  <a:lnTo>
                    <a:pt x="6804805" y="291833"/>
                  </a:lnTo>
                  <a:lnTo>
                    <a:pt x="6512974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5466" y="88491"/>
              <a:ext cx="6805295" cy="584200"/>
            </a:xfrm>
            <a:custGeom>
              <a:avLst/>
              <a:gdLst/>
              <a:ahLst/>
              <a:cxnLst/>
              <a:rect l="l" t="t" r="r" b="b"/>
              <a:pathLst>
                <a:path w="6805295" h="584200">
                  <a:moveTo>
                    <a:pt x="0" y="0"/>
                  </a:moveTo>
                  <a:lnTo>
                    <a:pt x="6512975" y="0"/>
                  </a:lnTo>
                  <a:lnTo>
                    <a:pt x="6804806" y="291833"/>
                  </a:lnTo>
                  <a:lnTo>
                    <a:pt x="6512975" y="583667"/>
                  </a:lnTo>
                  <a:lnTo>
                    <a:pt x="0" y="583667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68269" y="69200"/>
            <a:ext cx="5893435" cy="42832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sz="2700" spc="-5" dirty="0">
                <a:solidFill>
                  <a:srgbClr val="FFFFFF"/>
                </a:solidFill>
              </a:rPr>
              <a:t>Bidang Multidisiplin </a:t>
            </a:r>
            <a:r>
              <a:rPr sz="2700" dirty="0">
                <a:solidFill>
                  <a:srgbClr val="FFFFFF"/>
                </a:solidFill>
              </a:rPr>
              <a:t>&amp; </a:t>
            </a:r>
            <a:r>
              <a:rPr sz="2700" spc="-5" dirty="0">
                <a:solidFill>
                  <a:srgbClr val="FFFFFF"/>
                </a:solidFill>
              </a:rPr>
              <a:t>Lintas Sektor</a:t>
            </a:r>
            <a:endParaRPr sz="2700"/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995580"/>
              </p:ext>
            </p:extLst>
          </p:nvPr>
        </p:nvGraphicFramePr>
        <p:xfrm>
          <a:off x="189901" y="542338"/>
          <a:ext cx="11809240" cy="61361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35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7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42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04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450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66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3157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6357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Tema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Riset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54940" marR="200660" indent="12065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Topik Riset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Sesuai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Kelompok Makro</a:t>
                      </a:r>
                      <a:r>
                        <a:rPr sz="11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Riset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R="10350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0350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0350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15570" marR="10350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Institusi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Pelaksana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R="1035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Pr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1404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Target Capaian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 2020-2024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43510" marR="101600" indent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Rencana  Alokasi 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Angg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n 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2020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2024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246379" algn="l"/>
                        </a:tabLst>
                      </a:pPr>
                      <a:r>
                        <a:rPr sz="1500" b="1" baseline="-36111" dirty="0">
                          <a:latin typeface="Arial"/>
                          <a:cs typeface="Arial"/>
                        </a:rPr>
                        <a:t>l	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(Rp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M)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271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967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oduk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Riset Nasional</a:t>
                      </a:r>
                      <a:r>
                        <a:rPr sz="1100" b="1" spc="-2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Pr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94615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oduk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Inovasi</a:t>
                      </a:r>
                      <a:r>
                        <a:rPr sz="1100" b="1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Nasiona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94615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7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817">
                <a:tc>
                  <a:txBody>
                    <a:bodyPr/>
                    <a:lstStyle/>
                    <a:p>
                      <a:pPr marR="6350" algn="ctr">
                        <a:lnSpc>
                          <a:spcPts val="1170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2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28575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R="43180" algn="ctr">
                        <a:lnSpc>
                          <a:spcPts val="1170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3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28575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R="173355" algn="ctr">
                        <a:lnSpc>
                          <a:spcPts val="1170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28575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R="173355" algn="ctr">
                        <a:lnSpc>
                          <a:spcPts val="1170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5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28575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6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28575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34925" algn="ctr">
                        <a:lnSpc>
                          <a:spcPts val="1170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7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28575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34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984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9.1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Kebencanaan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28575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98425" marR="1270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1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9.1.1 </a:t>
                      </a:r>
                      <a:r>
                        <a:rPr sz="11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Teknologi dan  </a:t>
                      </a:r>
                      <a:r>
                        <a:rPr sz="11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Manajemen </a:t>
                      </a:r>
                      <a:r>
                        <a:rPr sz="11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Bencana  Hidrometereorologi dan  Cuaca Ekstrim, Vulkanik,  Tsunami, Gempa Bumi,  dan Bencana Biologi,  Kimia, Radioaktif, dan  Rawan Pangan  (Pengembangan</a:t>
                      </a:r>
                      <a:r>
                        <a:rPr sz="1100" b="1" spc="-5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Teknologi  Early Warning </a:t>
                      </a:r>
                      <a:r>
                        <a:rPr sz="11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System,  </a:t>
                      </a:r>
                      <a:r>
                        <a:rPr sz="11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Mitigasi </a:t>
                      </a:r>
                      <a:r>
                        <a:rPr sz="11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&amp; </a:t>
                      </a:r>
                      <a:r>
                        <a:rPr sz="11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Pengurangan  Bencana, </a:t>
                      </a:r>
                      <a:r>
                        <a:rPr sz="11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Pencegahan </a:t>
                      </a:r>
                      <a:r>
                        <a:rPr sz="11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&amp;  </a:t>
                      </a:r>
                      <a:r>
                        <a:rPr sz="11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Kesiapsiagaan, </a:t>
                      </a:r>
                      <a:r>
                        <a:rPr sz="11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Tanggap  Darurat, Rehabilitasi </a:t>
                      </a:r>
                      <a:r>
                        <a:rPr sz="11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&amp;  </a:t>
                      </a:r>
                      <a:r>
                        <a:rPr sz="11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Rekonstruksi, Regulasi </a:t>
                      </a:r>
                      <a:r>
                        <a:rPr sz="11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&amp;  </a:t>
                      </a:r>
                      <a:r>
                        <a:rPr sz="11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Budaya Sadar Bencana)  </a:t>
                      </a:r>
                      <a:r>
                        <a:rPr sz="11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(RMM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)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7112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28575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98425" marR="442595" algn="just">
                        <a:lnSpc>
                          <a:spcPct val="100000"/>
                        </a:lnSpc>
                      </a:pPr>
                      <a:r>
                        <a:rPr sz="1100" b="1" u="sng" spc="-5" dirty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/>
                          <a:cs typeface="Arial"/>
                        </a:rPr>
                        <a:t>Balitbang</a:t>
                      </a:r>
                      <a:r>
                        <a:rPr sz="1100" b="1" u="sng" spc="-65" dirty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u="sng" spc="-5" dirty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/>
                          <a:cs typeface="Arial"/>
                        </a:rPr>
                        <a:t>PUPR, </a:t>
                      </a:r>
                      <a:r>
                        <a:rPr sz="11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u="sng" spc="-5" dirty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/>
                          <a:cs typeface="Arial"/>
                        </a:rPr>
                        <a:t>BPPT,</a:t>
                      </a:r>
                      <a:r>
                        <a:rPr sz="1100" b="1" u="sng" spc="-35" dirty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BMKG,</a:t>
                      </a:r>
                      <a:endParaRPr sz="1100" dirty="0">
                        <a:latin typeface="Arial"/>
                        <a:cs typeface="Arial"/>
                      </a:endParaRPr>
                    </a:p>
                    <a:p>
                      <a:pPr marL="98425" marR="126364" algn="just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Balitbang ESDM,</a:t>
                      </a:r>
                      <a:r>
                        <a:rPr sz="11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LIPI,  BNPB, BIG, Balitbang  KKP,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LAPAN,</a:t>
                      </a:r>
                      <a:endParaRPr sz="1100" dirty="0">
                        <a:latin typeface="Arial"/>
                        <a:cs typeface="Arial"/>
                      </a:endParaRPr>
                    </a:p>
                    <a:p>
                      <a:pPr marL="98425" marR="154940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Balitbang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KLHK,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Balitbang Kominfo,  Balitbang</a:t>
                      </a:r>
                      <a:r>
                        <a:rPr sz="1100" b="1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Kemendes, 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BATAN,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Balitbang 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Kemenkes,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BAPETEN, Balitbang  Kementan, Balitbang  Dikbud, Balitbang  Kemenag, BSN,  Perguruan Tinggi,  Badan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Usaha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1271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28575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R="103505"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R="103505"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R="103505"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R="10350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98425" marR="112395">
                        <a:lnSpc>
                          <a:spcPct val="100000"/>
                        </a:lnSpc>
                      </a:pPr>
                      <a:r>
                        <a:rPr sz="11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Model Pengelolaan  </a:t>
                      </a:r>
                      <a:r>
                        <a:rPr sz="11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Kebencanaan  </a:t>
                      </a:r>
                      <a:r>
                        <a:rPr sz="11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Berbasis </a:t>
                      </a:r>
                      <a:r>
                        <a:rPr sz="11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Iot,</a:t>
                      </a:r>
                      <a:r>
                        <a:rPr sz="1100" b="1" spc="-1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Dengan  Data, Infrastruktur  Dan </a:t>
                      </a:r>
                      <a:r>
                        <a:rPr sz="11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Kebijakan  </a:t>
                      </a:r>
                      <a:r>
                        <a:rPr sz="11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Pendukungnya.</a:t>
                      </a:r>
                      <a:endParaRPr sz="11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  <a:p>
                      <a:pPr marL="98425" marR="271780">
                        <a:lnSpc>
                          <a:spcPct val="100000"/>
                        </a:lnSpc>
                      </a:pPr>
                      <a:r>
                        <a:rPr sz="11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Model </a:t>
                      </a:r>
                      <a:r>
                        <a:rPr sz="11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Masyarakat  </a:t>
                      </a:r>
                      <a:r>
                        <a:rPr sz="11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Dan </a:t>
                      </a:r>
                      <a:r>
                        <a:rPr sz="11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Kawasan  </a:t>
                      </a:r>
                      <a:r>
                        <a:rPr sz="11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Tangguh</a:t>
                      </a:r>
                      <a:r>
                        <a:rPr sz="1100" b="1" spc="-6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Bencana</a:t>
                      </a:r>
                      <a:endParaRPr sz="11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28575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98425" marR="150495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Bangunan Tahan  Gempa, Tahan Api,  Cepat Bangun,</a:t>
                      </a:r>
                      <a:r>
                        <a:rPr sz="11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dan  Murah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28575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158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28575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31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98425" marR="65595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9.2</a:t>
                      </a:r>
                      <a:r>
                        <a:rPr sz="11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Keanekaragaman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Hayati/Biodiversitas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98425" marR="40005">
                        <a:lnSpc>
                          <a:spcPts val="1200"/>
                        </a:lnSpc>
                        <a:spcBef>
                          <a:spcPts val="15"/>
                        </a:spcBef>
                      </a:pPr>
                      <a:r>
                        <a:rPr sz="11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9.2.1 Eksplorasi,  Konservasi, Valuasi,  Pemetaan, </a:t>
                      </a:r>
                      <a:r>
                        <a:rPr sz="11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Perlindungan,  </a:t>
                      </a:r>
                      <a:r>
                        <a:rPr sz="11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Preservasi, </a:t>
                      </a:r>
                      <a:r>
                        <a:rPr sz="11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dan  </a:t>
                      </a:r>
                      <a:r>
                        <a:rPr sz="11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Pemanfaatan </a:t>
                      </a:r>
                      <a:r>
                        <a:rPr sz="11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Sumberdaya  Hayati berkelanjutan </a:t>
                      </a:r>
                      <a:r>
                        <a:rPr sz="11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(Bio  </a:t>
                      </a:r>
                      <a:r>
                        <a:rPr sz="11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Economy) Termasuk  Biodiversity Loss,  Identifikasi (Konvensional  dan Molekuler) dan  Taksonomi Sumber Daya  Hayati Terrestrial dan  Kelautan</a:t>
                      </a:r>
                      <a:r>
                        <a:rPr sz="1100" b="1" spc="-1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(RM-SDA)</a:t>
                      </a:r>
                      <a:endParaRPr sz="11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R="103505"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R="103505"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R="10350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marL="98425" marR="155575">
                        <a:lnSpc>
                          <a:spcPct val="100000"/>
                        </a:lnSpc>
                      </a:pPr>
                      <a:r>
                        <a:rPr sz="1100" b="1" u="sng" spc="-5" dirty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/>
                          <a:cs typeface="Arial"/>
                        </a:rPr>
                        <a:t>LIPI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, BPPT,</a:t>
                      </a:r>
                      <a:r>
                        <a:rPr sz="1100" b="1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Balitbang  Kementan, Balitbang  KKP, Balitbang 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KLHK,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Kemenko  Kemaritiman, BSN,  Perguruan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Tinggi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98425" marR="21844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1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Model, </a:t>
                      </a:r>
                      <a:r>
                        <a:rPr sz="11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Kawasan  Konservasi, </a:t>
                      </a:r>
                      <a:r>
                        <a:rPr sz="11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Data  </a:t>
                      </a:r>
                      <a:r>
                        <a:rPr sz="11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Survey, </a:t>
                      </a:r>
                      <a:r>
                        <a:rPr sz="11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Repositori  Dan Depositori  Biodiversitas,  Biodiversity  Mapping Dan  Identifikasi  Biodiversity Loss,  Serta Regulasi</a:t>
                      </a:r>
                      <a:r>
                        <a:rPr sz="1100" b="1" spc="-9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Dan  </a:t>
                      </a:r>
                      <a:r>
                        <a:rPr sz="11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Kebijakan  </a:t>
                      </a:r>
                      <a:r>
                        <a:rPr sz="11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Pendukungnya</a:t>
                      </a:r>
                      <a:endParaRPr sz="11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73025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98425" marR="41910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Biodiversitas  Endemik Indonesia  dan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Varietas</a:t>
                      </a:r>
                      <a:r>
                        <a:rPr sz="11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Lainnya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2,635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09248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26775" y="75791"/>
            <a:ext cx="6830695" cy="609600"/>
            <a:chOff x="202766" y="75791"/>
            <a:chExt cx="6830695" cy="609600"/>
          </a:xfrm>
        </p:grpSpPr>
        <p:sp>
          <p:nvSpPr>
            <p:cNvPr id="3" name="object 3"/>
            <p:cNvSpPr/>
            <p:nvPr/>
          </p:nvSpPr>
          <p:spPr>
            <a:xfrm>
              <a:off x="215466" y="88491"/>
              <a:ext cx="6805295" cy="584200"/>
            </a:xfrm>
            <a:custGeom>
              <a:avLst/>
              <a:gdLst/>
              <a:ahLst/>
              <a:cxnLst/>
              <a:rect l="l" t="t" r="r" b="b"/>
              <a:pathLst>
                <a:path w="6805295" h="584200">
                  <a:moveTo>
                    <a:pt x="6512974" y="0"/>
                  </a:moveTo>
                  <a:lnTo>
                    <a:pt x="0" y="0"/>
                  </a:lnTo>
                  <a:lnTo>
                    <a:pt x="0" y="583666"/>
                  </a:lnTo>
                  <a:lnTo>
                    <a:pt x="6512974" y="583666"/>
                  </a:lnTo>
                  <a:lnTo>
                    <a:pt x="6804805" y="291833"/>
                  </a:lnTo>
                  <a:lnTo>
                    <a:pt x="6512974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5466" y="88491"/>
              <a:ext cx="6805295" cy="584200"/>
            </a:xfrm>
            <a:custGeom>
              <a:avLst/>
              <a:gdLst/>
              <a:ahLst/>
              <a:cxnLst/>
              <a:rect l="l" t="t" r="r" b="b"/>
              <a:pathLst>
                <a:path w="6805295" h="584200">
                  <a:moveTo>
                    <a:pt x="0" y="0"/>
                  </a:moveTo>
                  <a:lnTo>
                    <a:pt x="6512975" y="0"/>
                  </a:lnTo>
                  <a:lnTo>
                    <a:pt x="6804806" y="291833"/>
                  </a:lnTo>
                  <a:lnTo>
                    <a:pt x="6512975" y="583667"/>
                  </a:lnTo>
                  <a:lnTo>
                    <a:pt x="0" y="583667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68269" y="69200"/>
            <a:ext cx="5893435" cy="42832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sz="2700" spc="-5" dirty="0">
                <a:solidFill>
                  <a:srgbClr val="FFFFFF"/>
                </a:solidFill>
              </a:rPr>
              <a:t>Bidang Multidisiplin </a:t>
            </a:r>
            <a:r>
              <a:rPr sz="2700" dirty="0">
                <a:solidFill>
                  <a:srgbClr val="FFFFFF"/>
                </a:solidFill>
              </a:rPr>
              <a:t>&amp; </a:t>
            </a:r>
            <a:r>
              <a:rPr sz="2700" spc="-5" dirty="0">
                <a:solidFill>
                  <a:srgbClr val="FFFFFF"/>
                </a:solidFill>
              </a:rPr>
              <a:t>Lintas Sektor</a:t>
            </a:r>
            <a:endParaRPr sz="2700"/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643038"/>
              </p:ext>
            </p:extLst>
          </p:nvPr>
        </p:nvGraphicFramePr>
        <p:xfrm>
          <a:off x="154293" y="542331"/>
          <a:ext cx="12037707" cy="61346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2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25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38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83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269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36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92008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6230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Tema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Riset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71450" marR="200660" indent="12065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Topik Riset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Sesuai 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Kelompok Makro</a:t>
                      </a:r>
                      <a:r>
                        <a:rPr sz="11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Riset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R="10350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0350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10350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15570" marR="10350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Institusi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Pelaksana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R="1035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Pr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1404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Target Capaian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 2020-2024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9220" marR="101600" indent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Rencana  Alokasi 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Angg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n 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2020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2024 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(Rp</a:t>
                      </a:r>
                      <a:r>
                        <a:rPr sz="11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M)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271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77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oduk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Riset Nasional</a:t>
                      </a:r>
                      <a:r>
                        <a:rPr sz="1100" b="1" spc="-2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Pr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94615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oduk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Inovasi</a:t>
                      </a:r>
                      <a:r>
                        <a:rPr sz="1100" b="1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Nasional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94615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7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088">
                <a:tc>
                  <a:txBody>
                    <a:bodyPr/>
                    <a:lstStyle/>
                    <a:p>
                      <a:pPr marL="635" algn="ctr">
                        <a:lnSpc>
                          <a:spcPts val="1170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2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ts val="1170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3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R="173355" algn="ctr">
                        <a:lnSpc>
                          <a:spcPts val="1170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R="173355" algn="ctr">
                        <a:lnSpc>
                          <a:spcPts val="1170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5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R="27305" algn="ctr">
                        <a:lnSpc>
                          <a:spcPts val="1170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6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170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7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79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L="102235" marR="473709">
                        <a:lnSpc>
                          <a:spcPct val="101899"/>
                        </a:lnSpc>
                        <a:spcBef>
                          <a:spcPts val="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9.3 Kecukupan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Gizi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Dan  Penanggulangan</a:t>
                      </a:r>
                      <a:r>
                        <a:rPr sz="9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Stunting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02235" marR="13970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9.3.1 Menuju Generasi 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Indonesia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Emas</a:t>
                      </a:r>
                      <a:r>
                        <a:rPr sz="9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(Pemantauan  Gizi, Aksesibilitas Pangan  Berbasis Sumber Daya Lokal,  dan Perlakuan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Ibu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Hamil dan  Batita) (RT-SDA)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102235" marR="194945">
                        <a:lnSpc>
                          <a:spcPct val="100099"/>
                        </a:lnSpc>
                        <a:spcBef>
                          <a:spcPts val="60"/>
                        </a:spcBef>
                      </a:pPr>
                      <a:r>
                        <a:rPr sz="900" b="1" u="sng" spc="-5" dirty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/>
                          <a:cs typeface="Arial"/>
                        </a:rPr>
                        <a:t>LIPI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, Balitbang  Kemenkes, BKKBN,  Balitbang Kemendagri,  Balitbang KLHK,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LBM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Eijkman, Balitbang  Kementan, Balitbang  Kemenag, Balitbang  KKP, BPPT,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BATAN,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102235" marR="125095">
                        <a:lnSpc>
                          <a:spcPts val="1100"/>
                        </a:lnSpc>
                        <a:spcBef>
                          <a:spcPts val="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TNP2K, BSN, Perguruan 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Tinggi,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Badan</a:t>
                      </a:r>
                      <a:r>
                        <a:rPr sz="9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Usaha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R="10350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02235" marR="135255">
                        <a:lnSpc>
                          <a:spcPct val="100299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Grand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Design 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Generasi Indonesia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Emas, Data Makro Dan  Mikro Nutrisi Gizi,  Regulasi Dan  Kebijakan  Pendukungnya.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271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02235" marR="66675">
                        <a:lnSpc>
                          <a:spcPct val="100299"/>
                        </a:lnSpc>
                        <a:spcBef>
                          <a:spcPts val="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Model Intervensi Sosial  dalam Mencegah  Stunting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230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71553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02235" marR="79375">
                        <a:lnSpc>
                          <a:spcPct val="101899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9.4 Lingkungan, Sumberdaya Air,  Dan Perubahan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Iklim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102235" marR="14604">
                        <a:lnSpc>
                          <a:spcPct val="100000"/>
                        </a:lnSpc>
                      </a:pPr>
                      <a:endParaRPr lang="en-US" sz="1200" b="0" spc="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102235" marR="14604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9.4.1 Teknologi Konservasi  dan Rehabilitasi Ekosistem  Pesisir, Kawasan Perairan  Umum Daratan, Daerah Aliran  Sungai, </a:t>
                      </a:r>
                      <a:r>
                        <a:rPr sz="12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Terumbu </a:t>
                      </a:r>
                      <a:r>
                        <a:rPr sz="12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Karang </a:t>
                      </a:r>
                      <a:r>
                        <a:rPr sz="12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dan  </a:t>
                      </a:r>
                      <a:r>
                        <a:rPr sz="12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Lahan Basah (RM-SDA)</a:t>
                      </a:r>
                      <a:endParaRPr sz="1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R="103505"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R="10350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102235" marR="156845">
                        <a:lnSpc>
                          <a:spcPct val="99800"/>
                        </a:lnSpc>
                        <a:spcBef>
                          <a:spcPts val="5"/>
                        </a:spcBef>
                      </a:pPr>
                      <a:r>
                        <a:rPr sz="900" b="1" u="sng" spc="-5" dirty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/>
                          <a:cs typeface="Arial"/>
                        </a:rPr>
                        <a:t>LAPAN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, Balitbang KKP, 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LIPI,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Balitbang KLHK,  Kemenko Kemaritiman,  BMKG, BIG,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BPPT,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marL="102235" marR="252095">
                        <a:lnSpc>
                          <a:spcPct val="99800"/>
                        </a:lnSpc>
                        <a:spcBef>
                          <a:spcPts val="2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BATAN, Balitbang  PUPR, Balitbang  Kementan, Perguruan 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Tinggi,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Badan</a:t>
                      </a:r>
                      <a:r>
                        <a:rPr sz="9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Usaha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102235" marR="135255">
                        <a:lnSpc>
                          <a:spcPct val="100200"/>
                        </a:lnSpc>
                        <a:spcBef>
                          <a:spcPts val="12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Model Dan Simulasi  Zonasi Ekosistem,  </a:t>
                      </a:r>
                      <a:r>
                        <a:rPr sz="9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Teknologi  Penginderaan Jauh  Dan Sistem Informasi  </a:t>
                      </a:r>
                      <a:r>
                        <a:rPr sz="9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Geografis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Untuk  Analisa Lingkungan,  Sumberdaya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Air,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Dan  Perubahan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Iklim,</a:t>
                      </a:r>
                      <a:r>
                        <a:rPr sz="9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Serta  Regulasi Dan  Kebijakan  Pendukungnya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102235" marR="34925">
                        <a:lnSpc>
                          <a:spcPct val="100000"/>
                        </a:lnSpc>
                      </a:pPr>
                      <a:r>
                        <a:rPr sz="9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Model Berbasis IoT,  Data-data dan Informasi  Penginderaan Jauh </a:t>
                      </a:r>
                      <a:r>
                        <a:rPr sz="9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dan  </a:t>
                      </a:r>
                      <a:r>
                        <a:rPr sz="9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Sistem Informasi  </a:t>
                      </a:r>
                      <a:r>
                        <a:rPr sz="9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Geografis, </a:t>
                      </a:r>
                      <a:r>
                        <a:rPr sz="9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serta  Kawasan</a:t>
                      </a:r>
                      <a:r>
                        <a:rPr sz="9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Konservasi</a:t>
                      </a:r>
                      <a:endParaRPr sz="9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400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723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02235" marR="71755">
                        <a:lnSpc>
                          <a:spcPct val="99800"/>
                        </a:lnSpc>
                      </a:pPr>
                      <a:r>
                        <a:rPr sz="12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9.4.2 Konservasi,  Pengendalian Pencemaran,  dan Manajemen Pengelolaan  Sumber Daya </a:t>
                      </a:r>
                      <a:r>
                        <a:rPr sz="12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Air</a:t>
                      </a:r>
                      <a:r>
                        <a:rPr sz="1200" b="1" spc="-3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(RM-SDA)</a:t>
                      </a:r>
                      <a:endParaRPr sz="1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102235" marR="182245">
                        <a:lnSpc>
                          <a:spcPct val="100099"/>
                        </a:lnSpc>
                        <a:spcBef>
                          <a:spcPts val="515"/>
                        </a:spcBef>
                      </a:pPr>
                      <a:endParaRPr lang="en-US" sz="900" b="1" u="sng" spc="-5" dirty="0">
                        <a:solidFill>
                          <a:srgbClr val="FF0000"/>
                        </a:solidFill>
                        <a:uFill>
                          <a:solidFill>
                            <a:srgbClr val="FF0000"/>
                          </a:solidFill>
                        </a:uFill>
                        <a:latin typeface="Arial"/>
                        <a:cs typeface="Arial"/>
                      </a:endParaRPr>
                    </a:p>
                    <a:p>
                      <a:pPr marL="102235" marR="182245">
                        <a:lnSpc>
                          <a:spcPct val="100099"/>
                        </a:lnSpc>
                        <a:spcBef>
                          <a:spcPts val="515"/>
                        </a:spcBef>
                      </a:pPr>
                      <a:r>
                        <a:rPr sz="900" b="1" u="sng" spc="-5" dirty="0" err="1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/>
                          <a:cs typeface="Arial"/>
                        </a:rPr>
                        <a:t>Balitbang</a:t>
                      </a:r>
                      <a:r>
                        <a:rPr sz="900" b="1" u="sng" spc="-5" dirty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/>
                          <a:cs typeface="Arial"/>
                        </a:rPr>
                        <a:t> PUPR, </a:t>
                      </a:r>
                      <a:r>
                        <a:rPr sz="9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Balitbang Kementan,  Balitbang ESDM,  Balitbang KLHK,  Balitbang KKP,  Balitbang Kemenperin,  BMKG, BIG LIPI, BPPT,  BATAN,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LAPAN,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marL="102235" marR="461009">
                        <a:lnSpc>
                          <a:spcPts val="1100"/>
                        </a:lnSpc>
                        <a:spcBef>
                          <a:spcPts val="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Perguruan</a:t>
                      </a:r>
                      <a:r>
                        <a:rPr sz="900" b="1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Tinggi,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Badan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Usaha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65405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102235" marR="103505">
                        <a:lnSpc>
                          <a:spcPts val="1060"/>
                        </a:lnSpc>
                      </a:pPr>
                      <a:endParaRPr lang="en-US" sz="900" b="1" spc="-5" dirty="0">
                        <a:latin typeface="Arial"/>
                        <a:cs typeface="Arial"/>
                      </a:endParaRPr>
                    </a:p>
                    <a:p>
                      <a:pPr marL="102235" marR="103505">
                        <a:lnSpc>
                          <a:spcPts val="106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Model Dan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Simulasi,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marL="102235" marR="147955">
                        <a:lnSpc>
                          <a:spcPct val="99900"/>
                        </a:lnSpc>
                        <a:spcBef>
                          <a:spcPts val="2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Aplikasi Zonasi  Ekosistem,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Teknologi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Penginderaan Jauh  Dan Sistem Informasi 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Geografis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Untuk  Sumberdaya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Air</a:t>
                      </a:r>
                      <a:r>
                        <a:rPr sz="900" b="1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(DAS,  Danau, Dan  Sumberdaya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Air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Lainnya), Serta  Regulasi Dan  Kebijakan  Pendukungnya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102235" marR="200025">
                        <a:lnSpc>
                          <a:spcPct val="101899"/>
                        </a:lnSpc>
                      </a:pPr>
                      <a:r>
                        <a:rPr sz="9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Model Smart Water  Management</a:t>
                      </a:r>
                      <a:r>
                        <a:rPr sz="900" b="1" spc="-5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System</a:t>
                      </a:r>
                      <a:endParaRPr sz="9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100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8064A2"/>
                      </a:solidFill>
                      <a:prstDash val="solid"/>
                    </a:lnL>
                    <a:lnR w="19050">
                      <a:solidFill>
                        <a:srgbClr val="8064A2"/>
                      </a:solidFill>
                      <a:prstDash val="solid"/>
                    </a:lnR>
                    <a:lnT w="19050">
                      <a:solidFill>
                        <a:srgbClr val="8064A2"/>
                      </a:solidFill>
                      <a:prstDash val="solid"/>
                    </a:lnT>
                    <a:lnB w="19050">
                      <a:solidFill>
                        <a:srgbClr val="8064A2"/>
                      </a:solidFill>
                      <a:prstDash val="solid"/>
                    </a:lnB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70642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E87D0-8F31-491C-83C1-36E55A68D6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5483" y="3630399"/>
            <a:ext cx="8915399" cy="120076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b="1" dirty="0" err="1">
                <a:solidFill>
                  <a:srgbClr val="FF0000"/>
                </a:solidFill>
              </a:rPr>
              <a:t>Fokus</a:t>
            </a:r>
            <a:r>
              <a:rPr lang="en-US" dirty="0"/>
              <a:t> </a:t>
            </a:r>
            <a:r>
              <a:rPr lang="en-US" dirty="0" err="1"/>
              <a:t>Penelitian</a:t>
            </a:r>
            <a:br>
              <a:rPr lang="en-US" dirty="0"/>
            </a:br>
            <a:r>
              <a:rPr lang="en-US" dirty="0" err="1"/>
              <a:t>Teknologi</a:t>
            </a:r>
            <a:r>
              <a:rPr lang="en-US" dirty="0"/>
              <a:t> I4.0 </a:t>
            </a:r>
            <a:br>
              <a:rPr lang="en-US" dirty="0"/>
            </a:br>
            <a:r>
              <a:rPr lang="en-US" dirty="0" err="1"/>
              <a:t>pada</a:t>
            </a:r>
            <a:r>
              <a:rPr lang="en-US" dirty="0"/>
              <a:t> PRN 2020-2024</a:t>
            </a:r>
          </a:p>
        </p:txBody>
      </p:sp>
    </p:spTree>
    <p:extLst>
      <p:ext uri="{BB962C8B-B14F-4D97-AF65-F5344CB8AC3E}">
        <p14:creationId xmlns:p14="http://schemas.microsoft.com/office/powerpoint/2010/main" val="25160010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16933" y="624114"/>
            <a:ext cx="8911687" cy="56682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2750614" marR="5080" indent="-825438">
              <a:spcBef>
                <a:spcPts val="100"/>
              </a:spcBef>
            </a:pPr>
            <a:r>
              <a:rPr b="1" dirty="0"/>
              <a:t>FOKUS</a:t>
            </a:r>
            <a:r>
              <a:rPr b="1" spc="-100" dirty="0"/>
              <a:t> </a:t>
            </a:r>
            <a:r>
              <a:rPr b="1" spc="-5" dirty="0"/>
              <a:t>RISET  </a:t>
            </a:r>
            <a:r>
              <a:rPr lang="en-US" b="1" spc="-5" dirty="0"/>
              <a:t>PANGAN</a:t>
            </a:r>
            <a:endParaRPr b="1" spc="-5" dirty="0"/>
          </a:p>
        </p:txBody>
      </p:sp>
    </p:spTree>
    <p:extLst>
      <p:ext uri="{BB962C8B-B14F-4D97-AF65-F5344CB8AC3E}">
        <p14:creationId xmlns:p14="http://schemas.microsoft.com/office/powerpoint/2010/main" val="4380879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31940" y="774068"/>
            <a:ext cx="9128125" cy="5309871"/>
            <a:chOff x="0" y="752003"/>
            <a:chExt cx="9128125" cy="5309870"/>
          </a:xfrm>
        </p:grpSpPr>
        <p:sp>
          <p:nvSpPr>
            <p:cNvPr id="3" name="object 3"/>
            <p:cNvSpPr/>
            <p:nvPr/>
          </p:nvSpPr>
          <p:spPr>
            <a:xfrm>
              <a:off x="0" y="975930"/>
              <a:ext cx="9127700" cy="508543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179511" y="764703"/>
              <a:ext cx="4788535" cy="864235"/>
            </a:xfrm>
            <a:custGeom>
              <a:avLst/>
              <a:gdLst/>
              <a:ahLst/>
              <a:cxnLst/>
              <a:rect l="l" t="t" r="r" b="b"/>
              <a:pathLst>
                <a:path w="4788535" h="864235">
                  <a:moveTo>
                    <a:pt x="4644006" y="0"/>
                  </a:moveTo>
                  <a:lnTo>
                    <a:pt x="144017" y="0"/>
                  </a:lnTo>
                  <a:lnTo>
                    <a:pt x="98496" y="7342"/>
                  </a:lnTo>
                  <a:lnTo>
                    <a:pt x="58962" y="27787"/>
                  </a:lnTo>
                  <a:lnTo>
                    <a:pt x="27787" y="58962"/>
                  </a:lnTo>
                  <a:lnTo>
                    <a:pt x="7342" y="98497"/>
                  </a:lnTo>
                  <a:lnTo>
                    <a:pt x="0" y="144018"/>
                  </a:lnTo>
                  <a:lnTo>
                    <a:pt x="0" y="720078"/>
                  </a:lnTo>
                  <a:lnTo>
                    <a:pt x="7342" y="765599"/>
                  </a:lnTo>
                  <a:lnTo>
                    <a:pt x="27787" y="805133"/>
                  </a:lnTo>
                  <a:lnTo>
                    <a:pt x="58962" y="836309"/>
                  </a:lnTo>
                  <a:lnTo>
                    <a:pt x="98496" y="856754"/>
                  </a:lnTo>
                  <a:lnTo>
                    <a:pt x="144017" y="864096"/>
                  </a:lnTo>
                  <a:lnTo>
                    <a:pt x="4644006" y="864096"/>
                  </a:lnTo>
                  <a:lnTo>
                    <a:pt x="4689527" y="856754"/>
                  </a:lnTo>
                  <a:lnTo>
                    <a:pt x="4729061" y="836309"/>
                  </a:lnTo>
                  <a:lnTo>
                    <a:pt x="4760237" y="805133"/>
                  </a:lnTo>
                  <a:lnTo>
                    <a:pt x="4780682" y="765599"/>
                  </a:lnTo>
                  <a:lnTo>
                    <a:pt x="4788024" y="720078"/>
                  </a:lnTo>
                  <a:lnTo>
                    <a:pt x="4788024" y="144018"/>
                  </a:lnTo>
                  <a:lnTo>
                    <a:pt x="4780682" y="98497"/>
                  </a:lnTo>
                  <a:lnTo>
                    <a:pt x="4760237" y="58962"/>
                  </a:lnTo>
                  <a:lnTo>
                    <a:pt x="4729061" y="27787"/>
                  </a:lnTo>
                  <a:lnTo>
                    <a:pt x="4689527" y="7342"/>
                  </a:lnTo>
                  <a:lnTo>
                    <a:pt x="46440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9511" y="764703"/>
              <a:ext cx="4788535" cy="864235"/>
            </a:xfrm>
            <a:custGeom>
              <a:avLst/>
              <a:gdLst/>
              <a:ahLst/>
              <a:cxnLst/>
              <a:rect l="l" t="t" r="r" b="b"/>
              <a:pathLst>
                <a:path w="4788535" h="864235">
                  <a:moveTo>
                    <a:pt x="0" y="144017"/>
                  </a:moveTo>
                  <a:lnTo>
                    <a:pt x="7342" y="98496"/>
                  </a:lnTo>
                  <a:lnTo>
                    <a:pt x="27787" y="58962"/>
                  </a:lnTo>
                  <a:lnTo>
                    <a:pt x="58962" y="27787"/>
                  </a:lnTo>
                  <a:lnTo>
                    <a:pt x="98496" y="7342"/>
                  </a:lnTo>
                  <a:lnTo>
                    <a:pt x="144017" y="0"/>
                  </a:lnTo>
                  <a:lnTo>
                    <a:pt x="4644006" y="0"/>
                  </a:lnTo>
                  <a:lnTo>
                    <a:pt x="4689526" y="7342"/>
                  </a:lnTo>
                  <a:lnTo>
                    <a:pt x="4729061" y="27787"/>
                  </a:lnTo>
                  <a:lnTo>
                    <a:pt x="4760236" y="58962"/>
                  </a:lnTo>
                  <a:lnTo>
                    <a:pt x="4780681" y="98496"/>
                  </a:lnTo>
                  <a:lnTo>
                    <a:pt x="4788024" y="144017"/>
                  </a:lnTo>
                  <a:lnTo>
                    <a:pt x="4788024" y="720078"/>
                  </a:lnTo>
                  <a:lnTo>
                    <a:pt x="4780681" y="765599"/>
                  </a:lnTo>
                  <a:lnTo>
                    <a:pt x="4760236" y="805133"/>
                  </a:lnTo>
                  <a:lnTo>
                    <a:pt x="4729061" y="836308"/>
                  </a:lnTo>
                  <a:lnTo>
                    <a:pt x="4689526" y="856753"/>
                  </a:lnTo>
                  <a:lnTo>
                    <a:pt x="4644006" y="864096"/>
                  </a:lnTo>
                  <a:lnTo>
                    <a:pt x="144017" y="864096"/>
                  </a:lnTo>
                  <a:lnTo>
                    <a:pt x="98496" y="856753"/>
                  </a:lnTo>
                  <a:lnTo>
                    <a:pt x="58962" y="836308"/>
                  </a:lnTo>
                  <a:lnTo>
                    <a:pt x="27787" y="805133"/>
                  </a:lnTo>
                  <a:lnTo>
                    <a:pt x="7342" y="765599"/>
                  </a:lnTo>
                  <a:lnTo>
                    <a:pt x="0" y="720078"/>
                  </a:lnTo>
                  <a:lnTo>
                    <a:pt x="0" y="144017"/>
                  </a:lnTo>
                  <a:close/>
                </a:path>
              </a:pathLst>
            </a:custGeom>
            <a:ln w="25400">
              <a:solidFill>
                <a:srgbClr val="806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856513" y="897037"/>
            <a:ext cx="4333151" cy="574751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19744" marR="5080" indent="-1207680">
              <a:lnSpc>
                <a:spcPts val="2131"/>
              </a:lnSpc>
              <a:spcBef>
                <a:spcPts val="195"/>
              </a:spcBef>
            </a:pPr>
            <a:r>
              <a:rPr b="1" spc="-5" dirty="0">
                <a:solidFill>
                  <a:srgbClr val="1F497D"/>
                </a:solidFill>
                <a:latin typeface="Calibri"/>
                <a:cs typeface="Calibri"/>
              </a:rPr>
              <a:t>1.1.1.d. Model </a:t>
            </a:r>
            <a:r>
              <a:rPr b="1" spc="-11" dirty="0">
                <a:solidFill>
                  <a:srgbClr val="1F497D"/>
                </a:solidFill>
                <a:latin typeface="Calibri"/>
                <a:cs typeface="Calibri"/>
              </a:rPr>
              <a:t>Pengelolaan </a:t>
            </a:r>
            <a:r>
              <a:rPr b="1" spc="-5" dirty="0">
                <a:solidFill>
                  <a:srgbClr val="1F497D"/>
                </a:solidFill>
                <a:latin typeface="Calibri"/>
                <a:cs typeface="Calibri"/>
              </a:rPr>
              <a:t>Dan </a:t>
            </a:r>
            <a:r>
              <a:rPr b="1" spc="-11" dirty="0">
                <a:solidFill>
                  <a:srgbClr val="1F497D"/>
                </a:solidFill>
                <a:latin typeface="Calibri"/>
                <a:cs typeface="Calibri"/>
              </a:rPr>
              <a:t>Pembibitan  Sawit </a:t>
            </a:r>
            <a:r>
              <a:rPr b="1" spc="-35" dirty="0">
                <a:solidFill>
                  <a:srgbClr val="1F497D"/>
                </a:solidFill>
                <a:latin typeface="Calibri"/>
                <a:cs typeface="Calibri"/>
              </a:rPr>
              <a:t>Yang</a:t>
            </a:r>
            <a:r>
              <a:rPr b="1" spc="11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1F497D"/>
                </a:solidFill>
                <a:latin typeface="Calibri"/>
                <a:cs typeface="Calibri"/>
              </a:rPr>
              <a:t>Unggul</a:t>
            </a:r>
            <a:endParaRPr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75153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4" y="824011"/>
            <a:ext cx="9128125" cy="5237480"/>
            <a:chOff x="0" y="824011"/>
            <a:chExt cx="9128125" cy="5237480"/>
          </a:xfrm>
        </p:grpSpPr>
        <p:sp>
          <p:nvSpPr>
            <p:cNvPr id="3" name="object 3"/>
            <p:cNvSpPr/>
            <p:nvPr/>
          </p:nvSpPr>
          <p:spPr>
            <a:xfrm>
              <a:off x="0" y="910732"/>
              <a:ext cx="9127700" cy="515063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7504" y="836711"/>
              <a:ext cx="4320540" cy="864235"/>
            </a:xfrm>
            <a:custGeom>
              <a:avLst/>
              <a:gdLst/>
              <a:ahLst/>
              <a:cxnLst/>
              <a:rect l="l" t="t" r="r" b="b"/>
              <a:pathLst>
                <a:path w="4320540" h="864235">
                  <a:moveTo>
                    <a:pt x="4176459" y="0"/>
                  </a:moveTo>
                  <a:lnTo>
                    <a:pt x="144020" y="0"/>
                  </a:lnTo>
                  <a:lnTo>
                    <a:pt x="98499" y="7342"/>
                  </a:lnTo>
                  <a:lnTo>
                    <a:pt x="58963" y="27787"/>
                  </a:lnTo>
                  <a:lnTo>
                    <a:pt x="27787" y="58963"/>
                  </a:lnTo>
                  <a:lnTo>
                    <a:pt x="7342" y="98499"/>
                  </a:lnTo>
                  <a:lnTo>
                    <a:pt x="0" y="144020"/>
                  </a:lnTo>
                  <a:lnTo>
                    <a:pt x="0" y="720076"/>
                  </a:lnTo>
                  <a:lnTo>
                    <a:pt x="7342" y="765597"/>
                  </a:lnTo>
                  <a:lnTo>
                    <a:pt x="27787" y="805132"/>
                  </a:lnTo>
                  <a:lnTo>
                    <a:pt x="58963" y="836308"/>
                  </a:lnTo>
                  <a:lnTo>
                    <a:pt x="98499" y="856754"/>
                  </a:lnTo>
                  <a:lnTo>
                    <a:pt x="144020" y="864096"/>
                  </a:lnTo>
                  <a:lnTo>
                    <a:pt x="4176459" y="864096"/>
                  </a:lnTo>
                  <a:lnTo>
                    <a:pt x="4221981" y="856754"/>
                  </a:lnTo>
                  <a:lnTo>
                    <a:pt x="4261516" y="836308"/>
                  </a:lnTo>
                  <a:lnTo>
                    <a:pt x="4292692" y="805132"/>
                  </a:lnTo>
                  <a:lnTo>
                    <a:pt x="4313138" y="765597"/>
                  </a:lnTo>
                  <a:lnTo>
                    <a:pt x="4320480" y="720076"/>
                  </a:lnTo>
                  <a:lnTo>
                    <a:pt x="4320480" y="144020"/>
                  </a:lnTo>
                  <a:lnTo>
                    <a:pt x="4313138" y="98499"/>
                  </a:lnTo>
                  <a:lnTo>
                    <a:pt x="4292692" y="58963"/>
                  </a:lnTo>
                  <a:lnTo>
                    <a:pt x="4261516" y="27787"/>
                  </a:lnTo>
                  <a:lnTo>
                    <a:pt x="4221981" y="7342"/>
                  </a:lnTo>
                  <a:lnTo>
                    <a:pt x="41764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7504" y="836711"/>
              <a:ext cx="4320540" cy="864235"/>
            </a:xfrm>
            <a:custGeom>
              <a:avLst/>
              <a:gdLst/>
              <a:ahLst/>
              <a:cxnLst/>
              <a:rect l="l" t="t" r="r" b="b"/>
              <a:pathLst>
                <a:path w="4320540" h="864235">
                  <a:moveTo>
                    <a:pt x="0" y="144020"/>
                  </a:moveTo>
                  <a:lnTo>
                    <a:pt x="7342" y="98499"/>
                  </a:lnTo>
                  <a:lnTo>
                    <a:pt x="27787" y="58963"/>
                  </a:lnTo>
                  <a:lnTo>
                    <a:pt x="58963" y="27787"/>
                  </a:lnTo>
                  <a:lnTo>
                    <a:pt x="98499" y="7342"/>
                  </a:lnTo>
                  <a:lnTo>
                    <a:pt x="144020" y="0"/>
                  </a:lnTo>
                  <a:lnTo>
                    <a:pt x="4176459" y="0"/>
                  </a:lnTo>
                  <a:lnTo>
                    <a:pt x="4221980" y="7342"/>
                  </a:lnTo>
                  <a:lnTo>
                    <a:pt x="4261516" y="27787"/>
                  </a:lnTo>
                  <a:lnTo>
                    <a:pt x="4292692" y="58963"/>
                  </a:lnTo>
                  <a:lnTo>
                    <a:pt x="4313137" y="98499"/>
                  </a:lnTo>
                  <a:lnTo>
                    <a:pt x="4320480" y="144020"/>
                  </a:lnTo>
                  <a:lnTo>
                    <a:pt x="4320480" y="720075"/>
                  </a:lnTo>
                  <a:lnTo>
                    <a:pt x="4313137" y="765596"/>
                  </a:lnTo>
                  <a:lnTo>
                    <a:pt x="4292692" y="805132"/>
                  </a:lnTo>
                  <a:lnTo>
                    <a:pt x="4261516" y="836308"/>
                  </a:lnTo>
                  <a:lnTo>
                    <a:pt x="4221980" y="856753"/>
                  </a:lnTo>
                  <a:lnTo>
                    <a:pt x="4176459" y="864096"/>
                  </a:lnTo>
                  <a:lnTo>
                    <a:pt x="144020" y="864096"/>
                  </a:lnTo>
                  <a:lnTo>
                    <a:pt x="98499" y="856753"/>
                  </a:lnTo>
                  <a:lnTo>
                    <a:pt x="58963" y="836308"/>
                  </a:lnTo>
                  <a:lnTo>
                    <a:pt x="27787" y="805132"/>
                  </a:lnTo>
                  <a:lnTo>
                    <a:pt x="7342" y="765596"/>
                  </a:lnTo>
                  <a:lnTo>
                    <a:pt x="0" y="720075"/>
                  </a:lnTo>
                  <a:lnTo>
                    <a:pt x="0" y="144020"/>
                  </a:lnTo>
                  <a:close/>
                </a:path>
              </a:pathLst>
            </a:custGeom>
            <a:ln w="25400">
              <a:solidFill>
                <a:srgbClr val="806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893460" y="1106206"/>
            <a:ext cx="3455977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solidFill>
                  <a:srgbClr val="1F497D"/>
                </a:solidFill>
                <a:latin typeface="Calibri"/>
                <a:cs typeface="Calibri"/>
              </a:rPr>
              <a:t>1.1.2.a. Bibit Sapi </a:t>
            </a:r>
            <a:r>
              <a:rPr b="1" spc="-15" dirty="0">
                <a:solidFill>
                  <a:srgbClr val="1F497D"/>
                </a:solidFill>
                <a:latin typeface="Calibri"/>
                <a:cs typeface="Calibri"/>
              </a:rPr>
              <a:t>Potong</a:t>
            </a:r>
            <a:r>
              <a:rPr b="1" spc="-20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1F497D"/>
                </a:solidFill>
                <a:latin typeface="Calibri"/>
                <a:cs typeface="Calibri"/>
              </a:rPr>
              <a:t>Unggul</a:t>
            </a:r>
            <a:endParaRPr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4116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7" name="Group 30730"/>
          <p:cNvGrpSpPr>
            <a:grpSpLocks/>
          </p:cNvGrpSpPr>
          <p:nvPr/>
        </p:nvGrpSpPr>
        <p:grpSpPr bwMode="auto">
          <a:xfrm>
            <a:off x="1488019" y="5876928"/>
            <a:ext cx="5852583" cy="296863"/>
            <a:chOff x="1115616" y="5949280"/>
            <a:chExt cx="4390054" cy="296416"/>
          </a:xfrm>
        </p:grpSpPr>
        <p:cxnSp>
          <p:nvCxnSpPr>
            <p:cNvPr id="52" name="Straight Connector 51"/>
            <p:cNvCxnSpPr/>
            <p:nvPr/>
          </p:nvCxnSpPr>
          <p:spPr>
            <a:xfrm flipV="1">
              <a:off x="5505670" y="5949280"/>
              <a:ext cx="0" cy="28849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1115616" y="5949280"/>
              <a:ext cx="0" cy="28849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1131493" y="6237770"/>
              <a:ext cx="4374177" cy="792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5538" name="Picture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3" t="23505" r="5774" b="38515"/>
          <a:stretch>
            <a:fillRect/>
          </a:stretch>
        </p:blipFill>
        <p:spPr bwMode="auto">
          <a:xfrm>
            <a:off x="7706786" y="1196975"/>
            <a:ext cx="1195916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itle 1"/>
          <p:cNvSpPr>
            <a:spLocks noGrp="1"/>
          </p:cNvSpPr>
          <p:nvPr>
            <p:ph type="title"/>
          </p:nvPr>
        </p:nvSpPr>
        <p:spPr>
          <a:xfrm>
            <a:off x="598622" y="69492"/>
            <a:ext cx="10791153" cy="763525"/>
          </a:xfrm>
        </p:spPr>
        <p:txBody>
          <a:bodyPr/>
          <a:lstStyle/>
          <a:p>
            <a:r>
              <a:rPr lang="en-GB" dirty="0">
                <a:latin typeface="Verdana" charset="0"/>
              </a:rPr>
              <a:t>Protocol Stack</a:t>
            </a: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0967" y="3644903"/>
            <a:ext cx="622300" cy="9810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30" descr="http://www.icpdas-europe.com/uploads/tx_v4icpdascatalog/125975/web/icpdas/zb-2550-t_cr_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1" y="4086225"/>
            <a:ext cx="1557867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3" t="23505" r="5774" b="38515"/>
          <a:stretch>
            <a:fillRect/>
          </a:stretch>
        </p:blipFill>
        <p:spPr bwMode="auto">
          <a:xfrm>
            <a:off x="4440769" y="1196975"/>
            <a:ext cx="1198033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544" name="Group 2"/>
          <p:cNvGrpSpPr>
            <a:grpSpLocks/>
          </p:cNvGrpSpPr>
          <p:nvPr/>
        </p:nvGrpSpPr>
        <p:grpSpPr bwMode="auto">
          <a:xfrm>
            <a:off x="3888319" y="1452566"/>
            <a:ext cx="2302933" cy="1728787"/>
            <a:chOff x="755576" y="3284984"/>
            <a:chExt cx="1728192" cy="1728192"/>
          </a:xfrm>
        </p:grpSpPr>
        <p:sp>
          <p:nvSpPr>
            <p:cNvPr id="6" name="Rectangle 5"/>
            <p:cNvSpPr/>
            <p:nvPr/>
          </p:nvSpPr>
          <p:spPr>
            <a:xfrm>
              <a:off x="755576" y="4149873"/>
              <a:ext cx="1728192" cy="431651"/>
            </a:xfrm>
            <a:prstGeom prst="rect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lang="en-GB" sz="1400" b="1">
                  <a:solidFill>
                    <a:srgbClr val="0000FF"/>
                  </a:solidFill>
                  <a:latin typeface="Verdana" charset="0"/>
                  <a:ea typeface="ＭＳ Ｐゴシック" charset="0"/>
                  <a:cs typeface="Arial" charset="0"/>
                </a:rPr>
                <a:t>Network (IP)</a:t>
              </a:r>
              <a:endParaRPr lang="en-US" sz="1400" b="1">
                <a:solidFill>
                  <a:srgbClr val="0000FF"/>
                </a:solidFill>
                <a:latin typeface="Verdan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55576" y="4581525"/>
              <a:ext cx="1728192" cy="431651"/>
            </a:xfrm>
            <a:prstGeom prst="rect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lang="en-GB" sz="1400" b="1">
                  <a:solidFill>
                    <a:srgbClr val="0000FF"/>
                  </a:solidFill>
                  <a:latin typeface="Verdana" charset="0"/>
                  <a:ea typeface="ＭＳ Ｐゴシック" charset="0"/>
                  <a:cs typeface="Arial" charset="0"/>
                </a:rPr>
                <a:t>IEEE 802.15.4 PHY/MAC</a:t>
              </a:r>
              <a:endParaRPr lang="en-US" sz="1400" b="1">
                <a:solidFill>
                  <a:srgbClr val="0000FF"/>
                </a:solidFill>
                <a:latin typeface="Verdan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55576" y="3716635"/>
              <a:ext cx="1728192" cy="433238"/>
            </a:xfrm>
            <a:prstGeom prst="rect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lang="en-GB" sz="1400" b="1">
                  <a:solidFill>
                    <a:srgbClr val="0000FF"/>
                  </a:solidFill>
                  <a:latin typeface="Verdana" charset="0"/>
                  <a:ea typeface="ＭＳ Ｐゴシック" charset="0"/>
                  <a:cs typeface="Arial" charset="0"/>
                </a:rPr>
                <a:t>TCP/UDP</a:t>
              </a:r>
              <a:endParaRPr lang="en-US" sz="1400" b="1">
                <a:solidFill>
                  <a:srgbClr val="0000FF"/>
                </a:solidFill>
                <a:latin typeface="Verdan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55576" y="3284984"/>
              <a:ext cx="1728192" cy="431651"/>
            </a:xfrm>
            <a:prstGeom prst="rect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lang="en-GB" sz="1400" b="1">
                  <a:solidFill>
                    <a:srgbClr val="0000FF"/>
                  </a:solidFill>
                  <a:latin typeface="Verdana" charset="0"/>
                  <a:ea typeface="ＭＳ Ｐゴシック" charset="0"/>
                  <a:cs typeface="Arial" charset="0"/>
                </a:rPr>
                <a:t>Application</a:t>
              </a:r>
              <a:endParaRPr lang="en-US" sz="1400" b="1">
                <a:solidFill>
                  <a:srgbClr val="0000FF"/>
                </a:solidFill>
                <a:latin typeface="Verdana" charset="0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65545" name="Group 13"/>
          <p:cNvGrpSpPr>
            <a:grpSpLocks/>
          </p:cNvGrpSpPr>
          <p:nvPr/>
        </p:nvGrpSpPr>
        <p:grpSpPr bwMode="auto">
          <a:xfrm>
            <a:off x="7056968" y="1452566"/>
            <a:ext cx="2302933" cy="1728787"/>
            <a:chOff x="755576" y="3284984"/>
            <a:chExt cx="1728192" cy="1728192"/>
          </a:xfrm>
        </p:grpSpPr>
        <p:sp>
          <p:nvSpPr>
            <p:cNvPr id="15" name="Rectangle 14"/>
            <p:cNvSpPr/>
            <p:nvPr/>
          </p:nvSpPr>
          <p:spPr>
            <a:xfrm>
              <a:off x="755576" y="4149873"/>
              <a:ext cx="1728192" cy="431651"/>
            </a:xfrm>
            <a:prstGeom prst="rect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lang="en-GB" sz="1400" b="1">
                  <a:solidFill>
                    <a:srgbClr val="0000FF"/>
                  </a:solidFill>
                  <a:latin typeface="Verdana" charset="0"/>
                  <a:ea typeface="ＭＳ Ｐゴシック" charset="0"/>
                  <a:cs typeface="Arial" charset="0"/>
                </a:rPr>
                <a:t>Network (IP)</a:t>
              </a:r>
              <a:endParaRPr lang="en-US" sz="1400" b="1">
                <a:solidFill>
                  <a:srgbClr val="0000FF"/>
                </a:solidFill>
                <a:latin typeface="Verdan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55576" y="4581525"/>
              <a:ext cx="1728192" cy="431651"/>
            </a:xfrm>
            <a:prstGeom prst="rect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lang="en-GB" sz="1400" b="1">
                  <a:solidFill>
                    <a:srgbClr val="0000FF"/>
                  </a:solidFill>
                  <a:latin typeface="Verdana" charset="0"/>
                  <a:ea typeface="ＭＳ Ｐゴシック" charset="0"/>
                  <a:cs typeface="Arial" charset="0"/>
                </a:rPr>
                <a:t>IEEE 802.15.4 PHY/MAC</a:t>
              </a:r>
              <a:endParaRPr lang="en-US" sz="1400" b="1">
                <a:solidFill>
                  <a:srgbClr val="0000FF"/>
                </a:solidFill>
                <a:latin typeface="Verdan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55576" y="3716635"/>
              <a:ext cx="1728192" cy="433238"/>
            </a:xfrm>
            <a:prstGeom prst="rect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lang="en-GB" sz="1400" b="1">
                  <a:solidFill>
                    <a:srgbClr val="0000FF"/>
                  </a:solidFill>
                  <a:latin typeface="Verdana" charset="0"/>
                  <a:ea typeface="ＭＳ Ｐゴシック" charset="0"/>
                  <a:cs typeface="Arial" charset="0"/>
                </a:rPr>
                <a:t>TCP/UDP</a:t>
              </a:r>
              <a:endParaRPr lang="en-US" sz="1400" b="1">
                <a:solidFill>
                  <a:srgbClr val="0000FF"/>
                </a:solidFill>
                <a:latin typeface="Verdan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55576" y="3284984"/>
              <a:ext cx="1728192" cy="431651"/>
            </a:xfrm>
            <a:prstGeom prst="rect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lang="en-GB" sz="1400" b="1">
                  <a:solidFill>
                    <a:srgbClr val="0000FF"/>
                  </a:solidFill>
                  <a:latin typeface="Verdana" charset="0"/>
                  <a:ea typeface="ＭＳ Ｐゴシック" charset="0"/>
                  <a:cs typeface="Arial" charset="0"/>
                </a:rPr>
                <a:t>Application</a:t>
              </a:r>
              <a:endParaRPr lang="en-US" sz="1400" b="1">
                <a:solidFill>
                  <a:srgbClr val="0000FF"/>
                </a:solidFill>
                <a:latin typeface="Verdana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8496301" y="5470525"/>
            <a:ext cx="2305051" cy="431800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GB" sz="1400" b="1">
                <a:solidFill>
                  <a:srgbClr val="0000FF"/>
                </a:solidFill>
                <a:latin typeface="Verdana" charset="0"/>
                <a:ea typeface="ＭＳ Ｐゴシック" charset="0"/>
                <a:cs typeface="Arial" charset="0"/>
              </a:rPr>
              <a:t>IEEE 802.15.4 PHY/MAC</a:t>
            </a:r>
            <a:endParaRPr lang="en-US" sz="1400" b="1">
              <a:solidFill>
                <a:srgbClr val="0000FF"/>
              </a:solidFill>
              <a:latin typeface="Verdana" charset="0"/>
              <a:ea typeface="ＭＳ Ｐゴシック" charset="0"/>
              <a:cs typeface="Arial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89136" y="5038725"/>
            <a:ext cx="4612217" cy="431800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GB" sz="1400" b="1">
                <a:solidFill>
                  <a:srgbClr val="0000FF"/>
                </a:solidFill>
                <a:latin typeface="Verdana" charset="0"/>
                <a:ea typeface="ＭＳ Ｐゴシック" charset="0"/>
                <a:cs typeface="Arial" charset="0"/>
              </a:rPr>
              <a:t>Network (IP)</a:t>
            </a:r>
            <a:endParaRPr lang="en-US" sz="1400" b="1">
              <a:solidFill>
                <a:srgbClr val="0000FF"/>
              </a:solidFill>
              <a:latin typeface="Verdana" charset="0"/>
              <a:ea typeface="ＭＳ Ｐゴシック" charset="0"/>
              <a:cs typeface="Arial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189135" y="5470525"/>
            <a:ext cx="2302933" cy="431800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GB" sz="1400" b="1">
                <a:solidFill>
                  <a:srgbClr val="0000FF"/>
                </a:solidFill>
                <a:latin typeface="Verdana" charset="0"/>
                <a:ea typeface="ＭＳ Ｐゴシック" charset="0"/>
                <a:cs typeface="Arial" charset="0"/>
              </a:rPr>
              <a:t>IEEE 802.3 (Ethernet)</a:t>
            </a:r>
            <a:endParaRPr lang="en-US" sz="1400" b="1">
              <a:solidFill>
                <a:srgbClr val="0000FF"/>
              </a:solidFill>
              <a:latin typeface="Verdana" charset="0"/>
              <a:ea typeface="ＭＳ Ｐゴシック" charset="0"/>
              <a:cs typeface="Arial" charset="0"/>
            </a:endParaRPr>
          </a:p>
        </p:txBody>
      </p:sp>
      <p:grpSp>
        <p:nvGrpSpPr>
          <p:cNvPr id="65549" name="Group 28"/>
          <p:cNvGrpSpPr>
            <a:grpSpLocks/>
          </p:cNvGrpSpPr>
          <p:nvPr/>
        </p:nvGrpSpPr>
        <p:grpSpPr bwMode="auto">
          <a:xfrm>
            <a:off x="334433" y="4221166"/>
            <a:ext cx="2305051" cy="1728787"/>
            <a:chOff x="755576" y="3284984"/>
            <a:chExt cx="1728192" cy="1728192"/>
          </a:xfrm>
        </p:grpSpPr>
        <p:sp>
          <p:nvSpPr>
            <p:cNvPr id="30" name="Rectangle 29"/>
            <p:cNvSpPr/>
            <p:nvPr/>
          </p:nvSpPr>
          <p:spPr>
            <a:xfrm>
              <a:off x="755576" y="4149873"/>
              <a:ext cx="1728192" cy="431651"/>
            </a:xfrm>
            <a:prstGeom prst="rect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lang="en-GB" sz="1400" b="1">
                  <a:solidFill>
                    <a:srgbClr val="0000FF"/>
                  </a:solidFill>
                  <a:latin typeface="Verdana" charset="0"/>
                  <a:ea typeface="ＭＳ Ｐゴシック" charset="0"/>
                  <a:cs typeface="Arial" charset="0"/>
                </a:rPr>
                <a:t>Network (IP)</a:t>
              </a:r>
              <a:endParaRPr lang="en-US" sz="1400" b="1">
                <a:solidFill>
                  <a:srgbClr val="0000FF"/>
                </a:solidFill>
                <a:latin typeface="Verdan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55576" y="4581525"/>
              <a:ext cx="1728192" cy="431651"/>
            </a:xfrm>
            <a:prstGeom prst="rect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lang="en-GB" sz="1400" b="1">
                  <a:solidFill>
                    <a:srgbClr val="0000FF"/>
                  </a:solidFill>
                  <a:latin typeface="Verdana" charset="0"/>
                  <a:ea typeface="ＭＳ Ｐゴシック" charset="0"/>
                  <a:cs typeface="Arial" charset="0"/>
                </a:rPr>
                <a:t>IEEE 802.3 (Ethernet)</a:t>
              </a:r>
              <a:endParaRPr lang="en-US" sz="1400" b="1">
                <a:solidFill>
                  <a:srgbClr val="0000FF"/>
                </a:solidFill>
                <a:latin typeface="Verdan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55576" y="3716635"/>
              <a:ext cx="1728192" cy="433238"/>
            </a:xfrm>
            <a:prstGeom prst="rect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lang="en-GB" sz="1400" b="1">
                  <a:solidFill>
                    <a:srgbClr val="0000FF"/>
                  </a:solidFill>
                  <a:latin typeface="Verdana" charset="0"/>
                  <a:ea typeface="ＭＳ Ｐゴシック" charset="0"/>
                  <a:cs typeface="Arial" charset="0"/>
                </a:rPr>
                <a:t>TCP/UDP</a:t>
              </a:r>
              <a:endParaRPr lang="en-US" sz="1400" b="1">
                <a:solidFill>
                  <a:srgbClr val="0000FF"/>
                </a:solidFill>
                <a:latin typeface="Verdan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55576" y="3284984"/>
              <a:ext cx="1728192" cy="431651"/>
            </a:xfrm>
            <a:prstGeom prst="rect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lang="en-GB" sz="1400" b="1">
                  <a:solidFill>
                    <a:srgbClr val="0000FF"/>
                  </a:solidFill>
                  <a:latin typeface="Verdana" charset="0"/>
                  <a:ea typeface="ＭＳ Ｐゴシック" charset="0"/>
                  <a:cs typeface="Arial" charset="0"/>
                </a:rPr>
                <a:t>Application</a:t>
              </a:r>
              <a:endParaRPr lang="en-US" sz="1400" b="1">
                <a:solidFill>
                  <a:srgbClr val="0000FF"/>
                </a:solidFill>
                <a:latin typeface="Verdana" charset="0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65550" name="Group 30733"/>
          <p:cNvGrpSpPr>
            <a:grpSpLocks/>
          </p:cNvGrpSpPr>
          <p:nvPr/>
        </p:nvGrpSpPr>
        <p:grpSpPr bwMode="auto">
          <a:xfrm>
            <a:off x="5039786" y="3181353"/>
            <a:ext cx="2592916" cy="295275"/>
            <a:chOff x="3779912" y="3180817"/>
            <a:chExt cx="2347055" cy="296416"/>
          </a:xfrm>
        </p:grpSpPr>
        <p:cxnSp>
          <p:nvCxnSpPr>
            <p:cNvPr id="48" name="Straight Connector 47"/>
            <p:cNvCxnSpPr/>
            <p:nvPr/>
          </p:nvCxnSpPr>
          <p:spPr>
            <a:xfrm flipV="1">
              <a:off x="6126967" y="3180817"/>
              <a:ext cx="0" cy="288448"/>
            </a:xfrm>
            <a:prstGeom prst="line">
              <a:avLst/>
            </a:prstGeom>
            <a:ln w="57150">
              <a:solidFill>
                <a:srgbClr val="99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3779912" y="3188786"/>
              <a:ext cx="0" cy="288447"/>
            </a:xfrm>
            <a:prstGeom prst="line">
              <a:avLst/>
            </a:prstGeom>
            <a:ln w="57150">
              <a:solidFill>
                <a:srgbClr val="99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779912" y="3454922"/>
              <a:ext cx="2347055" cy="0"/>
            </a:xfrm>
            <a:prstGeom prst="line">
              <a:avLst/>
            </a:prstGeom>
            <a:ln w="57150">
              <a:solidFill>
                <a:srgbClr val="99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551" name="Rectangle 12"/>
          <p:cNvSpPr>
            <a:spLocks noChangeArrowheads="1"/>
          </p:cNvSpPr>
          <p:nvPr/>
        </p:nvSpPr>
        <p:spPr bwMode="auto">
          <a:xfrm>
            <a:off x="10060519" y="2663827"/>
            <a:ext cx="20849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/>
            <a:r>
              <a:rPr lang="en-GB" sz="1800" b="1">
                <a:solidFill>
                  <a:srgbClr val="99CC00"/>
                </a:solidFill>
                <a:latin typeface="Calibri"/>
              </a:rPr>
              <a:t>Wireless Medium</a:t>
            </a:r>
            <a:endParaRPr lang="en-US" sz="1800">
              <a:solidFill>
                <a:srgbClr val="99CC00"/>
              </a:solidFill>
              <a:latin typeface="Calibri"/>
            </a:endParaRPr>
          </a:p>
        </p:txBody>
      </p:sp>
      <p:sp>
        <p:nvSpPr>
          <p:cNvPr id="51" name="Cloud 50"/>
          <p:cNvSpPr/>
          <p:nvPr/>
        </p:nvSpPr>
        <p:spPr>
          <a:xfrm>
            <a:off x="3130552" y="5300663"/>
            <a:ext cx="2582333" cy="1377950"/>
          </a:xfrm>
          <a:prstGeom prst="cloud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GB" sz="1800" dirty="0">
                <a:solidFill>
                  <a:prstClr val="black"/>
                </a:solidFill>
                <a:latin typeface="Verdana" charset="0"/>
                <a:ea typeface="ＭＳ Ｐゴシック" charset="0"/>
                <a:cs typeface="Arial" charset="0"/>
              </a:rPr>
              <a:t>The Internet</a:t>
            </a:r>
            <a:endParaRPr lang="en-US" sz="1800" dirty="0">
              <a:solidFill>
                <a:prstClr val="black"/>
              </a:solidFill>
              <a:latin typeface="Verdana" charset="0"/>
              <a:ea typeface="ＭＳ Ｐゴシック" charset="0"/>
              <a:cs typeface="Arial" charset="0"/>
            </a:endParaRPr>
          </a:p>
        </p:txBody>
      </p:sp>
      <p:grpSp>
        <p:nvGrpSpPr>
          <p:cNvPr id="65553" name="Group 30734"/>
          <p:cNvGrpSpPr>
            <a:grpSpLocks/>
          </p:cNvGrpSpPr>
          <p:nvPr/>
        </p:nvGrpSpPr>
        <p:grpSpPr bwMode="auto">
          <a:xfrm>
            <a:off x="8591553" y="3213100"/>
            <a:ext cx="2688167" cy="2978150"/>
            <a:chOff x="6444208" y="3212976"/>
            <a:chExt cx="2016224" cy="2977803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7020498" y="6190779"/>
              <a:ext cx="1439934" cy="0"/>
            </a:xfrm>
            <a:prstGeom prst="line">
              <a:avLst/>
            </a:prstGeom>
            <a:ln w="57150">
              <a:solidFill>
                <a:srgbClr val="99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 flipV="1">
              <a:off x="8388990" y="3454248"/>
              <a:ext cx="36515" cy="2736531"/>
            </a:xfrm>
            <a:prstGeom prst="line">
              <a:avLst/>
            </a:prstGeom>
            <a:ln w="57150">
              <a:solidFill>
                <a:srgbClr val="99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7020498" y="5903475"/>
              <a:ext cx="0" cy="287304"/>
            </a:xfrm>
            <a:prstGeom prst="line">
              <a:avLst/>
            </a:prstGeom>
            <a:ln w="57150">
              <a:solidFill>
                <a:srgbClr val="99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6444208" y="3212976"/>
              <a:ext cx="0" cy="287305"/>
            </a:xfrm>
            <a:prstGeom prst="line">
              <a:avLst/>
            </a:prstGeom>
            <a:ln w="57150">
              <a:solidFill>
                <a:srgbClr val="99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6444208" y="3478058"/>
              <a:ext cx="1944782" cy="0"/>
            </a:xfrm>
            <a:prstGeom prst="line">
              <a:avLst/>
            </a:prstGeom>
            <a:ln w="57150">
              <a:solidFill>
                <a:srgbClr val="99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736" name="Freeform 30735"/>
          <p:cNvSpPr/>
          <p:nvPr/>
        </p:nvSpPr>
        <p:spPr>
          <a:xfrm flipV="1">
            <a:off x="960967" y="4076703"/>
            <a:ext cx="10792884" cy="2608263"/>
          </a:xfrm>
          <a:custGeom>
            <a:avLst/>
            <a:gdLst>
              <a:gd name="connsiteX0" fmla="*/ 0 w 315686"/>
              <a:gd name="connsiteY0" fmla="*/ 0 h 478971"/>
              <a:gd name="connsiteX1" fmla="*/ 65314 w 315686"/>
              <a:gd name="connsiteY1" fmla="*/ 76200 h 478971"/>
              <a:gd name="connsiteX2" fmla="*/ 87086 w 315686"/>
              <a:gd name="connsiteY2" fmla="*/ 108857 h 478971"/>
              <a:gd name="connsiteX3" fmla="*/ 119743 w 315686"/>
              <a:gd name="connsiteY3" fmla="*/ 141514 h 478971"/>
              <a:gd name="connsiteX4" fmla="*/ 195943 w 315686"/>
              <a:gd name="connsiteY4" fmla="*/ 250371 h 478971"/>
              <a:gd name="connsiteX5" fmla="*/ 228600 w 315686"/>
              <a:gd name="connsiteY5" fmla="*/ 315686 h 478971"/>
              <a:gd name="connsiteX6" fmla="*/ 250371 w 315686"/>
              <a:gd name="connsiteY6" fmla="*/ 370114 h 478971"/>
              <a:gd name="connsiteX7" fmla="*/ 272143 w 315686"/>
              <a:gd name="connsiteY7" fmla="*/ 391886 h 478971"/>
              <a:gd name="connsiteX8" fmla="*/ 304800 w 315686"/>
              <a:gd name="connsiteY8" fmla="*/ 446314 h 478971"/>
              <a:gd name="connsiteX9" fmla="*/ 315686 w 315686"/>
              <a:gd name="connsiteY9" fmla="*/ 478971 h 478971"/>
              <a:gd name="connsiteX0" fmla="*/ 0 w 315686"/>
              <a:gd name="connsiteY0" fmla="*/ 0 h 478971"/>
              <a:gd name="connsiteX1" fmla="*/ 65314 w 315686"/>
              <a:gd name="connsiteY1" fmla="*/ 76200 h 478971"/>
              <a:gd name="connsiteX2" fmla="*/ 87086 w 315686"/>
              <a:gd name="connsiteY2" fmla="*/ 108857 h 478971"/>
              <a:gd name="connsiteX3" fmla="*/ 119743 w 315686"/>
              <a:gd name="connsiteY3" fmla="*/ 141514 h 478971"/>
              <a:gd name="connsiteX4" fmla="*/ 195943 w 315686"/>
              <a:gd name="connsiteY4" fmla="*/ 250371 h 478971"/>
              <a:gd name="connsiteX5" fmla="*/ 228600 w 315686"/>
              <a:gd name="connsiteY5" fmla="*/ 315686 h 478971"/>
              <a:gd name="connsiteX6" fmla="*/ 250371 w 315686"/>
              <a:gd name="connsiteY6" fmla="*/ 370114 h 478971"/>
              <a:gd name="connsiteX7" fmla="*/ 304800 w 315686"/>
              <a:gd name="connsiteY7" fmla="*/ 446314 h 478971"/>
              <a:gd name="connsiteX8" fmla="*/ 315686 w 315686"/>
              <a:gd name="connsiteY8" fmla="*/ 478971 h 478971"/>
              <a:gd name="connsiteX0" fmla="*/ 0 w 315686"/>
              <a:gd name="connsiteY0" fmla="*/ 0 h 478971"/>
              <a:gd name="connsiteX1" fmla="*/ 65314 w 315686"/>
              <a:gd name="connsiteY1" fmla="*/ 76200 h 478971"/>
              <a:gd name="connsiteX2" fmla="*/ 87086 w 315686"/>
              <a:gd name="connsiteY2" fmla="*/ 108857 h 478971"/>
              <a:gd name="connsiteX3" fmla="*/ 119743 w 315686"/>
              <a:gd name="connsiteY3" fmla="*/ 141514 h 478971"/>
              <a:gd name="connsiteX4" fmla="*/ 195943 w 315686"/>
              <a:gd name="connsiteY4" fmla="*/ 250371 h 478971"/>
              <a:gd name="connsiteX5" fmla="*/ 250371 w 315686"/>
              <a:gd name="connsiteY5" fmla="*/ 370114 h 478971"/>
              <a:gd name="connsiteX6" fmla="*/ 304800 w 315686"/>
              <a:gd name="connsiteY6" fmla="*/ 446314 h 478971"/>
              <a:gd name="connsiteX7" fmla="*/ 315686 w 315686"/>
              <a:gd name="connsiteY7" fmla="*/ 478971 h 478971"/>
              <a:gd name="connsiteX0" fmla="*/ 0 w 315686"/>
              <a:gd name="connsiteY0" fmla="*/ 0 h 478971"/>
              <a:gd name="connsiteX1" fmla="*/ 65314 w 315686"/>
              <a:gd name="connsiteY1" fmla="*/ 76200 h 478971"/>
              <a:gd name="connsiteX2" fmla="*/ 87086 w 315686"/>
              <a:gd name="connsiteY2" fmla="*/ 108857 h 478971"/>
              <a:gd name="connsiteX3" fmla="*/ 119743 w 315686"/>
              <a:gd name="connsiteY3" fmla="*/ 141514 h 478971"/>
              <a:gd name="connsiteX4" fmla="*/ 250371 w 315686"/>
              <a:gd name="connsiteY4" fmla="*/ 370114 h 478971"/>
              <a:gd name="connsiteX5" fmla="*/ 304800 w 315686"/>
              <a:gd name="connsiteY5" fmla="*/ 446314 h 478971"/>
              <a:gd name="connsiteX6" fmla="*/ 315686 w 315686"/>
              <a:gd name="connsiteY6" fmla="*/ 478971 h 478971"/>
              <a:gd name="connsiteX0" fmla="*/ 0 w 315686"/>
              <a:gd name="connsiteY0" fmla="*/ 0 h 478971"/>
              <a:gd name="connsiteX1" fmla="*/ 65314 w 315686"/>
              <a:gd name="connsiteY1" fmla="*/ 76200 h 478971"/>
              <a:gd name="connsiteX2" fmla="*/ 87086 w 315686"/>
              <a:gd name="connsiteY2" fmla="*/ 108857 h 478971"/>
              <a:gd name="connsiteX3" fmla="*/ 250371 w 315686"/>
              <a:gd name="connsiteY3" fmla="*/ 370114 h 478971"/>
              <a:gd name="connsiteX4" fmla="*/ 304800 w 315686"/>
              <a:gd name="connsiteY4" fmla="*/ 446314 h 478971"/>
              <a:gd name="connsiteX5" fmla="*/ 315686 w 315686"/>
              <a:gd name="connsiteY5" fmla="*/ 478971 h 478971"/>
              <a:gd name="connsiteX0" fmla="*/ 0 w 315686"/>
              <a:gd name="connsiteY0" fmla="*/ 0 h 478971"/>
              <a:gd name="connsiteX1" fmla="*/ 65314 w 315686"/>
              <a:gd name="connsiteY1" fmla="*/ 76200 h 478971"/>
              <a:gd name="connsiteX2" fmla="*/ 250371 w 315686"/>
              <a:gd name="connsiteY2" fmla="*/ 370114 h 478971"/>
              <a:gd name="connsiteX3" fmla="*/ 304800 w 315686"/>
              <a:gd name="connsiteY3" fmla="*/ 446314 h 478971"/>
              <a:gd name="connsiteX4" fmla="*/ 315686 w 315686"/>
              <a:gd name="connsiteY4" fmla="*/ 478971 h 478971"/>
              <a:gd name="connsiteX0" fmla="*/ 0 w 2395861"/>
              <a:gd name="connsiteY0" fmla="*/ 0 h 619101"/>
              <a:gd name="connsiteX1" fmla="*/ 65314 w 2395861"/>
              <a:gd name="connsiteY1" fmla="*/ 76200 h 619101"/>
              <a:gd name="connsiteX2" fmla="*/ 250371 w 2395861"/>
              <a:gd name="connsiteY2" fmla="*/ 370114 h 619101"/>
              <a:gd name="connsiteX3" fmla="*/ 304800 w 2395861"/>
              <a:gd name="connsiteY3" fmla="*/ 446314 h 619101"/>
              <a:gd name="connsiteX4" fmla="*/ 2395861 w 2395861"/>
              <a:gd name="connsiteY4" fmla="*/ 619101 h 619101"/>
              <a:gd name="connsiteX0" fmla="*/ 0 w 2395861"/>
              <a:gd name="connsiteY0" fmla="*/ 0 h 619101"/>
              <a:gd name="connsiteX1" fmla="*/ 65314 w 2395861"/>
              <a:gd name="connsiteY1" fmla="*/ 76200 h 619101"/>
              <a:gd name="connsiteX2" fmla="*/ 250371 w 2395861"/>
              <a:gd name="connsiteY2" fmla="*/ 370114 h 619101"/>
              <a:gd name="connsiteX3" fmla="*/ 1928629 w 2395861"/>
              <a:gd name="connsiteY3" fmla="*/ 378046 h 619101"/>
              <a:gd name="connsiteX4" fmla="*/ 2395861 w 2395861"/>
              <a:gd name="connsiteY4" fmla="*/ 619101 h 619101"/>
              <a:gd name="connsiteX0" fmla="*/ 61028 w 2456889"/>
              <a:gd name="connsiteY0" fmla="*/ 0 h 619101"/>
              <a:gd name="connsiteX1" fmla="*/ 126342 w 2456889"/>
              <a:gd name="connsiteY1" fmla="*/ 76200 h 619101"/>
              <a:gd name="connsiteX2" fmla="*/ 1581560 w 2456889"/>
              <a:gd name="connsiteY2" fmla="*/ 43145 h 619101"/>
              <a:gd name="connsiteX3" fmla="*/ 1989657 w 2456889"/>
              <a:gd name="connsiteY3" fmla="*/ 378046 h 619101"/>
              <a:gd name="connsiteX4" fmla="*/ 2456889 w 2456889"/>
              <a:gd name="connsiteY4" fmla="*/ 619101 h 619101"/>
              <a:gd name="connsiteX0" fmla="*/ 61028 w 2456889"/>
              <a:gd name="connsiteY0" fmla="*/ 29104 h 648205"/>
              <a:gd name="connsiteX1" fmla="*/ 126342 w 2456889"/>
              <a:gd name="connsiteY1" fmla="*/ 105304 h 648205"/>
              <a:gd name="connsiteX2" fmla="*/ 1581560 w 2456889"/>
              <a:gd name="connsiteY2" fmla="*/ 72249 h 648205"/>
              <a:gd name="connsiteX3" fmla="*/ 1989657 w 2456889"/>
              <a:gd name="connsiteY3" fmla="*/ 407150 h 648205"/>
              <a:gd name="connsiteX4" fmla="*/ 2456889 w 2456889"/>
              <a:gd name="connsiteY4" fmla="*/ 648205 h 648205"/>
              <a:gd name="connsiteX0" fmla="*/ 0 w 2395861"/>
              <a:gd name="connsiteY0" fmla="*/ 0 h 619101"/>
              <a:gd name="connsiteX1" fmla="*/ 1050260 w 2395861"/>
              <a:gd name="connsiteY1" fmla="*/ 403169 h 619101"/>
              <a:gd name="connsiteX2" fmla="*/ 1520532 w 2395861"/>
              <a:gd name="connsiteY2" fmla="*/ 43145 h 619101"/>
              <a:gd name="connsiteX3" fmla="*/ 1928629 w 2395861"/>
              <a:gd name="connsiteY3" fmla="*/ 378046 h 619101"/>
              <a:gd name="connsiteX4" fmla="*/ 2395861 w 2395861"/>
              <a:gd name="connsiteY4" fmla="*/ 619101 h 619101"/>
              <a:gd name="connsiteX0" fmla="*/ 0 w 1734160"/>
              <a:gd name="connsiteY0" fmla="*/ 0 h 1114944"/>
              <a:gd name="connsiteX1" fmla="*/ 388559 w 1734160"/>
              <a:gd name="connsiteY1" fmla="*/ 899012 h 1114944"/>
              <a:gd name="connsiteX2" fmla="*/ 858831 w 1734160"/>
              <a:gd name="connsiteY2" fmla="*/ 538988 h 1114944"/>
              <a:gd name="connsiteX3" fmla="*/ 1266928 w 1734160"/>
              <a:gd name="connsiteY3" fmla="*/ 873889 h 1114944"/>
              <a:gd name="connsiteX4" fmla="*/ 1734160 w 1734160"/>
              <a:gd name="connsiteY4" fmla="*/ 1114944 h 1114944"/>
              <a:gd name="connsiteX0" fmla="*/ 0 w 1734160"/>
              <a:gd name="connsiteY0" fmla="*/ 0 h 1114944"/>
              <a:gd name="connsiteX1" fmla="*/ 76057 w 1734160"/>
              <a:gd name="connsiteY1" fmla="*/ 801254 h 1114944"/>
              <a:gd name="connsiteX2" fmla="*/ 388559 w 1734160"/>
              <a:gd name="connsiteY2" fmla="*/ 899012 h 1114944"/>
              <a:gd name="connsiteX3" fmla="*/ 858831 w 1734160"/>
              <a:gd name="connsiteY3" fmla="*/ 538988 h 1114944"/>
              <a:gd name="connsiteX4" fmla="*/ 1266928 w 1734160"/>
              <a:gd name="connsiteY4" fmla="*/ 873889 h 1114944"/>
              <a:gd name="connsiteX5" fmla="*/ 1734160 w 1734160"/>
              <a:gd name="connsiteY5" fmla="*/ 1114944 h 1114944"/>
              <a:gd name="connsiteX0" fmla="*/ 0 w 1734160"/>
              <a:gd name="connsiteY0" fmla="*/ 0 h 1114944"/>
              <a:gd name="connsiteX1" fmla="*/ 76057 w 1734160"/>
              <a:gd name="connsiteY1" fmla="*/ 801254 h 1114944"/>
              <a:gd name="connsiteX2" fmla="*/ 597717 w 1734160"/>
              <a:gd name="connsiteY2" fmla="*/ 906198 h 1114944"/>
              <a:gd name="connsiteX3" fmla="*/ 858831 w 1734160"/>
              <a:gd name="connsiteY3" fmla="*/ 538988 h 1114944"/>
              <a:gd name="connsiteX4" fmla="*/ 1266928 w 1734160"/>
              <a:gd name="connsiteY4" fmla="*/ 873889 h 1114944"/>
              <a:gd name="connsiteX5" fmla="*/ 1734160 w 1734160"/>
              <a:gd name="connsiteY5" fmla="*/ 1114944 h 1114944"/>
              <a:gd name="connsiteX0" fmla="*/ 0 w 1734160"/>
              <a:gd name="connsiteY0" fmla="*/ 0 h 1114944"/>
              <a:gd name="connsiteX1" fmla="*/ 140706 w 1734160"/>
              <a:gd name="connsiteY1" fmla="*/ 887487 h 1114944"/>
              <a:gd name="connsiteX2" fmla="*/ 597717 w 1734160"/>
              <a:gd name="connsiteY2" fmla="*/ 906198 h 1114944"/>
              <a:gd name="connsiteX3" fmla="*/ 858831 w 1734160"/>
              <a:gd name="connsiteY3" fmla="*/ 538988 h 1114944"/>
              <a:gd name="connsiteX4" fmla="*/ 1266928 w 1734160"/>
              <a:gd name="connsiteY4" fmla="*/ 873889 h 1114944"/>
              <a:gd name="connsiteX5" fmla="*/ 1734160 w 1734160"/>
              <a:gd name="connsiteY5" fmla="*/ 1114944 h 1114944"/>
              <a:gd name="connsiteX0" fmla="*/ 0 w 1734160"/>
              <a:gd name="connsiteY0" fmla="*/ 0 h 1114944"/>
              <a:gd name="connsiteX1" fmla="*/ 140706 w 1734160"/>
              <a:gd name="connsiteY1" fmla="*/ 887487 h 1114944"/>
              <a:gd name="connsiteX2" fmla="*/ 597717 w 1734160"/>
              <a:gd name="connsiteY2" fmla="*/ 906198 h 1114944"/>
              <a:gd name="connsiteX3" fmla="*/ 858831 w 1734160"/>
              <a:gd name="connsiteY3" fmla="*/ 538988 h 1114944"/>
              <a:gd name="connsiteX4" fmla="*/ 1266928 w 1734160"/>
              <a:gd name="connsiteY4" fmla="*/ 873889 h 1114944"/>
              <a:gd name="connsiteX5" fmla="*/ 1734160 w 1734160"/>
              <a:gd name="connsiteY5" fmla="*/ 1114944 h 1114944"/>
              <a:gd name="connsiteX0" fmla="*/ 0 w 1734160"/>
              <a:gd name="connsiteY0" fmla="*/ 0 h 1114944"/>
              <a:gd name="connsiteX1" fmla="*/ 140706 w 1734160"/>
              <a:gd name="connsiteY1" fmla="*/ 887487 h 1114944"/>
              <a:gd name="connsiteX2" fmla="*/ 597717 w 1734160"/>
              <a:gd name="connsiteY2" fmla="*/ 906198 h 1114944"/>
              <a:gd name="connsiteX3" fmla="*/ 858831 w 1734160"/>
              <a:gd name="connsiteY3" fmla="*/ 538988 h 1114944"/>
              <a:gd name="connsiteX4" fmla="*/ 1266928 w 1734160"/>
              <a:gd name="connsiteY4" fmla="*/ 873889 h 1114944"/>
              <a:gd name="connsiteX5" fmla="*/ 1734160 w 1734160"/>
              <a:gd name="connsiteY5" fmla="*/ 1114944 h 1114944"/>
              <a:gd name="connsiteX0" fmla="*/ 0 w 1734160"/>
              <a:gd name="connsiteY0" fmla="*/ 0 h 1114944"/>
              <a:gd name="connsiteX1" fmla="*/ 140706 w 1734160"/>
              <a:gd name="connsiteY1" fmla="*/ 887487 h 1114944"/>
              <a:gd name="connsiteX2" fmla="*/ 631943 w 1734160"/>
              <a:gd name="connsiteY2" fmla="*/ 895419 h 1114944"/>
              <a:gd name="connsiteX3" fmla="*/ 858831 w 1734160"/>
              <a:gd name="connsiteY3" fmla="*/ 538988 h 1114944"/>
              <a:gd name="connsiteX4" fmla="*/ 1266928 w 1734160"/>
              <a:gd name="connsiteY4" fmla="*/ 873889 h 1114944"/>
              <a:gd name="connsiteX5" fmla="*/ 1734160 w 1734160"/>
              <a:gd name="connsiteY5" fmla="*/ 1114944 h 1114944"/>
              <a:gd name="connsiteX0" fmla="*/ 0 w 1734160"/>
              <a:gd name="connsiteY0" fmla="*/ 0 h 1114944"/>
              <a:gd name="connsiteX1" fmla="*/ 140706 w 1734160"/>
              <a:gd name="connsiteY1" fmla="*/ 887487 h 1114944"/>
              <a:gd name="connsiteX2" fmla="*/ 631943 w 1734160"/>
              <a:gd name="connsiteY2" fmla="*/ 895419 h 1114944"/>
              <a:gd name="connsiteX3" fmla="*/ 858831 w 1734160"/>
              <a:gd name="connsiteY3" fmla="*/ 538988 h 1114944"/>
              <a:gd name="connsiteX4" fmla="*/ 1266928 w 1734160"/>
              <a:gd name="connsiteY4" fmla="*/ 873889 h 1114944"/>
              <a:gd name="connsiteX5" fmla="*/ 1734160 w 1734160"/>
              <a:gd name="connsiteY5" fmla="*/ 1114944 h 1114944"/>
              <a:gd name="connsiteX0" fmla="*/ 0 w 1734160"/>
              <a:gd name="connsiteY0" fmla="*/ 0 h 1114944"/>
              <a:gd name="connsiteX1" fmla="*/ 140706 w 1734160"/>
              <a:gd name="connsiteY1" fmla="*/ 887487 h 1114944"/>
              <a:gd name="connsiteX2" fmla="*/ 631943 w 1734160"/>
              <a:gd name="connsiteY2" fmla="*/ 895419 h 1114944"/>
              <a:gd name="connsiteX3" fmla="*/ 858831 w 1734160"/>
              <a:gd name="connsiteY3" fmla="*/ 538988 h 1114944"/>
              <a:gd name="connsiteX4" fmla="*/ 1266928 w 1734160"/>
              <a:gd name="connsiteY4" fmla="*/ 873889 h 1114944"/>
              <a:gd name="connsiteX5" fmla="*/ 1734160 w 1734160"/>
              <a:gd name="connsiteY5" fmla="*/ 1114944 h 1114944"/>
              <a:gd name="connsiteX0" fmla="*/ 0 w 1734160"/>
              <a:gd name="connsiteY0" fmla="*/ 0 h 1114944"/>
              <a:gd name="connsiteX1" fmla="*/ 140706 w 1734160"/>
              <a:gd name="connsiteY1" fmla="*/ 887487 h 1114944"/>
              <a:gd name="connsiteX2" fmla="*/ 631943 w 1734160"/>
              <a:gd name="connsiteY2" fmla="*/ 895419 h 1114944"/>
              <a:gd name="connsiteX3" fmla="*/ 858831 w 1734160"/>
              <a:gd name="connsiteY3" fmla="*/ 538988 h 1114944"/>
              <a:gd name="connsiteX4" fmla="*/ 1179462 w 1734160"/>
              <a:gd name="connsiteY4" fmla="*/ 855924 h 1114944"/>
              <a:gd name="connsiteX5" fmla="*/ 1734160 w 1734160"/>
              <a:gd name="connsiteY5" fmla="*/ 1114944 h 1114944"/>
              <a:gd name="connsiteX0" fmla="*/ 0 w 1734160"/>
              <a:gd name="connsiteY0" fmla="*/ 0 h 1114944"/>
              <a:gd name="connsiteX1" fmla="*/ 140706 w 1734160"/>
              <a:gd name="connsiteY1" fmla="*/ 887487 h 1114944"/>
              <a:gd name="connsiteX2" fmla="*/ 631943 w 1734160"/>
              <a:gd name="connsiteY2" fmla="*/ 895419 h 1114944"/>
              <a:gd name="connsiteX3" fmla="*/ 858831 w 1734160"/>
              <a:gd name="connsiteY3" fmla="*/ 538988 h 1114944"/>
              <a:gd name="connsiteX4" fmla="*/ 1179462 w 1734160"/>
              <a:gd name="connsiteY4" fmla="*/ 855924 h 1114944"/>
              <a:gd name="connsiteX5" fmla="*/ 1734160 w 1734160"/>
              <a:gd name="connsiteY5" fmla="*/ 1114944 h 1114944"/>
              <a:gd name="connsiteX0" fmla="*/ 0 w 1734160"/>
              <a:gd name="connsiteY0" fmla="*/ 0 h 1114944"/>
              <a:gd name="connsiteX1" fmla="*/ 140706 w 1734160"/>
              <a:gd name="connsiteY1" fmla="*/ 887487 h 1114944"/>
              <a:gd name="connsiteX2" fmla="*/ 631943 w 1734160"/>
              <a:gd name="connsiteY2" fmla="*/ 895419 h 1114944"/>
              <a:gd name="connsiteX3" fmla="*/ 858831 w 1734160"/>
              <a:gd name="connsiteY3" fmla="*/ 538988 h 1114944"/>
              <a:gd name="connsiteX4" fmla="*/ 1179462 w 1734160"/>
              <a:gd name="connsiteY4" fmla="*/ 855924 h 1114944"/>
              <a:gd name="connsiteX5" fmla="*/ 1734160 w 1734160"/>
              <a:gd name="connsiteY5" fmla="*/ 1114944 h 1114944"/>
              <a:gd name="connsiteX0" fmla="*/ 0 w 1734160"/>
              <a:gd name="connsiteY0" fmla="*/ 0 h 1114944"/>
              <a:gd name="connsiteX1" fmla="*/ 140706 w 1734160"/>
              <a:gd name="connsiteY1" fmla="*/ 887487 h 1114944"/>
              <a:gd name="connsiteX2" fmla="*/ 631943 w 1734160"/>
              <a:gd name="connsiteY2" fmla="*/ 895419 h 1114944"/>
              <a:gd name="connsiteX3" fmla="*/ 858831 w 1734160"/>
              <a:gd name="connsiteY3" fmla="*/ 538988 h 1114944"/>
              <a:gd name="connsiteX4" fmla="*/ 1179462 w 1734160"/>
              <a:gd name="connsiteY4" fmla="*/ 855924 h 1114944"/>
              <a:gd name="connsiteX5" fmla="*/ 1734160 w 1734160"/>
              <a:gd name="connsiteY5" fmla="*/ 1114944 h 1114944"/>
              <a:gd name="connsiteX0" fmla="*/ 0 w 2643048"/>
              <a:gd name="connsiteY0" fmla="*/ 979577 h 986842"/>
              <a:gd name="connsiteX1" fmla="*/ 1049594 w 2643048"/>
              <a:gd name="connsiteY1" fmla="*/ 349281 h 986842"/>
              <a:gd name="connsiteX2" fmla="*/ 1540831 w 2643048"/>
              <a:gd name="connsiteY2" fmla="*/ 357213 h 986842"/>
              <a:gd name="connsiteX3" fmla="*/ 1767719 w 2643048"/>
              <a:gd name="connsiteY3" fmla="*/ 782 h 986842"/>
              <a:gd name="connsiteX4" fmla="*/ 2088350 w 2643048"/>
              <a:gd name="connsiteY4" fmla="*/ 317718 h 986842"/>
              <a:gd name="connsiteX5" fmla="*/ 2643048 w 2643048"/>
              <a:gd name="connsiteY5" fmla="*/ 576738 h 986842"/>
              <a:gd name="connsiteX0" fmla="*/ 0 w 2643048"/>
              <a:gd name="connsiteY0" fmla="*/ 1303433 h 1307504"/>
              <a:gd name="connsiteX1" fmla="*/ 133100 w 2643048"/>
              <a:gd name="connsiteY1" fmla="*/ 2738 h 1307504"/>
              <a:gd name="connsiteX2" fmla="*/ 1540831 w 2643048"/>
              <a:gd name="connsiteY2" fmla="*/ 681069 h 1307504"/>
              <a:gd name="connsiteX3" fmla="*/ 1767719 w 2643048"/>
              <a:gd name="connsiteY3" fmla="*/ 324638 h 1307504"/>
              <a:gd name="connsiteX4" fmla="*/ 2088350 w 2643048"/>
              <a:gd name="connsiteY4" fmla="*/ 641574 h 1307504"/>
              <a:gd name="connsiteX5" fmla="*/ 2643048 w 2643048"/>
              <a:gd name="connsiteY5" fmla="*/ 900594 h 1307504"/>
              <a:gd name="connsiteX0" fmla="*/ 0 w 2643048"/>
              <a:gd name="connsiteY0" fmla="*/ 1303433 h 1307504"/>
              <a:gd name="connsiteX1" fmla="*/ 133100 w 2643048"/>
              <a:gd name="connsiteY1" fmla="*/ 2738 h 1307504"/>
              <a:gd name="connsiteX2" fmla="*/ 1297447 w 2643048"/>
              <a:gd name="connsiteY2" fmla="*/ 80391 h 1307504"/>
              <a:gd name="connsiteX3" fmla="*/ 1767719 w 2643048"/>
              <a:gd name="connsiteY3" fmla="*/ 324638 h 1307504"/>
              <a:gd name="connsiteX4" fmla="*/ 2088350 w 2643048"/>
              <a:gd name="connsiteY4" fmla="*/ 641574 h 1307504"/>
              <a:gd name="connsiteX5" fmla="*/ 2643048 w 2643048"/>
              <a:gd name="connsiteY5" fmla="*/ 900594 h 1307504"/>
              <a:gd name="connsiteX0" fmla="*/ 0 w 2643048"/>
              <a:gd name="connsiteY0" fmla="*/ 1303433 h 1307504"/>
              <a:gd name="connsiteX1" fmla="*/ 133100 w 2643048"/>
              <a:gd name="connsiteY1" fmla="*/ 2738 h 1307504"/>
              <a:gd name="connsiteX2" fmla="*/ 1297447 w 2643048"/>
              <a:gd name="connsiteY2" fmla="*/ 80391 h 1307504"/>
              <a:gd name="connsiteX3" fmla="*/ 1794339 w 2643048"/>
              <a:gd name="connsiteY3" fmla="*/ 651792 h 1307504"/>
              <a:gd name="connsiteX4" fmla="*/ 2088350 w 2643048"/>
              <a:gd name="connsiteY4" fmla="*/ 641574 h 1307504"/>
              <a:gd name="connsiteX5" fmla="*/ 2643048 w 2643048"/>
              <a:gd name="connsiteY5" fmla="*/ 900594 h 1307504"/>
              <a:gd name="connsiteX0" fmla="*/ 0 w 2643048"/>
              <a:gd name="connsiteY0" fmla="*/ 1303433 h 1307504"/>
              <a:gd name="connsiteX1" fmla="*/ 133100 w 2643048"/>
              <a:gd name="connsiteY1" fmla="*/ 2738 h 1307504"/>
              <a:gd name="connsiteX2" fmla="*/ 1297447 w 2643048"/>
              <a:gd name="connsiteY2" fmla="*/ 80391 h 1307504"/>
              <a:gd name="connsiteX3" fmla="*/ 1794339 w 2643048"/>
              <a:gd name="connsiteY3" fmla="*/ 651792 h 1307504"/>
              <a:gd name="connsiteX4" fmla="*/ 2232860 w 2643048"/>
              <a:gd name="connsiteY4" fmla="*/ 51623 h 1307504"/>
              <a:gd name="connsiteX5" fmla="*/ 2643048 w 2643048"/>
              <a:gd name="connsiteY5" fmla="*/ 900594 h 1307504"/>
              <a:gd name="connsiteX0" fmla="*/ 0 w 2631639"/>
              <a:gd name="connsiteY0" fmla="*/ 1303433 h 1307504"/>
              <a:gd name="connsiteX1" fmla="*/ 133100 w 2631639"/>
              <a:gd name="connsiteY1" fmla="*/ 2738 h 1307504"/>
              <a:gd name="connsiteX2" fmla="*/ 1297447 w 2631639"/>
              <a:gd name="connsiteY2" fmla="*/ 80391 h 1307504"/>
              <a:gd name="connsiteX3" fmla="*/ 1794339 w 2631639"/>
              <a:gd name="connsiteY3" fmla="*/ 651792 h 1307504"/>
              <a:gd name="connsiteX4" fmla="*/ 2232860 w 2631639"/>
              <a:gd name="connsiteY4" fmla="*/ 51623 h 1307504"/>
              <a:gd name="connsiteX5" fmla="*/ 2631639 w 2631639"/>
              <a:gd name="connsiteY5" fmla="*/ 1013221 h 1307504"/>
              <a:gd name="connsiteX0" fmla="*/ 0 w 2631639"/>
              <a:gd name="connsiteY0" fmla="*/ 1303433 h 1307504"/>
              <a:gd name="connsiteX1" fmla="*/ 133100 w 2631639"/>
              <a:gd name="connsiteY1" fmla="*/ 2738 h 1307504"/>
              <a:gd name="connsiteX2" fmla="*/ 1297447 w 2631639"/>
              <a:gd name="connsiteY2" fmla="*/ 80391 h 1307504"/>
              <a:gd name="connsiteX3" fmla="*/ 1794339 w 2631639"/>
              <a:gd name="connsiteY3" fmla="*/ 651792 h 1307504"/>
              <a:gd name="connsiteX4" fmla="*/ 2468638 w 2631639"/>
              <a:gd name="connsiteY4" fmla="*/ 62349 h 1307504"/>
              <a:gd name="connsiteX5" fmla="*/ 2631639 w 2631639"/>
              <a:gd name="connsiteY5" fmla="*/ 1013221 h 1307504"/>
              <a:gd name="connsiteX0" fmla="*/ 0 w 2635743"/>
              <a:gd name="connsiteY0" fmla="*/ 1303433 h 1307504"/>
              <a:gd name="connsiteX1" fmla="*/ 133100 w 2635743"/>
              <a:gd name="connsiteY1" fmla="*/ 2738 h 1307504"/>
              <a:gd name="connsiteX2" fmla="*/ 1297447 w 2635743"/>
              <a:gd name="connsiteY2" fmla="*/ 80391 h 1307504"/>
              <a:gd name="connsiteX3" fmla="*/ 1794339 w 2635743"/>
              <a:gd name="connsiteY3" fmla="*/ 651792 h 1307504"/>
              <a:gd name="connsiteX4" fmla="*/ 2468638 w 2635743"/>
              <a:gd name="connsiteY4" fmla="*/ 62349 h 1307504"/>
              <a:gd name="connsiteX5" fmla="*/ 2631639 w 2635743"/>
              <a:gd name="connsiteY5" fmla="*/ 1013221 h 1307504"/>
              <a:gd name="connsiteX0" fmla="*/ 0 w 2620231"/>
              <a:gd name="connsiteY0" fmla="*/ 1303433 h 1307504"/>
              <a:gd name="connsiteX1" fmla="*/ 133100 w 2620231"/>
              <a:gd name="connsiteY1" fmla="*/ 2738 h 1307504"/>
              <a:gd name="connsiteX2" fmla="*/ 1297447 w 2620231"/>
              <a:gd name="connsiteY2" fmla="*/ 80391 h 1307504"/>
              <a:gd name="connsiteX3" fmla="*/ 1794339 w 2620231"/>
              <a:gd name="connsiteY3" fmla="*/ 651792 h 1307504"/>
              <a:gd name="connsiteX4" fmla="*/ 2468638 w 2620231"/>
              <a:gd name="connsiteY4" fmla="*/ 62349 h 1307504"/>
              <a:gd name="connsiteX5" fmla="*/ 2620231 w 2620231"/>
              <a:gd name="connsiteY5" fmla="*/ 1034674 h 1307504"/>
              <a:gd name="connsiteX0" fmla="*/ 0 w 2620231"/>
              <a:gd name="connsiteY0" fmla="*/ 1303433 h 1307504"/>
              <a:gd name="connsiteX1" fmla="*/ 133100 w 2620231"/>
              <a:gd name="connsiteY1" fmla="*/ 2738 h 1307504"/>
              <a:gd name="connsiteX2" fmla="*/ 1297447 w 2620231"/>
              <a:gd name="connsiteY2" fmla="*/ 80391 h 1307504"/>
              <a:gd name="connsiteX3" fmla="*/ 1794339 w 2620231"/>
              <a:gd name="connsiteY3" fmla="*/ 651792 h 1307504"/>
              <a:gd name="connsiteX4" fmla="*/ 2468638 w 2620231"/>
              <a:gd name="connsiteY4" fmla="*/ 62349 h 1307504"/>
              <a:gd name="connsiteX5" fmla="*/ 2620231 w 2620231"/>
              <a:gd name="connsiteY5" fmla="*/ 1034674 h 1307504"/>
              <a:gd name="connsiteX0" fmla="*/ 0 w 2620231"/>
              <a:gd name="connsiteY0" fmla="*/ 1303433 h 1307504"/>
              <a:gd name="connsiteX1" fmla="*/ 133100 w 2620231"/>
              <a:gd name="connsiteY1" fmla="*/ 2738 h 1307504"/>
              <a:gd name="connsiteX2" fmla="*/ 1297447 w 2620231"/>
              <a:gd name="connsiteY2" fmla="*/ 80391 h 1307504"/>
              <a:gd name="connsiteX3" fmla="*/ 1794339 w 2620231"/>
              <a:gd name="connsiteY3" fmla="*/ 651792 h 1307504"/>
              <a:gd name="connsiteX4" fmla="*/ 2468638 w 2620231"/>
              <a:gd name="connsiteY4" fmla="*/ 62349 h 1307504"/>
              <a:gd name="connsiteX5" fmla="*/ 2620231 w 2620231"/>
              <a:gd name="connsiteY5" fmla="*/ 1034674 h 1307504"/>
              <a:gd name="connsiteX0" fmla="*/ 0 w 2620231"/>
              <a:gd name="connsiteY0" fmla="*/ 1339112 h 1343183"/>
              <a:gd name="connsiteX1" fmla="*/ 133100 w 2620231"/>
              <a:gd name="connsiteY1" fmla="*/ 38417 h 1343183"/>
              <a:gd name="connsiteX2" fmla="*/ 1297447 w 2620231"/>
              <a:gd name="connsiteY2" fmla="*/ 116070 h 1343183"/>
              <a:gd name="connsiteX3" fmla="*/ 1794339 w 2620231"/>
              <a:gd name="connsiteY3" fmla="*/ 687471 h 1343183"/>
              <a:gd name="connsiteX4" fmla="*/ 2468638 w 2620231"/>
              <a:gd name="connsiteY4" fmla="*/ 98028 h 1343183"/>
              <a:gd name="connsiteX5" fmla="*/ 2620231 w 2620231"/>
              <a:gd name="connsiteY5" fmla="*/ 1070353 h 1343183"/>
              <a:gd name="connsiteX0" fmla="*/ 0 w 2620231"/>
              <a:gd name="connsiteY0" fmla="*/ 1339112 h 1344883"/>
              <a:gd name="connsiteX1" fmla="*/ 133100 w 2620231"/>
              <a:gd name="connsiteY1" fmla="*/ 38417 h 1344883"/>
              <a:gd name="connsiteX2" fmla="*/ 1297447 w 2620231"/>
              <a:gd name="connsiteY2" fmla="*/ 116070 h 1344883"/>
              <a:gd name="connsiteX3" fmla="*/ 1794339 w 2620231"/>
              <a:gd name="connsiteY3" fmla="*/ 687471 h 1344883"/>
              <a:gd name="connsiteX4" fmla="*/ 2468638 w 2620231"/>
              <a:gd name="connsiteY4" fmla="*/ 98028 h 1344883"/>
              <a:gd name="connsiteX5" fmla="*/ 2620231 w 2620231"/>
              <a:gd name="connsiteY5" fmla="*/ 1070353 h 1344883"/>
              <a:gd name="connsiteX0" fmla="*/ 15614 w 2635845"/>
              <a:gd name="connsiteY0" fmla="*/ 1339112 h 1344299"/>
              <a:gd name="connsiteX1" fmla="*/ 148714 w 2635845"/>
              <a:gd name="connsiteY1" fmla="*/ 38417 h 1344299"/>
              <a:gd name="connsiteX2" fmla="*/ 1313061 w 2635845"/>
              <a:gd name="connsiteY2" fmla="*/ 116070 h 1344299"/>
              <a:gd name="connsiteX3" fmla="*/ 1809953 w 2635845"/>
              <a:gd name="connsiteY3" fmla="*/ 687471 h 1344299"/>
              <a:gd name="connsiteX4" fmla="*/ 2484252 w 2635845"/>
              <a:gd name="connsiteY4" fmla="*/ 98028 h 1344299"/>
              <a:gd name="connsiteX5" fmla="*/ 2635845 w 2635845"/>
              <a:gd name="connsiteY5" fmla="*/ 1070353 h 1344299"/>
              <a:gd name="connsiteX0" fmla="*/ 0 w 2791360"/>
              <a:gd name="connsiteY0" fmla="*/ 1274754 h 1280235"/>
              <a:gd name="connsiteX1" fmla="*/ 304229 w 2791360"/>
              <a:gd name="connsiteY1" fmla="*/ 38417 h 1280235"/>
              <a:gd name="connsiteX2" fmla="*/ 1468576 w 2791360"/>
              <a:gd name="connsiteY2" fmla="*/ 116070 h 1280235"/>
              <a:gd name="connsiteX3" fmla="*/ 1965468 w 2791360"/>
              <a:gd name="connsiteY3" fmla="*/ 687471 h 1280235"/>
              <a:gd name="connsiteX4" fmla="*/ 2639767 w 2791360"/>
              <a:gd name="connsiteY4" fmla="*/ 98028 h 1280235"/>
              <a:gd name="connsiteX5" fmla="*/ 2791360 w 2791360"/>
              <a:gd name="connsiteY5" fmla="*/ 1070353 h 1280235"/>
              <a:gd name="connsiteX0" fmla="*/ 0 w 2791360"/>
              <a:gd name="connsiteY0" fmla="*/ 1274754 h 1274754"/>
              <a:gd name="connsiteX1" fmla="*/ 304229 w 2791360"/>
              <a:gd name="connsiteY1" fmla="*/ 38417 h 1274754"/>
              <a:gd name="connsiteX2" fmla="*/ 1468576 w 2791360"/>
              <a:gd name="connsiteY2" fmla="*/ 116070 h 1274754"/>
              <a:gd name="connsiteX3" fmla="*/ 1965468 w 2791360"/>
              <a:gd name="connsiteY3" fmla="*/ 687471 h 1274754"/>
              <a:gd name="connsiteX4" fmla="*/ 2639767 w 2791360"/>
              <a:gd name="connsiteY4" fmla="*/ 98028 h 1274754"/>
              <a:gd name="connsiteX5" fmla="*/ 2791360 w 2791360"/>
              <a:gd name="connsiteY5" fmla="*/ 1070353 h 1274754"/>
              <a:gd name="connsiteX0" fmla="*/ 0 w 2791360"/>
              <a:gd name="connsiteY0" fmla="*/ 1285110 h 1285110"/>
              <a:gd name="connsiteX1" fmla="*/ 304229 w 2791360"/>
              <a:gd name="connsiteY1" fmla="*/ 48773 h 1285110"/>
              <a:gd name="connsiteX2" fmla="*/ 1365898 w 2791360"/>
              <a:gd name="connsiteY2" fmla="*/ 94247 h 1285110"/>
              <a:gd name="connsiteX3" fmla="*/ 1965468 w 2791360"/>
              <a:gd name="connsiteY3" fmla="*/ 697827 h 1285110"/>
              <a:gd name="connsiteX4" fmla="*/ 2639767 w 2791360"/>
              <a:gd name="connsiteY4" fmla="*/ 108384 h 1285110"/>
              <a:gd name="connsiteX5" fmla="*/ 2791360 w 2791360"/>
              <a:gd name="connsiteY5" fmla="*/ 1080709 h 1285110"/>
              <a:gd name="connsiteX0" fmla="*/ 0 w 2791360"/>
              <a:gd name="connsiteY0" fmla="*/ 1285110 h 1285110"/>
              <a:gd name="connsiteX1" fmla="*/ 304229 w 2791360"/>
              <a:gd name="connsiteY1" fmla="*/ 48773 h 1285110"/>
              <a:gd name="connsiteX2" fmla="*/ 1365898 w 2791360"/>
              <a:gd name="connsiteY2" fmla="*/ 94247 h 1285110"/>
              <a:gd name="connsiteX3" fmla="*/ 1965468 w 2791360"/>
              <a:gd name="connsiteY3" fmla="*/ 697827 h 1285110"/>
              <a:gd name="connsiteX4" fmla="*/ 2639767 w 2791360"/>
              <a:gd name="connsiteY4" fmla="*/ 108384 h 1285110"/>
              <a:gd name="connsiteX5" fmla="*/ 2791360 w 2791360"/>
              <a:gd name="connsiteY5" fmla="*/ 1080709 h 1285110"/>
              <a:gd name="connsiteX0" fmla="*/ 0 w 2791360"/>
              <a:gd name="connsiteY0" fmla="*/ 1285110 h 1285110"/>
              <a:gd name="connsiteX1" fmla="*/ 304229 w 2791360"/>
              <a:gd name="connsiteY1" fmla="*/ 48773 h 1285110"/>
              <a:gd name="connsiteX2" fmla="*/ 1365898 w 2791360"/>
              <a:gd name="connsiteY2" fmla="*/ 94247 h 1285110"/>
              <a:gd name="connsiteX3" fmla="*/ 1965468 w 2791360"/>
              <a:gd name="connsiteY3" fmla="*/ 697827 h 1285110"/>
              <a:gd name="connsiteX4" fmla="*/ 2639767 w 2791360"/>
              <a:gd name="connsiteY4" fmla="*/ 108384 h 1285110"/>
              <a:gd name="connsiteX5" fmla="*/ 2791360 w 2791360"/>
              <a:gd name="connsiteY5" fmla="*/ 1080709 h 1285110"/>
              <a:gd name="connsiteX0" fmla="*/ 0 w 2804670"/>
              <a:gd name="connsiteY0" fmla="*/ 1285110 h 1285110"/>
              <a:gd name="connsiteX1" fmla="*/ 304229 w 2804670"/>
              <a:gd name="connsiteY1" fmla="*/ 48773 h 1285110"/>
              <a:gd name="connsiteX2" fmla="*/ 1365898 w 2804670"/>
              <a:gd name="connsiteY2" fmla="*/ 94247 h 1285110"/>
              <a:gd name="connsiteX3" fmla="*/ 1965468 w 2804670"/>
              <a:gd name="connsiteY3" fmla="*/ 697827 h 1285110"/>
              <a:gd name="connsiteX4" fmla="*/ 2639767 w 2804670"/>
              <a:gd name="connsiteY4" fmla="*/ 108384 h 1285110"/>
              <a:gd name="connsiteX5" fmla="*/ 2804670 w 2804670"/>
              <a:gd name="connsiteY5" fmla="*/ 1065067 h 1285110"/>
              <a:gd name="connsiteX0" fmla="*/ 0 w 2778050"/>
              <a:gd name="connsiteY0" fmla="*/ 1285110 h 1285110"/>
              <a:gd name="connsiteX1" fmla="*/ 304229 w 2778050"/>
              <a:gd name="connsiteY1" fmla="*/ 48773 h 1285110"/>
              <a:gd name="connsiteX2" fmla="*/ 1365898 w 2778050"/>
              <a:gd name="connsiteY2" fmla="*/ 94247 h 1285110"/>
              <a:gd name="connsiteX3" fmla="*/ 1965468 w 2778050"/>
              <a:gd name="connsiteY3" fmla="*/ 697827 h 1285110"/>
              <a:gd name="connsiteX4" fmla="*/ 2639767 w 2778050"/>
              <a:gd name="connsiteY4" fmla="*/ 108384 h 1285110"/>
              <a:gd name="connsiteX5" fmla="*/ 2778050 w 2778050"/>
              <a:gd name="connsiteY5" fmla="*/ 1183057 h 1285110"/>
              <a:gd name="connsiteX0" fmla="*/ 0 w 2795033"/>
              <a:gd name="connsiteY0" fmla="*/ 1285110 h 1285110"/>
              <a:gd name="connsiteX1" fmla="*/ 304229 w 2795033"/>
              <a:gd name="connsiteY1" fmla="*/ 48773 h 1285110"/>
              <a:gd name="connsiteX2" fmla="*/ 1365898 w 2795033"/>
              <a:gd name="connsiteY2" fmla="*/ 94247 h 1285110"/>
              <a:gd name="connsiteX3" fmla="*/ 1965468 w 2795033"/>
              <a:gd name="connsiteY3" fmla="*/ 697827 h 1285110"/>
              <a:gd name="connsiteX4" fmla="*/ 2639767 w 2795033"/>
              <a:gd name="connsiteY4" fmla="*/ 108384 h 1285110"/>
              <a:gd name="connsiteX5" fmla="*/ 2786931 w 2795033"/>
              <a:gd name="connsiteY5" fmla="*/ 832104 h 1285110"/>
              <a:gd name="connsiteX6" fmla="*/ 2778050 w 2795033"/>
              <a:gd name="connsiteY6" fmla="*/ 1183057 h 1285110"/>
              <a:gd name="connsiteX0" fmla="*/ 0 w 2792778"/>
              <a:gd name="connsiteY0" fmla="*/ 1285110 h 1285110"/>
              <a:gd name="connsiteX1" fmla="*/ 304229 w 2792778"/>
              <a:gd name="connsiteY1" fmla="*/ 48773 h 1285110"/>
              <a:gd name="connsiteX2" fmla="*/ 1365898 w 2792778"/>
              <a:gd name="connsiteY2" fmla="*/ 94247 h 1285110"/>
              <a:gd name="connsiteX3" fmla="*/ 1965468 w 2792778"/>
              <a:gd name="connsiteY3" fmla="*/ 697827 h 1285110"/>
              <a:gd name="connsiteX4" fmla="*/ 2639767 w 2792778"/>
              <a:gd name="connsiteY4" fmla="*/ 108384 h 1285110"/>
              <a:gd name="connsiteX5" fmla="*/ 2786931 w 2792778"/>
              <a:gd name="connsiteY5" fmla="*/ 832104 h 1285110"/>
              <a:gd name="connsiteX6" fmla="*/ 2759035 w 2792778"/>
              <a:gd name="connsiteY6" fmla="*/ 1247415 h 1285110"/>
              <a:gd name="connsiteX0" fmla="*/ 0 w 2801917"/>
              <a:gd name="connsiteY0" fmla="*/ 1285110 h 1285110"/>
              <a:gd name="connsiteX1" fmla="*/ 304229 w 2801917"/>
              <a:gd name="connsiteY1" fmla="*/ 48773 h 1285110"/>
              <a:gd name="connsiteX2" fmla="*/ 1365898 w 2801917"/>
              <a:gd name="connsiteY2" fmla="*/ 94247 h 1285110"/>
              <a:gd name="connsiteX3" fmla="*/ 1965468 w 2801917"/>
              <a:gd name="connsiteY3" fmla="*/ 697827 h 1285110"/>
              <a:gd name="connsiteX4" fmla="*/ 2639767 w 2801917"/>
              <a:gd name="connsiteY4" fmla="*/ 108384 h 1285110"/>
              <a:gd name="connsiteX5" fmla="*/ 2786931 w 2801917"/>
              <a:gd name="connsiteY5" fmla="*/ 832104 h 1285110"/>
              <a:gd name="connsiteX6" fmla="*/ 2759035 w 2801917"/>
              <a:gd name="connsiteY6" fmla="*/ 1247415 h 1285110"/>
              <a:gd name="connsiteX0" fmla="*/ 0 w 2800623"/>
              <a:gd name="connsiteY0" fmla="*/ 1285110 h 1285110"/>
              <a:gd name="connsiteX1" fmla="*/ 304229 w 2800623"/>
              <a:gd name="connsiteY1" fmla="*/ 48773 h 1285110"/>
              <a:gd name="connsiteX2" fmla="*/ 1365898 w 2800623"/>
              <a:gd name="connsiteY2" fmla="*/ 94247 h 1285110"/>
              <a:gd name="connsiteX3" fmla="*/ 1965468 w 2800623"/>
              <a:gd name="connsiteY3" fmla="*/ 697827 h 1285110"/>
              <a:gd name="connsiteX4" fmla="*/ 2639767 w 2800623"/>
              <a:gd name="connsiteY4" fmla="*/ 108384 h 1285110"/>
              <a:gd name="connsiteX5" fmla="*/ 2786931 w 2800623"/>
              <a:gd name="connsiteY5" fmla="*/ 832104 h 1285110"/>
              <a:gd name="connsiteX6" fmla="*/ 2755232 w 2800623"/>
              <a:gd name="connsiteY6" fmla="*/ 1225962 h 1285110"/>
              <a:gd name="connsiteX0" fmla="*/ 0 w 2807755"/>
              <a:gd name="connsiteY0" fmla="*/ 1285110 h 1285110"/>
              <a:gd name="connsiteX1" fmla="*/ 304229 w 2807755"/>
              <a:gd name="connsiteY1" fmla="*/ 48773 h 1285110"/>
              <a:gd name="connsiteX2" fmla="*/ 1365898 w 2807755"/>
              <a:gd name="connsiteY2" fmla="*/ 94247 h 1285110"/>
              <a:gd name="connsiteX3" fmla="*/ 1965468 w 2807755"/>
              <a:gd name="connsiteY3" fmla="*/ 697827 h 1285110"/>
              <a:gd name="connsiteX4" fmla="*/ 2639767 w 2807755"/>
              <a:gd name="connsiteY4" fmla="*/ 108384 h 1285110"/>
              <a:gd name="connsiteX5" fmla="*/ 2786931 w 2807755"/>
              <a:gd name="connsiteY5" fmla="*/ 832104 h 1285110"/>
              <a:gd name="connsiteX6" fmla="*/ 2755232 w 2807755"/>
              <a:gd name="connsiteY6" fmla="*/ 1225962 h 1285110"/>
              <a:gd name="connsiteX0" fmla="*/ 0 w 2828154"/>
              <a:gd name="connsiteY0" fmla="*/ 1285110 h 1285110"/>
              <a:gd name="connsiteX1" fmla="*/ 304229 w 2828154"/>
              <a:gd name="connsiteY1" fmla="*/ 48773 h 1285110"/>
              <a:gd name="connsiteX2" fmla="*/ 1365898 w 2828154"/>
              <a:gd name="connsiteY2" fmla="*/ 94247 h 1285110"/>
              <a:gd name="connsiteX3" fmla="*/ 1965468 w 2828154"/>
              <a:gd name="connsiteY3" fmla="*/ 697827 h 1285110"/>
              <a:gd name="connsiteX4" fmla="*/ 2639767 w 2828154"/>
              <a:gd name="connsiteY4" fmla="*/ 108384 h 1285110"/>
              <a:gd name="connsiteX5" fmla="*/ 2817354 w 2828154"/>
              <a:gd name="connsiteY5" fmla="*/ 730204 h 1285110"/>
              <a:gd name="connsiteX6" fmla="*/ 2755232 w 2828154"/>
              <a:gd name="connsiteY6" fmla="*/ 1225962 h 1285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8154" h="1285110">
                <a:moveTo>
                  <a:pt x="0" y="1285110"/>
                </a:moveTo>
                <a:cubicBezTo>
                  <a:pt x="9507" y="861268"/>
                  <a:pt x="53128" y="306910"/>
                  <a:pt x="304229" y="48773"/>
                </a:cubicBezTo>
                <a:cubicBezTo>
                  <a:pt x="756883" y="-28838"/>
                  <a:pt x="1089025" y="-13929"/>
                  <a:pt x="1365898" y="94247"/>
                </a:cubicBezTo>
                <a:cubicBezTo>
                  <a:pt x="1642771" y="202423"/>
                  <a:pt x="1323311" y="703644"/>
                  <a:pt x="1965468" y="697827"/>
                </a:cubicBezTo>
                <a:cubicBezTo>
                  <a:pt x="2466763" y="693286"/>
                  <a:pt x="2497786" y="102988"/>
                  <a:pt x="2639767" y="108384"/>
                </a:cubicBezTo>
                <a:cubicBezTo>
                  <a:pt x="2781748" y="113780"/>
                  <a:pt x="2794307" y="551092"/>
                  <a:pt x="2817354" y="730204"/>
                </a:cubicBezTo>
                <a:cubicBezTo>
                  <a:pt x="2840401" y="909316"/>
                  <a:pt x="2829600" y="1085235"/>
                  <a:pt x="2755232" y="1225962"/>
                </a:cubicBezTo>
              </a:path>
            </a:pathLst>
          </a:custGeom>
          <a:noFill/>
          <a:ln w="76200">
            <a:solidFill>
              <a:srgbClr val="FF660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Freeform 65"/>
          <p:cNvSpPr/>
          <p:nvPr/>
        </p:nvSpPr>
        <p:spPr>
          <a:xfrm>
            <a:off x="4944536" y="908050"/>
            <a:ext cx="6618817" cy="3378200"/>
          </a:xfrm>
          <a:custGeom>
            <a:avLst/>
            <a:gdLst>
              <a:gd name="connsiteX0" fmla="*/ 0 w 315686"/>
              <a:gd name="connsiteY0" fmla="*/ 0 h 478971"/>
              <a:gd name="connsiteX1" fmla="*/ 65314 w 315686"/>
              <a:gd name="connsiteY1" fmla="*/ 76200 h 478971"/>
              <a:gd name="connsiteX2" fmla="*/ 87086 w 315686"/>
              <a:gd name="connsiteY2" fmla="*/ 108857 h 478971"/>
              <a:gd name="connsiteX3" fmla="*/ 119743 w 315686"/>
              <a:gd name="connsiteY3" fmla="*/ 141514 h 478971"/>
              <a:gd name="connsiteX4" fmla="*/ 195943 w 315686"/>
              <a:gd name="connsiteY4" fmla="*/ 250371 h 478971"/>
              <a:gd name="connsiteX5" fmla="*/ 228600 w 315686"/>
              <a:gd name="connsiteY5" fmla="*/ 315686 h 478971"/>
              <a:gd name="connsiteX6" fmla="*/ 250371 w 315686"/>
              <a:gd name="connsiteY6" fmla="*/ 370114 h 478971"/>
              <a:gd name="connsiteX7" fmla="*/ 272143 w 315686"/>
              <a:gd name="connsiteY7" fmla="*/ 391886 h 478971"/>
              <a:gd name="connsiteX8" fmla="*/ 304800 w 315686"/>
              <a:gd name="connsiteY8" fmla="*/ 446314 h 478971"/>
              <a:gd name="connsiteX9" fmla="*/ 315686 w 315686"/>
              <a:gd name="connsiteY9" fmla="*/ 478971 h 478971"/>
              <a:gd name="connsiteX0" fmla="*/ 0 w 315686"/>
              <a:gd name="connsiteY0" fmla="*/ 0 h 478971"/>
              <a:gd name="connsiteX1" fmla="*/ 65314 w 315686"/>
              <a:gd name="connsiteY1" fmla="*/ 76200 h 478971"/>
              <a:gd name="connsiteX2" fmla="*/ 87086 w 315686"/>
              <a:gd name="connsiteY2" fmla="*/ 108857 h 478971"/>
              <a:gd name="connsiteX3" fmla="*/ 119743 w 315686"/>
              <a:gd name="connsiteY3" fmla="*/ 141514 h 478971"/>
              <a:gd name="connsiteX4" fmla="*/ 195943 w 315686"/>
              <a:gd name="connsiteY4" fmla="*/ 250371 h 478971"/>
              <a:gd name="connsiteX5" fmla="*/ 228600 w 315686"/>
              <a:gd name="connsiteY5" fmla="*/ 315686 h 478971"/>
              <a:gd name="connsiteX6" fmla="*/ 250371 w 315686"/>
              <a:gd name="connsiteY6" fmla="*/ 370114 h 478971"/>
              <a:gd name="connsiteX7" fmla="*/ 304800 w 315686"/>
              <a:gd name="connsiteY7" fmla="*/ 446314 h 478971"/>
              <a:gd name="connsiteX8" fmla="*/ 315686 w 315686"/>
              <a:gd name="connsiteY8" fmla="*/ 478971 h 478971"/>
              <a:gd name="connsiteX0" fmla="*/ 0 w 315686"/>
              <a:gd name="connsiteY0" fmla="*/ 0 h 478971"/>
              <a:gd name="connsiteX1" fmla="*/ 65314 w 315686"/>
              <a:gd name="connsiteY1" fmla="*/ 76200 h 478971"/>
              <a:gd name="connsiteX2" fmla="*/ 87086 w 315686"/>
              <a:gd name="connsiteY2" fmla="*/ 108857 h 478971"/>
              <a:gd name="connsiteX3" fmla="*/ 119743 w 315686"/>
              <a:gd name="connsiteY3" fmla="*/ 141514 h 478971"/>
              <a:gd name="connsiteX4" fmla="*/ 195943 w 315686"/>
              <a:gd name="connsiteY4" fmla="*/ 250371 h 478971"/>
              <a:gd name="connsiteX5" fmla="*/ 250371 w 315686"/>
              <a:gd name="connsiteY5" fmla="*/ 370114 h 478971"/>
              <a:gd name="connsiteX6" fmla="*/ 304800 w 315686"/>
              <a:gd name="connsiteY6" fmla="*/ 446314 h 478971"/>
              <a:gd name="connsiteX7" fmla="*/ 315686 w 315686"/>
              <a:gd name="connsiteY7" fmla="*/ 478971 h 478971"/>
              <a:gd name="connsiteX0" fmla="*/ 0 w 315686"/>
              <a:gd name="connsiteY0" fmla="*/ 0 h 478971"/>
              <a:gd name="connsiteX1" fmla="*/ 65314 w 315686"/>
              <a:gd name="connsiteY1" fmla="*/ 76200 h 478971"/>
              <a:gd name="connsiteX2" fmla="*/ 87086 w 315686"/>
              <a:gd name="connsiteY2" fmla="*/ 108857 h 478971"/>
              <a:gd name="connsiteX3" fmla="*/ 119743 w 315686"/>
              <a:gd name="connsiteY3" fmla="*/ 141514 h 478971"/>
              <a:gd name="connsiteX4" fmla="*/ 250371 w 315686"/>
              <a:gd name="connsiteY4" fmla="*/ 370114 h 478971"/>
              <a:gd name="connsiteX5" fmla="*/ 304800 w 315686"/>
              <a:gd name="connsiteY5" fmla="*/ 446314 h 478971"/>
              <a:gd name="connsiteX6" fmla="*/ 315686 w 315686"/>
              <a:gd name="connsiteY6" fmla="*/ 478971 h 478971"/>
              <a:gd name="connsiteX0" fmla="*/ 0 w 315686"/>
              <a:gd name="connsiteY0" fmla="*/ 0 h 478971"/>
              <a:gd name="connsiteX1" fmla="*/ 65314 w 315686"/>
              <a:gd name="connsiteY1" fmla="*/ 76200 h 478971"/>
              <a:gd name="connsiteX2" fmla="*/ 87086 w 315686"/>
              <a:gd name="connsiteY2" fmla="*/ 108857 h 478971"/>
              <a:gd name="connsiteX3" fmla="*/ 250371 w 315686"/>
              <a:gd name="connsiteY3" fmla="*/ 370114 h 478971"/>
              <a:gd name="connsiteX4" fmla="*/ 304800 w 315686"/>
              <a:gd name="connsiteY4" fmla="*/ 446314 h 478971"/>
              <a:gd name="connsiteX5" fmla="*/ 315686 w 315686"/>
              <a:gd name="connsiteY5" fmla="*/ 478971 h 478971"/>
              <a:gd name="connsiteX0" fmla="*/ 0 w 315686"/>
              <a:gd name="connsiteY0" fmla="*/ 0 h 478971"/>
              <a:gd name="connsiteX1" fmla="*/ 65314 w 315686"/>
              <a:gd name="connsiteY1" fmla="*/ 76200 h 478971"/>
              <a:gd name="connsiteX2" fmla="*/ 250371 w 315686"/>
              <a:gd name="connsiteY2" fmla="*/ 370114 h 478971"/>
              <a:gd name="connsiteX3" fmla="*/ 304800 w 315686"/>
              <a:gd name="connsiteY3" fmla="*/ 446314 h 478971"/>
              <a:gd name="connsiteX4" fmla="*/ 315686 w 315686"/>
              <a:gd name="connsiteY4" fmla="*/ 478971 h 478971"/>
              <a:gd name="connsiteX0" fmla="*/ 0 w 2395861"/>
              <a:gd name="connsiteY0" fmla="*/ 0 h 619101"/>
              <a:gd name="connsiteX1" fmla="*/ 65314 w 2395861"/>
              <a:gd name="connsiteY1" fmla="*/ 76200 h 619101"/>
              <a:gd name="connsiteX2" fmla="*/ 250371 w 2395861"/>
              <a:gd name="connsiteY2" fmla="*/ 370114 h 619101"/>
              <a:gd name="connsiteX3" fmla="*/ 304800 w 2395861"/>
              <a:gd name="connsiteY3" fmla="*/ 446314 h 619101"/>
              <a:gd name="connsiteX4" fmla="*/ 2395861 w 2395861"/>
              <a:gd name="connsiteY4" fmla="*/ 619101 h 619101"/>
              <a:gd name="connsiteX0" fmla="*/ 0 w 2395861"/>
              <a:gd name="connsiteY0" fmla="*/ 0 h 619101"/>
              <a:gd name="connsiteX1" fmla="*/ 65314 w 2395861"/>
              <a:gd name="connsiteY1" fmla="*/ 76200 h 619101"/>
              <a:gd name="connsiteX2" fmla="*/ 250371 w 2395861"/>
              <a:gd name="connsiteY2" fmla="*/ 370114 h 619101"/>
              <a:gd name="connsiteX3" fmla="*/ 1928629 w 2395861"/>
              <a:gd name="connsiteY3" fmla="*/ 378046 h 619101"/>
              <a:gd name="connsiteX4" fmla="*/ 2395861 w 2395861"/>
              <a:gd name="connsiteY4" fmla="*/ 619101 h 619101"/>
              <a:gd name="connsiteX0" fmla="*/ 61028 w 2456889"/>
              <a:gd name="connsiteY0" fmla="*/ 0 h 619101"/>
              <a:gd name="connsiteX1" fmla="*/ 126342 w 2456889"/>
              <a:gd name="connsiteY1" fmla="*/ 76200 h 619101"/>
              <a:gd name="connsiteX2" fmla="*/ 1581560 w 2456889"/>
              <a:gd name="connsiteY2" fmla="*/ 43145 h 619101"/>
              <a:gd name="connsiteX3" fmla="*/ 1989657 w 2456889"/>
              <a:gd name="connsiteY3" fmla="*/ 378046 h 619101"/>
              <a:gd name="connsiteX4" fmla="*/ 2456889 w 2456889"/>
              <a:gd name="connsiteY4" fmla="*/ 619101 h 619101"/>
              <a:gd name="connsiteX0" fmla="*/ 61028 w 2456889"/>
              <a:gd name="connsiteY0" fmla="*/ 29104 h 648205"/>
              <a:gd name="connsiteX1" fmla="*/ 126342 w 2456889"/>
              <a:gd name="connsiteY1" fmla="*/ 105304 h 648205"/>
              <a:gd name="connsiteX2" fmla="*/ 1581560 w 2456889"/>
              <a:gd name="connsiteY2" fmla="*/ 72249 h 648205"/>
              <a:gd name="connsiteX3" fmla="*/ 1989657 w 2456889"/>
              <a:gd name="connsiteY3" fmla="*/ 407150 h 648205"/>
              <a:gd name="connsiteX4" fmla="*/ 2456889 w 2456889"/>
              <a:gd name="connsiteY4" fmla="*/ 648205 h 648205"/>
              <a:gd name="connsiteX0" fmla="*/ 0 w 2395861"/>
              <a:gd name="connsiteY0" fmla="*/ 0 h 619101"/>
              <a:gd name="connsiteX1" fmla="*/ 1050260 w 2395861"/>
              <a:gd name="connsiteY1" fmla="*/ 403169 h 619101"/>
              <a:gd name="connsiteX2" fmla="*/ 1520532 w 2395861"/>
              <a:gd name="connsiteY2" fmla="*/ 43145 h 619101"/>
              <a:gd name="connsiteX3" fmla="*/ 1928629 w 2395861"/>
              <a:gd name="connsiteY3" fmla="*/ 378046 h 619101"/>
              <a:gd name="connsiteX4" fmla="*/ 2395861 w 2395861"/>
              <a:gd name="connsiteY4" fmla="*/ 619101 h 619101"/>
              <a:gd name="connsiteX0" fmla="*/ 0 w 1734160"/>
              <a:gd name="connsiteY0" fmla="*/ 0 h 1114944"/>
              <a:gd name="connsiteX1" fmla="*/ 388559 w 1734160"/>
              <a:gd name="connsiteY1" fmla="*/ 899012 h 1114944"/>
              <a:gd name="connsiteX2" fmla="*/ 858831 w 1734160"/>
              <a:gd name="connsiteY2" fmla="*/ 538988 h 1114944"/>
              <a:gd name="connsiteX3" fmla="*/ 1266928 w 1734160"/>
              <a:gd name="connsiteY3" fmla="*/ 873889 h 1114944"/>
              <a:gd name="connsiteX4" fmla="*/ 1734160 w 1734160"/>
              <a:gd name="connsiteY4" fmla="*/ 1114944 h 1114944"/>
              <a:gd name="connsiteX0" fmla="*/ 0 w 1734160"/>
              <a:gd name="connsiteY0" fmla="*/ 0 h 1114944"/>
              <a:gd name="connsiteX1" fmla="*/ 76057 w 1734160"/>
              <a:gd name="connsiteY1" fmla="*/ 801254 h 1114944"/>
              <a:gd name="connsiteX2" fmla="*/ 388559 w 1734160"/>
              <a:gd name="connsiteY2" fmla="*/ 899012 h 1114944"/>
              <a:gd name="connsiteX3" fmla="*/ 858831 w 1734160"/>
              <a:gd name="connsiteY3" fmla="*/ 538988 h 1114944"/>
              <a:gd name="connsiteX4" fmla="*/ 1266928 w 1734160"/>
              <a:gd name="connsiteY4" fmla="*/ 873889 h 1114944"/>
              <a:gd name="connsiteX5" fmla="*/ 1734160 w 1734160"/>
              <a:gd name="connsiteY5" fmla="*/ 1114944 h 1114944"/>
              <a:gd name="connsiteX0" fmla="*/ 0 w 1734160"/>
              <a:gd name="connsiteY0" fmla="*/ 0 h 1114944"/>
              <a:gd name="connsiteX1" fmla="*/ 76057 w 1734160"/>
              <a:gd name="connsiteY1" fmla="*/ 801254 h 1114944"/>
              <a:gd name="connsiteX2" fmla="*/ 597717 w 1734160"/>
              <a:gd name="connsiteY2" fmla="*/ 906198 h 1114944"/>
              <a:gd name="connsiteX3" fmla="*/ 858831 w 1734160"/>
              <a:gd name="connsiteY3" fmla="*/ 538988 h 1114944"/>
              <a:gd name="connsiteX4" fmla="*/ 1266928 w 1734160"/>
              <a:gd name="connsiteY4" fmla="*/ 873889 h 1114944"/>
              <a:gd name="connsiteX5" fmla="*/ 1734160 w 1734160"/>
              <a:gd name="connsiteY5" fmla="*/ 1114944 h 1114944"/>
              <a:gd name="connsiteX0" fmla="*/ 0 w 1734160"/>
              <a:gd name="connsiteY0" fmla="*/ 0 h 1114944"/>
              <a:gd name="connsiteX1" fmla="*/ 140706 w 1734160"/>
              <a:gd name="connsiteY1" fmla="*/ 887487 h 1114944"/>
              <a:gd name="connsiteX2" fmla="*/ 597717 w 1734160"/>
              <a:gd name="connsiteY2" fmla="*/ 906198 h 1114944"/>
              <a:gd name="connsiteX3" fmla="*/ 858831 w 1734160"/>
              <a:gd name="connsiteY3" fmla="*/ 538988 h 1114944"/>
              <a:gd name="connsiteX4" fmla="*/ 1266928 w 1734160"/>
              <a:gd name="connsiteY4" fmla="*/ 873889 h 1114944"/>
              <a:gd name="connsiteX5" fmla="*/ 1734160 w 1734160"/>
              <a:gd name="connsiteY5" fmla="*/ 1114944 h 1114944"/>
              <a:gd name="connsiteX0" fmla="*/ 0 w 1734160"/>
              <a:gd name="connsiteY0" fmla="*/ 0 h 1114944"/>
              <a:gd name="connsiteX1" fmla="*/ 140706 w 1734160"/>
              <a:gd name="connsiteY1" fmla="*/ 887487 h 1114944"/>
              <a:gd name="connsiteX2" fmla="*/ 597717 w 1734160"/>
              <a:gd name="connsiteY2" fmla="*/ 906198 h 1114944"/>
              <a:gd name="connsiteX3" fmla="*/ 858831 w 1734160"/>
              <a:gd name="connsiteY3" fmla="*/ 538988 h 1114944"/>
              <a:gd name="connsiteX4" fmla="*/ 1266928 w 1734160"/>
              <a:gd name="connsiteY4" fmla="*/ 873889 h 1114944"/>
              <a:gd name="connsiteX5" fmla="*/ 1734160 w 1734160"/>
              <a:gd name="connsiteY5" fmla="*/ 1114944 h 1114944"/>
              <a:gd name="connsiteX0" fmla="*/ 0 w 1734160"/>
              <a:gd name="connsiteY0" fmla="*/ 0 h 1114944"/>
              <a:gd name="connsiteX1" fmla="*/ 140706 w 1734160"/>
              <a:gd name="connsiteY1" fmla="*/ 887487 h 1114944"/>
              <a:gd name="connsiteX2" fmla="*/ 597717 w 1734160"/>
              <a:gd name="connsiteY2" fmla="*/ 906198 h 1114944"/>
              <a:gd name="connsiteX3" fmla="*/ 858831 w 1734160"/>
              <a:gd name="connsiteY3" fmla="*/ 538988 h 1114944"/>
              <a:gd name="connsiteX4" fmla="*/ 1266928 w 1734160"/>
              <a:gd name="connsiteY4" fmla="*/ 873889 h 1114944"/>
              <a:gd name="connsiteX5" fmla="*/ 1734160 w 1734160"/>
              <a:gd name="connsiteY5" fmla="*/ 1114944 h 1114944"/>
              <a:gd name="connsiteX0" fmla="*/ 0 w 1734160"/>
              <a:gd name="connsiteY0" fmla="*/ 0 h 1114944"/>
              <a:gd name="connsiteX1" fmla="*/ 140706 w 1734160"/>
              <a:gd name="connsiteY1" fmla="*/ 887487 h 1114944"/>
              <a:gd name="connsiteX2" fmla="*/ 631943 w 1734160"/>
              <a:gd name="connsiteY2" fmla="*/ 895419 h 1114944"/>
              <a:gd name="connsiteX3" fmla="*/ 858831 w 1734160"/>
              <a:gd name="connsiteY3" fmla="*/ 538988 h 1114944"/>
              <a:gd name="connsiteX4" fmla="*/ 1266928 w 1734160"/>
              <a:gd name="connsiteY4" fmla="*/ 873889 h 1114944"/>
              <a:gd name="connsiteX5" fmla="*/ 1734160 w 1734160"/>
              <a:gd name="connsiteY5" fmla="*/ 1114944 h 1114944"/>
              <a:gd name="connsiteX0" fmla="*/ 0 w 1734160"/>
              <a:gd name="connsiteY0" fmla="*/ 0 h 1114944"/>
              <a:gd name="connsiteX1" fmla="*/ 140706 w 1734160"/>
              <a:gd name="connsiteY1" fmla="*/ 887487 h 1114944"/>
              <a:gd name="connsiteX2" fmla="*/ 631943 w 1734160"/>
              <a:gd name="connsiteY2" fmla="*/ 895419 h 1114944"/>
              <a:gd name="connsiteX3" fmla="*/ 858831 w 1734160"/>
              <a:gd name="connsiteY3" fmla="*/ 538988 h 1114944"/>
              <a:gd name="connsiteX4" fmla="*/ 1266928 w 1734160"/>
              <a:gd name="connsiteY4" fmla="*/ 873889 h 1114944"/>
              <a:gd name="connsiteX5" fmla="*/ 1734160 w 1734160"/>
              <a:gd name="connsiteY5" fmla="*/ 1114944 h 1114944"/>
              <a:gd name="connsiteX0" fmla="*/ 0 w 1734160"/>
              <a:gd name="connsiteY0" fmla="*/ 0 h 1114944"/>
              <a:gd name="connsiteX1" fmla="*/ 140706 w 1734160"/>
              <a:gd name="connsiteY1" fmla="*/ 887487 h 1114944"/>
              <a:gd name="connsiteX2" fmla="*/ 631943 w 1734160"/>
              <a:gd name="connsiteY2" fmla="*/ 895419 h 1114944"/>
              <a:gd name="connsiteX3" fmla="*/ 858831 w 1734160"/>
              <a:gd name="connsiteY3" fmla="*/ 538988 h 1114944"/>
              <a:gd name="connsiteX4" fmla="*/ 1266928 w 1734160"/>
              <a:gd name="connsiteY4" fmla="*/ 873889 h 1114944"/>
              <a:gd name="connsiteX5" fmla="*/ 1734160 w 1734160"/>
              <a:gd name="connsiteY5" fmla="*/ 1114944 h 1114944"/>
              <a:gd name="connsiteX0" fmla="*/ 0 w 1734160"/>
              <a:gd name="connsiteY0" fmla="*/ 0 h 1114944"/>
              <a:gd name="connsiteX1" fmla="*/ 140706 w 1734160"/>
              <a:gd name="connsiteY1" fmla="*/ 887487 h 1114944"/>
              <a:gd name="connsiteX2" fmla="*/ 631943 w 1734160"/>
              <a:gd name="connsiteY2" fmla="*/ 895419 h 1114944"/>
              <a:gd name="connsiteX3" fmla="*/ 858831 w 1734160"/>
              <a:gd name="connsiteY3" fmla="*/ 538988 h 1114944"/>
              <a:gd name="connsiteX4" fmla="*/ 1179462 w 1734160"/>
              <a:gd name="connsiteY4" fmla="*/ 855924 h 1114944"/>
              <a:gd name="connsiteX5" fmla="*/ 1734160 w 1734160"/>
              <a:gd name="connsiteY5" fmla="*/ 1114944 h 1114944"/>
              <a:gd name="connsiteX0" fmla="*/ 0 w 1734160"/>
              <a:gd name="connsiteY0" fmla="*/ 0 h 1114944"/>
              <a:gd name="connsiteX1" fmla="*/ 140706 w 1734160"/>
              <a:gd name="connsiteY1" fmla="*/ 887487 h 1114944"/>
              <a:gd name="connsiteX2" fmla="*/ 631943 w 1734160"/>
              <a:gd name="connsiteY2" fmla="*/ 895419 h 1114944"/>
              <a:gd name="connsiteX3" fmla="*/ 858831 w 1734160"/>
              <a:gd name="connsiteY3" fmla="*/ 538988 h 1114944"/>
              <a:gd name="connsiteX4" fmla="*/ 1179462 w 1734160"/>
              <a:gd name="connsiteY4" fmla="*/ 855924 h 1114944"/>
              <a:gd name="connsiteX5" fmla="*/ 1734160 w 1734160"/>
              <a:gd name="connsiteY5" fmla="*/ 1114944 h 1114944"/>
              <a:gd name="connsiteX0" fmla="*/ 0 w 1734160"/>
              <a:gd name="connsiteY0" fmla="*/ 0 h 1114944"/>
              <a:gd name="connsiteX1" fmla="*/ 140706 w 1734160"/>
              <a:gd name="connsiteY1" fmla="*/ 887487 h 1114944"/>
              <a:gd name="connsiteX2" fmla="*/ 631943 w 1734160"/>
              <a:gd name="connsiteY2" fmla="*/ 895419 h 1114944"/>
              <a:gd name="connsiteX3" fmla="*/ 858831 w 1734160"/>
              <a:gd name="connsiteY3" fmla="*/ 538988 h 1114944"/>
              <a:gd name="connsiteX4" fmla="*/ 1179462 w 1734160"/>
              <a:gd name="connsiteY4" fmla="*/ 855924 h 1114944"/>
              <a:gd name="connsiteX5" fmla="*/ 1734160 w 1734160"/>
              <a:gd name="connsiteY5" fmla="*/ 1114944 h 1114944"/>
              <a:gd name="connsiteX0" fmla="*/ 0 w 1734160"/>
              <a:gd name="connsiteY0" fmla="*/ 0 h 1114944"/>
              <a:gd name="connsiteX1" fmla="*/ 140706 w 1734160"/>
              <a:gd name="connsiteY1" fmla="*/ 887487 h 1114944"/>
              <a:gd name="connsiteX2" fmla="*/ 631943 w 1734160"/>
              <a:gd name="connsiteY2" fmla="*/ 895419 h 1114944"/>
              <a:gd name="connsiteX3" fmla="*/ 858831 w 1734160"/>
              <a:gd name="connsiteY3" fmla="*/ 538988 h 1114944"/>
              <a:gd name="connsiteX4" fmla="*/ 1179462 w 1734160"/>
              <a:gd name="connsiteY4" fmla="*/ 855924 h 1114944"/>
              <a:gd name="connsiteX5" fmla="*/ 1734160 w 1734160"/>
              <a:gd name="connsiteY5" fmla="*/ 1114944 h 1114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160" h="1114944">
                <a:moveTo>
                  <a:pt x="0" y="0"/>
                </a:moveTo>
                <a:cubicBezTo>
                  <a:pt x="32324" y="91024"/>
                  <a:pt x="3692" y="813106"/>
                  <a:pt x="140706" y="887487"/>
                </a:cubicBezTo>
                <a:cubicBezTo>
                  <a:pt x="289129" y="954682"/>
                  <a:pt x="512256" y="953502"/>
                  <a:pt x="631943" y="895419"/>
                </a:cubicBezTo>
                <a:cubicBezTo>
                  <a:pt x="751630" y="837336"/>
                  <a:pt x="550627" y="520451"/>
                  <a:pt x="858831" y="538988"/>
                </a:cubicBezTo>
                <a:cubicBezTo>
                  <a:pt x="1166460" y="557490"/>
                  <a:pt x="1005188" y="844681"/>
                  <a:pt x="1179462" y="855924"/>
                </a:cubicBezTo>
                <a:cubicBezTo>
                  <a:pt x="1553523" y="880056"/>
                  <a:pt x="1734160" y="1114944"/>
                  <a:pt x="1734160" y="1114944"/>
                </a:cubicBezTo>
              </a:path>
            </a:pathLst>
          </a:cu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556" name="Rectangle 1"/>
          <p:cNvSpPr>
            <a:spLocks noChangeArrowheads="1"/>
          </p:cNvSpPr>
          <p:nvPr/>
        </p:nvSpPr>
        <p:spPr bwMode="auto">
          <a:xfrm>
            <a:off x="5232402" y="765175"/>
            <a:ext cx="723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en-GB" sz="1800" b="1">
                <a:solidFill>
                  <a:srgbClr val="0000FF"/>
                </a:solidFill>
                <a:latin typeface="Calibri"/>
              </a:rPr>
              <a:t>Thing</a:t>
            </a: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57" name="Rectangle 44"/>
          <p:cNvSpPr>
            <a:spLocks noChangeArrowheads="1"/>
          </p:cNvSpPr>
          <p:nvPr/>
        </p:nvSpPr>
        <p:spPr bwMode="auto">
          <a:xfrm>
            <a:off x="8180919" y="765175"/>
            <a:ext cx="723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en-GB" sz="1800" b="1">
                <a:solidFill>
                  <a:srgbClr val="0000FF"/>
                </a:solidFill>
                <a:latin typeface="Calibri"/>
              </a:rPr>
              <a:t>Thing</a:t>
            </a: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58" name="Rectangle 45"/>
          <p:cNvSpPr>
            <a:spLocks noChangeArrowheads="1"/>
          </p:cNvSpPr>
          <p:nvPr/>
        </p:nvSpPr>
        <p:spPr bwMode="auto">
          <a:xfrm>
            <a:off x="8688919" y="4221164"/>
            <a:ext cx="10438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en-GB" sz="1800" b="1">
                <a:solidFill>
                  <a:srgbClr val="0000FF"/>
                </a:solidFill>
                <a:latin typeface="Calibri"/>
              </a:rPr>
              <a:t>Gateway</a:t>
            </a: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59" name="Rectangle 46"/>
          <p:cNvSpPr>
            <a:spLocks noChangeArrowheads="1"/>
          </p:cNvSpPr>
          <p:nvPr/>
        </p:nvSpPr>
        <p:spPr bwMode="auto">
          <a:xfrm>
            <a:off x="527053" y="3213100"/>
            <a:ext cx="8002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en-GB" sz="1800" b="1">
                <a:solidFill>
                  <a:srgbClr val="0000FF"/>
                </a:solidFill>
                <a:latin typeface="Calibri"/>
              </a:rPr>
              <a:t>Server</a:t>
            </a: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>
                <a:solidFill>
                  <a:prstClr val="black">
                    <a:tint val="75000"/>
                  </a:prstClr>
                </a:solidFill>
                <a:latin typeface="Calibri"/>
              </a:rPr>
              <a:t>10/02/15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481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0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32310" y="902039"/>
            <a:ext cx="402591" cy="607060"/>
            <a:chOff x="6108303" y="902036"/>
            <a:chExt cx="402590" cy="607060"/>
          </a:xfrm>
        </p:grpSpPr>
        <p:sp>
          <p:nvSpPr>
            <p:cNvPr id="3" name="object 3"/>
            <p:cNvSpPr/>
            <p:nvPr/>
          </p:nvSpPr>
          <p:spPr>
            <a:xfrm>
              <a:off x="6121003" y="914736"/>
              <a:ext cx="288290" cy="451484"/>
            </a:xfrm>
            <a:custGeom>
              <a:avLst/>
              <a:gdLst/>
              <a:ahLst/>
              <a:cxnLst/>
              <a:rect l="l" t="t" r="r" b="b"/>
              <a:pathLst>
                <a:path w="288289" h="451484">
                  <a:moveTo>
                    <a:pt x="288132" y="0"/>
                  </a:moveTo>
                  <a:lnTo>
                    <a:pt x="0" y="0"/>
                  </a:lnTo>
                  <a:lnTo>
                    <a:pt x="0" y="451247"/>
                  </a:lnTo>
                  <a:lnTo>
                    <a:pt x="288132" y="451247"/>
                  </a:lnTo>
                  <a:lnTo>
                    <a:pt x="288132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21003" y="914736"/>
              <a:ext cx="288290" cy="451484"/>
            </a:xfrm>
            <a:custGeom>
              <a:avLst/>
              <a:gdLst/>
              <a:ahLst/>
              <a:cxnLst/>
              <a:rect l="l" t="t" r="r" b="b"/>
              <a:pathLst>
                <a:path w="288289" h="451484">
                  <a:moveTo>
                    <a:pt x="0" y="0"/>
                  </a:moveTo>
                  <a:lnTo>
                    <a:pt x="288132" y="0"/>
                  </a:lnTo>
                  <a:lnTo>
                    <a:pt x="288132" y="451247"/>
                  </a:lnTo>
                  <a:lnTo>
                    <a:pt x="0" y="451247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8C38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111478" y="1377295"/>
              <a:ext cx="399415" cy="131445"/>
            </a:xfrm>
            <a:custGeom>
              <a:avLst/>
              <a:gdLst/>
              <a:ahLst/>
              <a:cxnLst/>
              <a:rect l="l" t="t" r="r" b="b"/>
              <a:pathLst>
                <a:path w="399415" h="131444">
                  <a:moveTo>
                    <a:pt x="281152" y="0"/>
                  </a:moveTo>
                  <a:lnTo>
                    <a:pt x="275485" y="2573"/>
                  </a:lnTo>
                  <a:lnTo>
                    <a:pt x="268527" y="14500"/>
                  </a:lnTo>
                  <a:lnTo>
                    <a:pt x="270830" y="23248"/>
                  </a:lnTo>
                  <a:lnTo>
                    <a:pt x="317722" y="50601"/>
                  </a:lnTo>
                  <a:lnTo>
                    <a:pt x="0" y="50601"/>
                  </a:lnTo>
                  <a:lnTo>
                    <a:pt x="0" y="79176"/>
                  </a:lnTo>
                  <a:lnTo>
                    <a:pt x="317722" y="79176"/>
                  </a:lnTo>
                  <a:lnTo>
                    <a:pt x="270830" y="106530"/>
                  </a:lnTo>
                  <a:lnTo>
                    <a:pt x="268527" y="115279"/>
                  </a:lnTo>
                  <a:lnTo>
                    <a:pt x="276480" y="128911"/>
                  </a:lnTo>
                  <a:lnTo>
                    <a:pt x="285228" y="131212"/>
                  </a:lnTo>
                  <a:lnTo>
                    <a:pt x="398926" y="64890"/>
                  </a:lnTo>
                  <a:lnTo>
                    <a:pt x="290339" y="1548"/>
                  </a:lnTo>
                  <a:lnTo>
                    <a:pt x="288516" y="946"/>
                  </a:lnTo>
                  <a:lnTo>
                    <a:pt x="286674" y="709"/>
                  </a:lnTo>
                  <a:lnTo>
                    <a:pt x="281152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980802" y="1478552"/>
            <a:ext cx="1036319" cy="332142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709242">
              <a:spcBef>
                <a:spcPts val="331"/>
              </a:spcBef>
            </a:pPr>
            <a:r>
              <a:rPr sz="800" b="1" spc="5" dirty="0">
                <a:latin typeface="Calibri"/>
                <a:cs typeface="Calibri"/>
              </a:rPr>
              <a:t>2020</a:t>
            </a:r>
            <a:endParaRPr sz="800">
              <a:latin typeface="Calibri"/>
              <a:cs typeface="Calibri"/>
            </a:endParaRPr>
          </a:p>
          <a:p>
            <a:pPr marL="12700">
              <a:spcBef>
                <a:spcPts val="220"/>
              </a:spcBef>
            </a:pPr>
            <a:r>
              <a:rPr sz="900" spc="-5" dirty="0">
                <a:latin typeface="Calibri"/>
                <a:cs typeface="Calibri"/>
              </a:rPr>
              <a:t>Anggaran (Rp): </a:t>
            </a:r>
            <a:r>
              <a:rPr sz="900" spc="-11" dirty="0">
                <a:latin typeface="Calibri"/>
                <a:cs typeface="Calibri"/>
              </a:rPr>
              <a:t>150</a:t>
            </a:r>
            <a:r>
              <a:rPr sz="900" spc="-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8144271" y="902039"/>
            <a:ext cx="401320" cy="607060"/>
            <a:chOff x="6620271" y="902036"/>
            <a:chExt cx="401320" cy="607060"/>
          </a:xfrm>
        </p:grpSpPr>
        <p:sp>
          <p:nvSpPr>
            <p:cNvPr id="8" name="object 8"/>
            <p:cNvSpPr/>
            <p:nvPr/>
          </p:nvSpPr>
          <p:spPr>
            <a:xfrm>
              <a:off x="6632971" y="914736"/>
              <a:ext cx="288290" cy="450215"/>
            </a:xfrm>
            <a:custGeom>
              <a:avLst/>
              <a:gdLst/>
              <a:ahLst/>
              <a:cxnLst/>
              <a:rect l="l" t="t" r="r" b="b"/>
              <a:pathLst>
                <a:path w="288290" h="450215">
                  <a:moveTo>
                    <a:pt x="288132" y="0"/>
                  </a:moveTo>
                  <a:lnTo>
                    <a:pt x="0" y="0"/>
                  </a:lnTo>
                  <a:lnTo>
                    <a:pt x="0" y="450057"/>
                  </a:lnTo>
                  <a:lnTo>
                    <a:pt x="288132" y="450057"/>
                  </a:lnTo>
                  <a:lnTo>
                    <a:pt x="288132" y="0"/>
                  </a:lnTo>
                  <a:close/>
                </a:path>
              </a:pathLst>
            </a:custGeom>
            <a:solidFill>
              <a:srgbClr val="7030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632971" y="914736"/>
              <a:ext cx="288290" cy="450215"/>
            </a:xfrm>
            <a:custGeom>
              <a:avLst/>
              <a:gdLst/>
              <a:ahLst/>
              <a:cxnLst/>
              <a:rect l="l" t="t" r="r" b="b"/>
              <a:pathLst>
                <a:path w="288290" h="450215">
                  <a:moveTo>
                    <a:pt x="0" y="0"/>
                  </a:moveTo>
                  <a:lnTo>
                    <a:pt x="288132" y="0"/>
                  </a:lnTo>
                  <a:lnTo>
                    <a:pt x="288132" y="450057"/>
                  </a:lnTo>
                  <a:lnTo>
                    <a:pt x="0" y="450057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71893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622256" y="1377295"/>
              <a:ext cx="399415" cy="131445"/>
            </a:xfrm>
            <a:custGeom>
              <a:avLst/>
              <a:gdLst/>
              <a:ahLst/>
              <a:cxnLst/>
              <a:rect l="l" t="t" r="r" b="b"/>
              <a:pathLst>
                <a:path w="399415" h="131444">
                  <a:moveTo>
                    <a:pt x="281153" y="0"/>
                  </a:moveTo>
                  <a:lnTo>
                    <a:pt x="275487" y="2573"/>
                  </a:lnTo>
                  <a:lnTo>
                    <a:pt x="268528" y="14500"/>
                  </a:lnTo>
                  <a:lnTo>
                    <a:pt x="270831" y="23248"/>
                  </a:lnTo>
                  <a:lnTo>
                    <a:pt x="317723" y="50601"/>
                  </a:lnTo>
                  <a:lnTo>
                    <a:pt x="0" y="50601"/>
                  </a:lnTo>
                  <a:lnTo>
                    <a:pt x="0" y="79176"/>
                  </a:lnTo>
                  <a:lnTo>
                    <a:pt x="317723" y="79176"/>
                  </a:lnTo>
                  <a:lnTo>
                    <a:pt x="270831" y="106530"/>
                  </a:lnTo>
                  <a:lnTo>
                    <a:pt x="268528" y="115279"/>
                  </a:lnTo>
                  <a:lnTo>
                    <a:pt x="276480" y="128911"/>
                  </a:lnTo>
                  <a:lnTo>
                    <a:pt x="285229" y="131212"/>
                  </a:lnTo>
                  <a:lnTo>
                    <a:pt x="398927" y="64890"/>
                  </a:lnTo>
                  <a:lnTo>
                    <a:pt x="290341" y="1548"/>
                  </a:lnTo>
                  <a:lnTo>
                    <a:pt x="288517" y="946"/>
                  </a:lnTo>
                  <a:lnTo>
                    <a:pt x="286675" y="709"/>
                  </a:lnTo>
                  <a:lnTo>
                    <a:pt x="281153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195369" y="1478557"/>
            <a:ext cx="320675" cy="332142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38098">
              <a:spcBef>
                <a:spcPts val="331"/>
              </a:spcBef>
            </a:pPr>
            <a:r>
              <a:rPr sz="800" b="1" spc="5" dirty="0">
                <a:latin typeface="Calibri"/>
                <a:cs typeface="Calibri"/>
              </a:rPr>
              <a:t>2021</a:t>
            </a:r>
            <a:endParaRPr sz="800">
              <a:latin typeface="Calibri"/>
              <a:cs typeface="Calibri"/>
            </a:endParaRPr>
          </a:p>
          <a:p>
            <a:pPr marL="12700">
              <a:spcBef>
                <a:spcPts val="220"/>
              </a:spcBef>
            </a:pPr>
            <a:r>
              <a:rPr sz="900" spc="-11" dirty="0">
                <a:latin typeface="Calibri"/>
                <a:cs typeface="Calibri"/>
              </a:rPr>
              <a:t>150</a:t>
            </a:r>
            <a:r>
              <a:rPr sz="900" spc="-71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8646329" y="905615"/>
            <a:ext cx="399415" cy="603251"/>
            <a:chOff x="7122320" y="905610"/>
            <a:chExt cx="399415" cy="603250"/>
          </a:xfrm>
        </p:grpSpPr>
        <p:sp>
          <p:nvSpPr>
            <p:cNvPr id="13" name="object 13"/>
            <p:cNvSpPr/>
            <p:nvPr/>
          </p:nvSpPr>
          <p:spPr>
            <a:xfrm>
              <a:off x="7161611" y="918310"/>
              <a:ext cx="288290" cy="450215"/>
            </a:xfrm>
            <a:custGeom>
              <a:avLst/>
              <a:gdLst/>
              <a:ahLst/>
              <a:cxnLst/>
              <a:rect l="l" t="t" r="r" b="b"/>
              <a:pathLst>
                <a:path w="288290" h="450215">
                  <a:moveTo>
                    <a:pt x="288131" y="0"/>
                  </a:moveTo>
                  <a:lnTo>
                    <a:pt x="0" y="0"/>
                  </a:lnTo>
                  <a:lnTo>
                    <a:pt x="0" y="450056"/>
                  </a:lnTo>
                  <a:lnTo>
                    <a:pt x="288131" y="450056"/>
                  </a:lnTo>
                  <a:lnTo>
                    <a:pt x="288131" y="0"/>
                  </a:lnTo>
                  <a:close/>
                </a:path>
              </a:pathLst>
            </a:custGeom>
            <a:solidFill>
              <a:srgbClr val="8064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161611" y="918310"/>
              <a:ext cx="288290" cy="450215"/>
            </a:xfrm>
            <a:custGeom>
              <a:avLst/>
              <a:gdLst/>
              <a:ahLst/>
              <a:cxnLst/>
              <a:rect l="l" t="t" r="r" b="b"/>
              <a:pathLst>
                <a:path w="288290" h="450215">
                  <a:moveTo>
                    <a:pt x="0" y="0"/>
                  </a:moveTo>
                  <a:lnTo>
                    <a:pt x="288132" y="0"/>
                  </a:lnTo>
                  <a:lnTo>
                    <a:pt x="288132" y="450057"/>
                  </a:lnTo>
                  <a:lnTo>
                    <a:pt x="0" y="450057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5C47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22320" y="1377295"/>
              <a:ext cx="399415" cy="131445"/>
            </a:xfrm>
            <a:custGeom>
              <a:avLst/>
              <a:gdLst/>
              <a:ahLst/>
              <a:cxnLst/>
              <a:rect l="l" t="t" r="r" b="b"/>
              <a:pathLst>
                <a:path w="399415" h="131444">
                  <a:moveTo>
                    <a:pt x="281152" y="0"/>
                  </a:moveTo>
                  <a:lnTo>
                    <a:pt x="275485" y="2573"/>
                  </a:lnTo>
                  <a:lnTo>
                    <a:pt x="268528" y="14500"/>
                  </a:lnTo>
                  <a:lnTo>
                    <a:pt x="270830" y="23248"/>
                  </a:lnTo>
                  <a:lnTo>
                    <a:pt x="317722" y="50601"/>
                  </a:lnTo>
                  <a:lnTo>
                    <a:pt x="0" y="50601"/>
                  </a:lnTo>
                  <a:lnTo>
                    <a:pt x="0" y="79176"/>
                  </a:lnTo>
                  <a:lnTo>
                    <a:pt x="317722" y="79176"/>
                  </a:lnTo>
                  <a:lnTo>
                    <a:pt x="270830" y="106530"/>
                  </a:lnTo>
                  <a:lnTo>
                    <a:pt x="268528" y="115279"/>
                  </a:lnTo>
                  <a:lnTo>
                    <a:pt x="276480" y="128911"/>
                  </a:lnTo>
                  <a:lnTo>
                    <a:pt x="285228" y="131212"/>
                  </a:lnTo>
                  <a:lnTo>
                    <a:pt x="398926" y="64890"/>
                  </a:lnTo>
                  <a:lnTo>
                    <a:pt x="290341" y="1548"/>
                  </a:lnTo>
                  <a:lnTo>
                    <a:pt x="288516" y="946"/>
                  </a:lnTo>
                  <a:lnTo>
                    <a:pt x="286675" y="709"/>
                  </a:lnTo>
                  <a:lnTo>
                    <a:pt x="28115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8719457" y="1478557"/>
            <a:ext cx="320675" cy="332142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56511">
              <a:spcBef>
                <a:spcPts val="331"/>
              </a:spcBef>
            </a:pPr>
            <a:r>
              <a:rPr sz="800" b="1" spc="5" dirty="0">
                <a:latin typeface="Calibri"/>
                <a:cs typeface="Calibri"/>
              </a:rPr>
              <a:t>2022</a:t>
            </a:r>
            <a:endParaRPr sz="800">
              <a:latin typeface="Calibri"/>
              <a:cs typeface="Calibri"/>
            </a:endParaRPr>
          </a:p>
          <a:p>
            <a:pPr marL="12700">
              <a:spcBef>
                <a:spcPts val="220"/>
              </a:spcBef>
            </a:pPr>
            <a:r>
              <a:rPr sz="900" spc="-11" dirty="0">
                <a:latin typeface="Calibri"/>
                <a:cs typeface="Calibri"/>
              </a:rPr>
              <a:t>150</a:t>
            </a:r>
            <a:r>
              <a:rPr sz="900" spc="-1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9159487" y="902039"/>
            <a:ext cx="399415" cy="607060"/>
            <a:chOff x="7635478" y="902036"/>
            <a:chExt cx="399415" cy="607060"/>
          </a:xfrm>
        </p:grpSpPr>
        <p:sp>
          <p:nvSpPr>
            <p:cNvPr id="18" name="object 18"/>
            <p:cNvSpPr/>
            <p:nvPr/>
          </p:nvSpPr>
          <p:spPr>
            <a:xfrm>
              <a:off x="7673578" y="914736"/>
              <a:ext cx="288290" cy="451484"/>
            </a:xfrm>
            <a:custGeom>
              <a:avLst/>
              <a:gdLst/>
              <a:ahLst/>
              <a:cxnLst/>
              <a:rect l="l" t="t" r="r" b="b"/>
              <a:pathLst>
                <a:path w="288290" h="451484">
                  <a:moveTo>
                    <a:pt x="288132" y="0"/>
                  </a:moveTo>
                  <a:lnTo>
                    <a:pt x="0" y="0"/>
                  </a:lnTo>
                  <a:lnTo>
                    <a:pt x="0" y="451247"/>
                  </a:lnTo>
                  <a:lnTo>
                    <a:pt x="288132" y="451247"/>
                  </a:lnTo>
                  <a:lnTo>
                    <a:pt x="288132" y="0"/>
                  </a:lnTo>
                  <a:close/>
                </a:path>
              </a:pathLst>
            </a:custGeom>
            <a:solidFill>
              <a:srgbClr val="4BA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673578" y="914736"/>
              <a:ext cx="288290" cy="451484"/>
            </a:xfrm>
            <a:custGeom>
              <a:avLst/>
              <a:gdLst/>
              <a:ahLst/>
              <a:cxnLst/>
              <a:rect l="l" t="t" r="r" b="b"/>
              <a:pathLst>
                <a:path w="288290" h="451484">
                  <a:moveTo>
                    <a:pt x="0" y="0"/>
                  </a:moveTo>
                  <a:lnTo>
                    <a:pt x="288132" y="0"/>
                  </a:lnTo>
                  <a:lnTo>
                    <a:pt x="288132" y="451247"/>
                  </a:lnTo>
                  <a:lnTo>
                    <a:pt x="0" y="451247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57D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635478" y="1377295"/>
              <a:ext cx="399415" cy="131445"/>
            </a:xfrm>
            <a:custGeom>
              <a:avLst/>
              <a:gdLst/>
              <a:ahLst/>
              <a:cxnLst/>
              <a:rect l="l" t="t" r="r" b="b"/>
              <a:pathLst>
                <a:path w="399415" h="131444">
                  <a:moveTo>
                    <a:pt x="281152" y="0"/>
                  </a:moveTo>
                  <a:lnTo>
                    <a:pt x="275485" y="2573"/>
                  </a:lnTo>
                  <a:lnTo>
                    <a:pt x="268527" y="14500"/>
                  </a:lnTo>
                  <a:lnTo>
                    <a:pt x="270830" y="23248"/>
                  </a:lnTo>
                  <a:lnTo>
                    <a:pt x="317722" y="50601"/>
                  </a:lnTo>
                  <a:lnTo>
                    <a:pt x="0" y="50601"/>
                  </a:lnTo>
                  <a:lnTo>
                    <a:pt x="0" y="79176"/>
                  </a:lnTo>
                  <a:lnTo>
                    <a:pt x="317722" y="79176"/>
                  </a:lnTo>
                  <a:lnTo>
                    <a:pt x="270830" y="106530"/>
                  </a:lnTo>
                  <a:lnTo>
                    <a:pt x="268527" y="115279"/>
                  </a:lnTo>
                  <a:lnTo>
                    <a:pt x="276480" y="128911"/>
                  </a:lnTo>
                  <a:lnTo>
                    <a:pt x="285228" y="131212"/>
                  </a:lnTo>
                  <a:lnTo>
                    <a:pt x="398926" y="64890"/>
                  </a:lnTo>
                  <a:lnTo>
                    <a:pt x="290339" y="1548"/>
                  </a:lnTo>
                  <a:lnTo>
                    <a:pt x="288516" y="946"/>
                  </a:lnTo>
                  <a:lnTo>
                    <a:pt x="286674" y="709"/>
                  </a:lnTo>
                  <a:lnTo>
                    <a:pt x="281152" y="0"/>
                  </a:lnTo>
                  <a:close/>
                </a:path>
              </a:pathLst>
            </a:custGeom>
            <a:solidFill>
              <a:srgbClr val="00B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9218137" y="1478557"/>
            <a:ext cx="320675" cy="332142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29845">
              <a:spcBef>
                <a:spcPts val="331"/>
              </a:spcBef>
            </a:pPr>
            <a:r>
              <a:rPr sz="800" b="1" spc="5" dirty="0">
                <a:latin typeface="Calibri"/>
                <a:cs typeface="Calibri"/>
              </a:rPr>
              <a:t>2023</a:t>
            </a:r>
            <a:endParaRPr sz="800">
              <a:latin typeface="Calibri"/>
              <a:cs typeface="Calibri"/>
            </a:endParaRPr>
          </a:p>
          <a:p>
            <a:pPr marL="12700">
              <a:spcBef>
                <a:spcPts val="220"/>
              </a:spcBef>
            </a:pPr>
            <a:r>
              <a:rPr sz="900" spc="-11" dirty="0">
                <a:latin typeface="Calibri"/>
                <a:cs typeface="Calibri"/>
              </a:rPr>
              <a:t>250</a:t>
            </a:r>
            <a:r>
              <a:rPr sz="900" spc="-71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9744085" y="902042"/>
            <a:ext cx="399415" cy="623571"/>
            <a:chOff x="8220076" y="902036"/>
            <a:chExt cx="399415" cy="623570"/>
          </a:xfrm>
        </p:grpSpPr>
        <p:sp>
          <p:nvSpPr>
            <p:cNvPr id="23" name="object 23"/>
            <p:cNvSpPr/>
            <p:nvPr/>
          </p:nvSpPr>
          <p:spPr>
            <a:xfrm>
              <a:off x="8270081" y="914736"/>
              <a:ext cx="288290" cy="451484"/>
            </a:xfrm>
            <a:custGeom>
              <a:avLst/>
              <a:gdLst/>
              <a:ahLst/>
              <a:cxnLst/>
              <a:rect l="l" t="t" r="r" b="b"/>
              <a:pathLst>
                <a:path w="288290" h="451484">
                  <a:moveTo>
                    <a:pt x="288132" y="0"/>
                  </a:moveTo>
                  <a:lnTo>
                    <a:pt x="0" y="0"/>
                  </a:lnTo>
                  <a:lnTo>
                    <a:pt x="0" y="451247"/>
                  </a:lnTo>
                  <a:lnTo>
                    <a:pt x="288132" y="451247"/>
                  </a:lnTo>
                  <a:lnTo>
                    <a:pt x="288132" y="0"/>
                  </a:lnTo>
                  <a:close/>
                </a:path>
              </a:pathLst>
            </a:custGeom>
            <a:solidFill>
              <a:srgbClr val="F796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270081" y="914736"/>
              <a:ext cx="288290" cy="451484"/>
            </a:xfrm>
            <a:custGeom>
              <a:avLst/>
              <a:gdLst/>
              <a:ahLst/>
              <a:cxnLst/>
              <a:rect l="l" t="t" r="r" b="b"/>
              <a:pathLst>
                <a:path w="288290" h="451484">
                  <a:moveTo>
                    <a:pt x="0" y="0"/>
                  </a:moveTo>
                  <a:lnTo>
                    <a:pt x="288132" y="0"/>
                  </a:lnTo>
                  <a:lnTo>
                    <a:pt x="288132" y="451247"/>
                  </a:lnTo>
                  <a:lnTo>
                    <a:pt x="0" y="451247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B66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220076" y="1393964"/>
              <a:ext cx="399415" cy="131445"/>
            </a:xfrm>
            <a:custGeom>
              <a:avLst/>
              <a:gdLst/>
              <a:ahLst/>
              <a:cxnLst/>
              <a:rect l="l" t="t" r="r" b="b"/>
              <a:pathLst>
                <a:path w="399415" h="131444">
                  <a:moveTo>
                    <a:pt x="281152" y="0"/>
                  </a:moveTo>
                  <a:lnTo>
                    <a:pt x="275485" y="2573"/>
                  </a:lnTo>
                  <a:lnTo>
                    <a:pt x="268528" y="14500"/>
                  </a:lnTo>
                  <a:lnTo>
                    <a:pt x="270830" y="23248"/>
                  </a:lnTo>
                  <a:lnTo>
                    <a:pt x="317722" y="50603"/>
                  </a:lnTo>
                  <a:lnTo>
                    <a:pt x="0" y="50601"/>
                  </a:lnTo>
                  <a:lnTo>
                    <a:pt x="0" y="79176"/>
                  </a:lnTo>
                  <a:lnTo>
                    <a:pt x="317722" y="79178"/>
                  </a:lnTo>
                  <a:lnTo>
                    <a:pt x="270830" y="106531"/>
                  </a:lnTo>
                  <a:lnTo>
                    <a:pt x="268528" y="115279"/>
                  </a:lnTo>
                  <a:lnTo>
                    <a:pt x="276480" y="128911"/>
                  </a:lnTo>
                  <a:lnTo>
                    <a:pt x="285228" y="131213"/>
                  </a:lnTo>
                  <a:lnTo>
                    <a:pt x="398926" y="64890"/>
                  </a:lnTo>
                  <a:lnTo>
                    <a:pt x="290341" y="1548"/>
                  </a:lnTo>
                  <a:lnTo>
                    <a:pt x="288516" y="947"/>
                  </a:lnTo>
                  <a:lnTo>
                    <a:pt x="286675" y="709"/>
                  </a:lnTo>
                  <a:lnTo>
                    <a:pt x="281152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9767633" y="1478557"/>
            <a:ext cx="320675" cy="332142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46987">
              <a:spcBef>
                <a:spcPts val="331"/>
              </a:spcBef>
            </a:pPr>
            <a:r>
              <a:rPr sz="800" b="1" spc="5" dirty="0">
                <a:latin typeface="Calibri"/>
                <a:cs typeface="Calibri"/>
              </a:rPr>
              <a:t>2024</a:t>
            </a:r>
            <a:endParaRPr sz="800">
              <a:latin typeface="Calibri"/>
              <a:cs typeface="Calibri"/>
            </a:endParaRPr>
          </a:p>
          <a:p>
            <a:pPr marL="12700">
              <a:spcBef>
                <a:spcPts val="220"/>
              </a:spcBef>
            </a:pPr>
            <a:r>
              <a:rPr sz="900" spc="-11" dirty="0">
                <a:latin typeface="Calibri"/>
                <a:cs typeface="Calibri"/>
              </a:rPr>
              <a:t>300</a:t>
            </a:r>
            <a:r>
              <a:rPr sz="900" spc="-1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1667942" y="1828803"/>
            <a:ext cx="3115945" cy="444500"/>
            <a:chOff x="143933" y="1828800"/>
            <a:chExt cx="3115945" cy="444500"/>
          </a:xfrm>
        </p:grpSpPr>
        <p:sp>
          <p:nvSpPr>
            <p:cNvPr id="28" name="object 28"/>
            <p:cNvSpPr/>
            <p:nvPr/>
          </p:nvSpPr>
          <p:spPr>
            <a:xfrm>
              <a:off x="143933" y="1828800"/>
              <a:ext cx="1083733" cy="4445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007533" y="1828800"/>
              <a:ext cx="2252132" cy="4445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1781343" y="1869400"/>
            <a:ext cx="286829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500" b="1" spc="-20" dirty="0">
                <a:solidFill>
                  <a:srgbClr val="E46C0A"/>
                </a:solidFill>
                <a:latin typeface="Garamond"/>
                <a:cs typeface="Garamond"/>
              </a:rPr>
              <a:t>Teknologi </a:t>
            </a:r>
            <a:r>
              <a:rPr sz="1500" b="1" dirty="0">
                <a:solidFill>
                  <a:srgbClr val="E46C0A"/>
                </a:solidFill>
                <a:latin typeface="Garamond"/>
                <a:cs typeface="Garamond"/>
              </a:rPr>
              <a:t>Flagship </a:t>
            </a:r>
            <a:r>
              <a:rPr sz="1500" b="1" spc="5" dirty="0">
                <a:solidFill>
                  <a:srgbClr val="E46C0A"/>
                </a:solidFill>
                <a:latin typeface="Garamond"/>
                <a:cs typeface="Garamond"/>
              </a:rPr>
              <a:t>Smart</a:t>
            </a:r>
            <a:r>
              <a:rPr sz="1500" b="1" dirty="0">
                <a:solidFill>
                  <a:srgbClr val="E46C0A"/>
                </a:solidFill>
                <a:latin typeface="Garamond"/>
                <a:cs typeface="Garamond"/>
              </a:rPr>
              <a:t> </a:t>
            </a:r>
            <a:r>
              <a:rPr sz="1500" b="1" spc="-5" dirty="0">
                <a:solidFill>
                  <a:srgbClr val="E46C0A"/>
                </a:solidFill>
                <a:latin typeface="Garamond"/>
                <a:cs typeface="Garamond"/>
              </a:rPr>
              <a:t>Farming</a:t>
            </a:r>
            <a:endParaRPr sz="1500">
              <a:latin typeface="Garamond"/>
              <a:cs typeface="Garamond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2050257" y="2474670"/>
            <a:ext cx="2626995" cy="2379345"/>
            <a:chOff x="526256" y="2474664"/>
            <a:chExt cx="2626995" cy="2379345"/>
          </a:xfrm>
        </p:grpSpPr>
        <p:sp>
          <p:nvSpPr>
            <p:cNvPr id="32" name="object 32"/>
            <p:cNvSpPr/>
            <p:nvPr/>
          </p:nvSpPr>
          <p:spPr>
            <a:xfrm>
              <a:off x="526256" y="2474664"/>
              <a:ext cx="640776" cy="53068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649639" y="3097979"/>
              <a:ext cx="440142" cy="4557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137822" y="2838742"/>
              <a:ext cx="497205" cy="269875"/>
            </a:xfrm>
            <a:custGeom>
              <a:avLst/>
              <a:gdLst/>
              <a:ahLst/>
              <a:cxnLst/>
              <a:rect l="l" t="t" r="r" b="b"/>
              <a:pathLst>
                <a:path w="497205" h="269875">
                  <a:moveTo>
                    <a:pt x="17499" y="0"/>
                  </a:moveTo>
                  <a:lnTo>
                    <a:pt x="0" y="33842"/>
                  </a:lnTo>
                  <a:lnTo>
                    <a:pt x="386626" y="233757"/>
                  </a:lnTo>
                  <a:lnTo>
                    <a:pt x="369126" y="267600"/>
                  </a:lnTo>
                  <a:lnTo>
                    <a:pt x="496905" y="269333"/>
                  </a:lnTo>
                  <a:lnTo>
                    <a:pt x="421624" y="166070"/>
                  </a:lnTo>
                  <a:lnTo>
                    <a:pt x="404125" y="199913"/>
                  </a:lnTo>
                  <a:lnTo>
                    <a:pt x="1749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586754" y="3944573"/>
              <a:ext cx="682575" cy="45406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691816" y="3991801"/>
              <a:ext cx="463945" cy="28638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65568" y="3060458"/>
              <a:ext cx="203835" cy="946785"/>
            </a:xfrm>
            <a:custGeom>
              <a:avLst/>
              <a:gdLst/>
              <a:ahLst/>
              <a:cxnLst/>
              <a:rect l="l" t="t" r="r" b="b"/>
              <a:pathLst>
                <a:path w="203834" h="946785">
                  <a:moveTo>
                    <a:pt x="114300" y="832243"/>
                  </a:moveTo>
                  <a:lnTo>
                    <a:pt x="76200" y="832243"/>
                  </a:lnTo>
                  <a:lnTo>
                    <a:pt x="76200" y="19050"/>
                  </a:lnTo>
                  <a:lnTo>
                    <a:pt x="38100" y="19050"/>
                  </a:lnTo>
                  <a:lnTo>
                    <a:pt x="38100" y="832243"/>
                  </a:lnTo>
                  <a:lnTo>
                    <a:pt x="0" y="832243"/>
                  </a:lnTo>
                  <a:lnTo>
                    <a:pt x="57150" y="946543"/>
                  </a:lnTo>
                  <a:lnTo>
                    <a:pt x="114300" y="832243"/>
                  </a:lnTo>
                  <a:close/>
                </a:path>
                <a:path w="203834" h="946785">
                  <a:moveTo>
                    <a:pt x="203593" y="114300"/>
                  </a:moveTo>
                  <a:lnTo>
                    <a:pt x="146443" y="0"/>
                  </a:lnTo>
                  <a:lnTo>
                    <a:pt x="89293" y="114300"/>
                  </a:lnTo>
                  <a:lnTo>
                    <a:pt x="127393" y="114300"/>
                  </a:lnTo>
                  <a:lnTo>
                    <a:pt x="127393" y="927493"/>
                  </a:lnTo>
                  <a:lnTo>
                    <a:pt x="165493" y="927493"/>
                  </a:lnTo>
                  <a:lnTo>
                    <a:pt x="165493" y="114300"/>
                  </a:lnTo>
                  <a:lnTo>
                    <a:pt x="203593" y="1143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776810" y="3646634"/>
              <a:ext cx="198040" cy="19685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808566" y="3492499"/>
              <a:ext cx="1447800" cy="52070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349103" y="4239169"/>
              <a:ext cx="803671" cy="61436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380060" y="2565152"/>
              <a:ext cx="729852" cy="51435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340768" y="3315246"/>
              <a:ext cx="757238" cy="61317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/>
          <p:nvPr/>
        </p:nvSpPr>
        <p:spPr>
          <a:xfrm>
            <a:off x="2068233" y="4102735"/>
            <a:ext cx="672127" cy="69603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2227163" y="3549993"/>
            <a:ext cx="1396315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E6E0EC"/>
                </a:solidFill>
                <a:latin typeface="Arial"/>
                <a:cs typeface="Arial"/>
              </a:rPr>
              <a:t>INDERAJA</a:t>
            </a:r>
            <a:endParaRPr dirty="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966635" y="2992967"/>
            <a:ext cx="800100" cy="5207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4101863" y="3051127"/>
            <a:ext cx="508000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E6E0EC"/>
                </a:solidFill>
                <a:latin typeface="Arial"/>
                <a:cs typeface="Arial"/>
              </a:rPr>
              <a:t>R</a:t>
            </a:r>
            <a:r>
              <a:rPr spc="-5" dirty="0">
                <a:solidFill>
                  <a:srgbClr val="E6E0EC"/>
                </a:solidFill>
                <a:latin typeface="Arial"/>
                <a:cs typeface="Arial"/>
              </a:rPr>
              <a:t>&amp;</a:t>
            </a:r>
            <a:r>
              <a:rPr dirty="0">
                <a:solidFill>
                  <a:srgbClr val="E6E0EC"/>
                </a:solidFill>
                <a:latin typeface="Arial"/>
                <a:cs typeface="Arial"/>
              </a:rPr>
              <a:t>D</a:t>
            </a:r>
            <a:endParaRPr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3831176" y="3826932"/>
            <a:ext cx="1071033" cy="51646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3966140" y="3883370"/>
            <a:ext cx="779145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E6E0EC"/>
                </a:solidFill>
                <a:latin typeface="Arial"/>
                <a:cs typeface="Arial"/>
              </a:rPr>
              <a:t>K</a:t>
            </a:r>
            <a:r>
              <a:rPr spc="-135" dirty="0">
                <a:solidFill>
                  <a:srgbClr val="E6E0EC"/>
                </a:solidFill>
                <a:latin typeface="Arial"/>
                <a:cs typeface="Arial"/>
              </a:rPr>
              <a:t>AT</a:t>
            </a:r>
            <a:r>
              <a:rPr spc="-5" dirty="0">
                <a:solidFill>
                  <a:srgbClr val="E6E0EC"/>
                </a:solidFill>
                <a:latin typeface="Arial"/>
                <a:cs typeface="Arial"/>
              </a:rPr>
              <a:t>AM</a:t>
            </a:r>
            <a:endParaRPr dirty="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3826932" y="4787907"/>
            <a:ext cx="990600" cy="51646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3963197" y="4844208"/>
            <a:ext cx="635635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E6E0EC"/>
                </a:solidFill>
                <a:latin typeface="Arial"/>
                <a:cs typeface="Arial"/>
              </a:rPr>
              <a:t>S</a:t>
            </a:r>
            <a:r>
              <a:rPr dirty="0">
                <a:solidFill>
                  <a:srgbClr val="E6E0EC"/>
                </a:solidFill>
                <a:latin typeface="Arial"/>
                <a:cs typeface="Arial"/>
              </a:rPr>
              <a:t>m</a:t>
            </a:r>
            <a:r>
              <a:rPr spc="-5" dirty="0">
                <a:solidFill>
                  <a:srgbClr val="E6E0EC"/>
                </a:solidFill>
                <a:latin typeface="Arial"/>
                <a:cs typeface="Arial"/>
              </a:rPr>
              <a:t>a</a:t>
            </a:r>
            <a:r>
              <a:rPr dirty="0">
                <a:solidFill>
                  <a:srgbClr val="E6E0EC"/>
                </a:solidFill>
                <a:latin typeface="Arial"/>
                <a:cs typeface="Arial"/>
              </a:rPr>
              <a:t>rt</a:t>
            </a:r>
            <a:endParaRPr>
              <a:latin typeface="Arial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5239949" y="3924854"/>
            <a:ext cx="797719" cy="60007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256620" y="3227147"/>
            <a:ext cx="739377" cy="63698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3" name="object 53"/>
          <p:cNvGrpSpPr/>
          <p:nvPr/>
        </p:nvGrpSpPr>
        <p:grpSpPr>
          <a:xfrm>
            <a:off x="3560236" y="2429429"/>
            <a:ext cx="2463165" cy="3146425"/>
            <a:chOff x="2036232" y="2429421"/>
            <a:chExt cx="2463165" cy="3146425"/>
          </a:xfrm>
        </p:grpSpPr>
        <p:sp>
          <p:nvSpPr>
            <p:cNvPr id="54" name="object 54"/>
            <p:cNvSpPr/>
            <p:nvPr/>
          </p:nvSpPr>
          <p:spPr>
            <a:xfrm>
              <a:off x="2036232" y="5054600"/>
              <a:ext cx="1524000" cy="520700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3686176" y="2429421"/>
              <a:ext cx="813196" cy="66556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6163733" y="4766733"/>
            <a:ext cx="787400" cy="533400"/>
            <a:chOff x="4639733" y="4766733"/>
            <a:chExt cx="787400" cy="533400"/>
          </a:xfrm>
        </p:grpSpPr>
        <p:sp>
          <p:nvSpPr>
            <p:cNvPr id="57" name="object 57"/>
            <p:cNvSpPr/>
            <p:nvPr/>
          </p:nvSpPr>
          <p:spPr>
            <a:xfrm>
              <a:off x="4639733" y="4766733"/>
              <a:ext cx="664633" cy="351366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4639733" y="4948766"/>
              <a:ext cx="787400" cy="351366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6248559" y="4802529"/>
            <a:ext cx="59944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1200" spc="-5" dirty="0">
                <a:solidFill>
                  <a:srgbClr val="FAC090"/>
                </a:solidFill>
                <a:latin typeface="Arial"/>
                <a:cs typeface="Arial"/>
              </a:rPr>
              <a:t>Smart  </a:t>
            </a:r>
            <a:r>
              <a:rPr sz="1200" dirty="0">
                <a:solidFill>
                  <a:srgbClr val="FAC090"/>
                </a:solidFill>
                <a:latin typeface="Arial"/>
                <a:cs typeface="Arial"/>
              </a:rPr>
              <a:t>m</a:t>
            </a:r>
            <a:r>
              <a:rPr sz="1200" spc="-5" dirty="0">
                <a:solidFill>
                  <a:srgbClr val="FAC090"/>
                </a:solidFill>
                <a:latin typeface="Arial"/>
                <a:cs typeface="Arial"/>
              </a:rPr>
              <a:t>a</a:t>
            </a:r>
            <a:r>
              <a:rPr sz="1200" dirty="0">
                <a:solidFill>
                  <a:srgbClr val="FAC090"/>
                </a:solidFill>
                <a:latin typeface="Arial"/>
                <a:cs typeface="Arial"/>
              </a:rPr>
              <a:t>c</a:t>
            </a:r>
            <a:r>
              <a:rPr sz="1200" spc="-5" dirty="0">
                <a:solidFill>
                  <a:srgbClr val="FAC090"/>
                </a:solidFill>
                <a:latin typeface="Arial"/>
                <a:cs typeface="Arial"/>
              </a:rPr>
              <a:t>hin</a:t>
            </a:r>
            <a:r>
              <a:rPr sz="1200" dirty="0">
                <a:solidFill>
                  <a:srgbClr val="FAC090"/>
                </a:solidFill>
                <a:latin typeface="Arial"/>
                <a:cs typeface="Arial"/>
              </a:rPr>
              <a:t>e</a:t>
            </a:r>
            <a:endParaRPr sz="1200">
              <a:latin typeface="Arial"/>
              <a:cs typeface="Arial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6125641" y="3285071"/>
            <a:ext cx="630767" cy="35136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6212841" y="3321390"/>
            <a:ext cx="43878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srgbClr val="FAC090"/>
                </a:solidFill>
                <a:latin typeface="Arial"/>
                <a:cs typeface="Arial"/>
              </a:rPr>
              <a:t>D</a:t>
            </a:r>
            <a:r>
              <a:rPr sz="1200" dirty="0">
                <a:solidFill>
                  <a:srgbClr val="FAC090"/>
                </a:solidFill>
                <a:latin typeface="Arial"/>
                <a:cs typeface="Arial"/>
              </a:rPr>
              <a:t>r</a:t>
            </a:r>
            <a:r>
              <a:rPr sz="1200" spc="-11" dirty="0">
                <a:solidFill>
                  <a:srgbClr val="FAC090"/>
                </a:solidFill>
                <a:latin typeface="Arial"/>
                <a:cs typeface="Arial"/>
              </a:rPr>
              <a:t>on</a:t>
            </a:r>
            <a:r>
              <a:rPr sz="1200" dirty="0">
                <a:solidFill>
                  <a:srgbClr val="FAC090"/>
                </a:solidFill>
                <a:latin typeface="Arial"/>
                <a:cs typeface="Arial"/>
              </a:rPr>
              <a:t>e</a:t>
            </a:r>
            <a:endParaRPr sz="1200">
              <a:latin typeface="Arial"/>
              <a:cs typeface="Arial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5250659" y="4745187"/>
            <a:ext cx="931068" cy="52506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3" name="object 63"/>
          <p:cNvGrpSpPr/>
          <p:nvPr/>
        </p:nvGrpSpPr>
        <p:grpSpPr>
          <a:xfrm>
            <a:off x="6134103" y="3966642"/>
            <a:ext cx="850900" cy="537845"/>
            <a:chOff x="4610100" y="3966633"/>
            <a:chExt cx="850900" cy="537845"/>
          </a:xfrm>
        </p:grpSpPr>
        <p:sp>
          <p:nvSpPr>
            <p:cNvPr id="64" name="object 64"/>
            <p:cNvSpPr/>
            <p:nvPr/>
          </p:nvSpPr>
          <p:spPr>
            <a:xfrm>
              <a:off x="4610100" y="3966633"/>
              <a:ext cx="664633" cy="355600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4610100" y="4148667"/>
              <a:ext cx="850900" cy="355600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6" name="object 66"/>
          <p:cNvSpPr txBox="1"/>
          <p:nvPr/>
        </p:nvSpPr>
        <p:spPr>
          <a:xfrm>
            <a:off x="6222374" y="4004813"/>
            <a:ext cx="65722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1200" spc="-11" dirty="0">
                <a:solidFill>
                  <a:srgbClr val="FAC090"/>
                </a:solidFill>
                <a:latin typeface="Arial"/>
                <a:cs typeface="Arial"/>
              </a:rPr>
              <a:t>Robot  </a:t>
            </a:r>
            <a:r>
              <a:rPr sz="1200" spc="-5" dirty="0">
                <a:solidFill>
                  <a:srgbClr val="FAC090"/>
                </a:solidFill>
                <a:latin typeface="Arial"/>
                <a:cs typeface="Arial"/>
              </a:rPr>
              <a:t>per</a:t>
            </a:r>
            <a:r>
              <a:rPr sz="1200" dirty="0">
                <a:solidFill>
                  <a:srgbClr val="FAC090"/>
                </a:solidFill>
                <a:latin typeface="Arial"/>
                <a:cs typeface="Arial"/>
              </a:rPr>
              <a:t>t</a:t>
            </a:r>
            <a:r>
              <a:rPr sz="1200" spc="-5" dirty="0">
                <a:solidFill>
                  <a:srgbClr val="FAC090"/>
                </a:solidFill>
                <a:latin typeface="Arial"/>
                <a:cs typeface="Arial"/>
              </a:rPr>
              <a:t>anian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67" name="object 67"/>
          <p:cNvGrpSpPr/>
          <p:nvPr/>
        </p:nvGrpSpPr>
        <p:grpSpPr>
          <a:xfrm>
            <a:off x="6104468" y="2501900"/>
            <a:ext cx="935991" cy="533400"/>
            <a:chOff x="4580466" y="2501900"/>
            <a:chExt cx="935990" cy="533400"/>
          </a:xfrm>
        </p:grpSpPr>
        <p:sp>
          <p:nvSpPr>
            <p:cNvPr id="68" name="object 68"/>
            <p:cNvSpPr/>
            <p:nvPr/>
          </p:nvSpPr>
          <p:spPr>
            <a:xfrm>
              <a:off x="4580466" y="2501900"/>
              <a:ext cx="512233" cy="351366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4580466" y="2683933"/>
              <a:ext cx="935566" cy="351366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6191415" y="2539153"/>
            <a:ext cx="74295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1200" spc="-5" dirty="0">
                <a:solidFill>
                  <a:srgbClr val="FAC090"/>
                </a:solidFill>
                <a:latin typeface="Arial"/>
                <a:cs typeface="Arial"/>
              </a:rPr>
              <a:t>Soil  sensing</a:t>
            </a:r>
            <a:r>
              <a:rPr sz="1200" spc="-80" dirty="0">
                <a:solidFill>
                  <a:srgbClr val="FAC090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AC090"/>
                </a:solidFill>
                <a:latin typeface="Arial"/>
                <a:cs typeface="Arial"/>
              </a:rPr>
              <a:t>kit</a:t>
            </a:r>
            <a:endParaRPr sz="120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633695" y="5089477"/>
            <a:ext cx="1917064" cy="15298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38">
              <a:spcBef>
                <a:spcPts val="100"/>
              </a:spcBef>
            </a:pPr>
            <a:r>
              <a:rPr sz="800" b="1" spc="-5" dirty="0">
                <a:solidFill>
                  <a:srgbClr val="E46C0A"/>
                </a:solidFill>
                <a:latin typeface="Times New Roman"/>
                <a:cs typeface="Times New Roman"/>
              </a:rPr>
              <a:t>Target</a:t>
            </a:r>
            <a:r>
              <a:rPr sz="800" b="1" spc="-11" dirty="0">
                <a:solidFill>
                  <a:srgbClr val="E46C0A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E46C0A"/>
                </a:solidFill>
                <a:latin typeface="Times New Roman"/>
                <a:cs typeface="Times New Roman"/>
              </a:rPr>
              <a:t>2020</a:t>
            </a:r>
            <a:endParaRPr sz="800">
              <a:latin typeface="Times New Roman"/>
              <a:cs typeface="Times New Roman"/>
            </a:endParaRPr>
          </a:p>
          <a:p>
            <a:pPr marL="269855" indent="-257156">
              <a:spcBef>
                <a:spcPts val="671"/>
              </a:spcBef>
              <a:buAutoNum type="arabicPeriod"/>
              <a:tabLst>
                <a:tab pos="269220" algn="l"/>
                <a:tab pos="269855" algn="l"/>
              </a:tabLst>
            </a:pPr>
            <a:r>
              <a:rPr sz="800" b="1" dirty="0">
                <a:latin typeface="Times New Roman"/>
                <a:cs typeface="Times New Roman"/>
              </a:rPr>
              <a:t>Basis data analisis</a:t>
            </a:r>
            <a:r>
              <a:rPr sz="800" b="1" spc="-15" dirty="0">
                <a:latin typeface="Times New Roman"/>
                <a:cs typeface="Times New Roman"/>
              </a:rPr>
              <a:t> </a:t>
            </a:r>
            <a:r>
              <a:rPr sz="800" b="1" spc="-11" dirty="0">
                <a:latin typeface="Times New Roman"/>
                <a:cs typeface="Times New Roman"/>
              </a:rPr>
              <a:t>citra</a:t>
            </a:r>
            <a:endParaRPr sz="800">
              <a:latin typeface="Times New Roman"/>
              <a:cs typeface="Times New Roman"/>
            </a:endParaRPr>
          </a:p>
          <a:p>
            <a:pPr marL="269855" indent="-257156">
              <a:spcBef>
                <a:spcPts val="75"/>
              </a:spcBef>
              <a:buAutoNum type="arabicPeriod"/>
              <a:tabLst>
                <a:tab pos="269220" algn="l"/>
                <a:tab pos="269855" algn="l"/>
              </a:tabLst>
            </a:pPr>
            <a:r>
              <a:rPr sz="800" b="1" dirty="0">
                <a:latin typeface="Times New Roman"/>
                <a:cs typeface="Times New Roman"/>
              </a:rPr>
              <a:t>Basis data dan fungsi</a:t>
            </a:r>
            <a:r>
              <a:rPr sz="800" b="1" spc="-20" dirty="0">
                <a:latin typeface="Times New Roman"/>
                <a:cs typeface="Times New Roman"/>
              </a:rPr>
              <a:t> </a:t>
            </a:r>
            <a:r>
              <a:rPr sz="800" b="1" spc="-5" dirty="0">
                <a:latin typeface="Times New Roman"/>
                <a:cs typeface="Times New Roman"/>
              </a:rPr>
              <a:t>KATAM</a:t>
            </a:r>
            <a:endParaRPr sz="800">
              <a:latin typeface="Times New Roman"/>
              <a:cs typeface="Times New Roman"/>
            </a:endParaRPr>
          </a:p>
          <a:p>
            <a:pPr marL="269855" marR="323827" indent="-257156">
              <a:lnSpc>
                <a:spcPct val="104099"/>
              </a:lnSpc>
              <a:spcBef>
                <a:spcPts val="35"/>
              </a:spcBef>
              <a:buAutoNum type="arabicPeriod"/>
              <a:tabLst>
                <a:tab pos="269220" algn="l"/>
                <a:tab pos="269855" algn="l"/>
              </a:tabLst>
            </a:pPr>
            <a:r>
              <a:rPr sz="800" b="1" spc="-5" dirty="0">
                <a:latin typeface="Times New Roman"/>
                <a:cs typeface="Times New Roman"/>
              </a:rPr>
              <a:t>Melengkapi fasilitas </a:t>
            </a:r>
            <a:r>
              <a:rPr sz="800" b="1" dirty="0">
                <a:latin typeface="Times New Roman"/>
                <a:cs typeface="Times New Roman"/>
              </a:rPr>
              <a:t>dan SDM  </a:t>
            </a:r>
            <a:r>
              <a:rPr sz="800" b="1" spc="-5" dirty="0">
                <a:latin typeface="Times New Roman"/>
                <a:cs typeface="Times New Roman"/>
              </a:rPr>
              <a:t>laboratorium</a:t>
            </a:r>
            <a:endParaRPr sz="800">
              <a:latin typeface="Times New Roman"/>
              <a:cs typeface="Times New Roman"/>
            </a:endParaRPr>
          </a:p>
          <a:p>
            <a:pPr marL="269855" indent="-257156">
              <a:spcBef>
                <a:spcPts val="75"/>
              </a:spcBef>
              <a:buAutoNum type="arabicPeriod"/>
              <a:tabLst>
                <a:tab pos="269220" algn="l"/>
                <a:tab pos="269855" algn="l"/>
              </a:tabLst>
            </a:pPr>
            <a:r>
              <a:rPr sz="800" b="1" spc="-5" dirty="0">
                <a:latin typeface="Times New Roman"/>
                <a:cs typeface="Times New Roman"/>
              </a:rPr>
              <a:t>Starting penelitian smart</a:t>
            </a:r>
            <a:r>
              <a:rPr sz="800" b="1" spc="15" dirty="0">
                <a:latin typeface="Times New Roman"/>
                <a:cs typeface="Times New Roman"/>
              </a:rPr>
              <a:t> </a:t>
            </a:r>
            <a:r>
              <a:rPr sz="800" b="1" spc="-5" dirty="0">
                <a:latin typeface="Times New Roman"/>
                <a:cs typeface="Times New Roman"/>
              </a:rPr>
              <a:t>Greenhouse</a:t>
            </a:r>
            <a:endParaRPr sz="800">
              <a:latin typeface="Times New Roman"/>
              <a:cs typeface="Times New Roman"/>
            </a:endParaRPr>
          </a:p>
          <a:p>
            <a:pPr marL="269855" indent="-257156">
              <a:spcBef>
                <a:spcPts val="71"/>
              </a:spcBef>
              <a:buAutoNum type="arabicPeriod"/>
              <a:tabLst>
                <a:tab pos="269220" algn="l"/>
                <a:tab pos="269855" algn="l"/>
              </a:tabLst>
            </a:pPr>
            <a:r>
              <a:rPr sz="800" b="1" dirty="0">
                <a:latin typeface="Times New Roman"/>
                <a:cs typeface="Times New Roman"/>
              </a:rPr>
              <a:t>Validasi soil sensing</a:t>
            </a:r>
            <a:r>
              <a:rPr sz="800" b="1" spc="-15" dirty="0">
                <a:latin typeface="Times New Roman"/>
                <a:cs typeface="Times New Roman"/>
              </a:rPr>
              <a:t> </a:t>
            </a:r>
            <a:r>
              <a:rPr sz="800" b="1" dirty="0">
                <a:latin typeface="Times New Roman"/>
                <a:cs typeface="Times New Roman"/>
              </a:rPr>
              <a:t>kit</a:t>
            </a:r>
            <a:endParaRPr sz="800">
              <a:latin typeface="Times New Roman"/>
              <a:cs typeface="Times New Roman"/>
            </a:endParaRPr>
          </a:p>
          <a:p>
            <a:pPr marL="269855" marR="135879" indent="-257156">
              <a:lnSpc>
                <a:spcPts val="1031"/>
              </a:lnSpc>
              <a:spcBef>
                <a:spcPts val="51"/>
              </a:spcBef>
              <a:buAutoNum type="arabicPeriod"/>
              <a:tabLst>
                <a:tab pos="269220" algn="l"/>
                <a:tab pos="269855" algn="l"/>
              </a:tabLst>
            </a:pPr>
            <a:r>
              <a:rPr sz="800" b="1" spc="-5" dirty="0">
                <a:latin typeface="Times New Roman"/>
                <a:cs typeface="Times New Roman"/>
              </a:rPr>
              <a:t>Penyempurnaan desain </a:t>
            </a:r>
            <a:r>
              <a:rPr sz="800" b="1" dirty="0">
                <a:latin typeface="Times New Roman"/>
                <a:cs typeface="Times New Roman"/>
              </a:rPr>
              <a:t>dan fungsi  drone</a:t>
            </a:r>
            <a:endParaRPr sz="800">
              <a:latin typeface="Times New Roman"/>
              <a:cs typeface="Times New Roman"/>
            </a:endParaRPr>
          </a:p>
          <a:p>
            <a:pPr marL="269855" indent="-257156">
              <a:lnSpc>
                <a:spcPts val="955"/>
              </a:lnSpc>
              <a:buAutoNum type="arabicPeriod"/>
              <a:tabLst>
                <a:tab pos="269220" algn="l"/>
                <a:tab pos="269855" algn="l"/>
              </a:tabLst>
            </a:pPr>
            <a:r>
              <a:rPr sz="800" b="1" spc="-5" dirty="0">
                <a:latin typeface="Times New Roman"/>
                <a:cs typeface="Times New Roman"/>
              </a:rPr>
              <a:t>Penyempurnaan desain</a:t>
            </a:r>
            <a:r>
              <a:rPr sz="800" b="1" spc="11" dirty="0">
                <a:latin typeface="Times New Roman"/>
                <a:cs typeface="Times New Roman"/>
              </a:rPr>
              <a:t> </a:t>
            </a:r>
            <a:r>
              <a:rPr sz="800" b="1" spc="-5" dirty="0">
                <a:latin typeface="Times New Roman"/>
                <a:cs typeface="Times New Roman"/>
              </a:rPr>
              <a:t>robot</a:t>
            </a:r>
            <a:endParaRPr sz="800">
              <a:latin typeface="Times New Roman"/>
              <a:cs typeface="Times New Roman"/>
            </a:endParaRPr>
          </a:p>
          <a:p>
            <a:pPr marL="269855">
              <a:spcBef>
                <a:spcPts val="75"/>
              </a:spcBef>
            </a:pPr>
            <a:r>
              <a:rPr sz="800" b="1" spc="-5" dirty="0">
                <a:latin typeface="Times New Roman"/>
                <a:cs typeface="Times New Roman"/>
              </a:rPr>
              <a:t>pertanian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3696502" y="5115177"/>
            <a:ext cx="1232535" cy="7771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pc="-5" dirty="0">
                <a:solidFill>
                  <a:srgbClr val="E6E0EC"/>
                </a:solidFill>
                <a:latin typeface="Arial"/>
                <a:cs typeface="Arial"/>
              </a:rPr>
              <a:t>g</a:t>
            </a:r>
            <a:r>
              <a:rPr dirty="0">
                <a:solidFill>
                  <a:srgbClr val="E6E0EC"/>
                </a:solidFill>
                <a:latin typeface="Arial"/>
                <a:cs typeface="Arial"/>
              </a:rPr>
              <a:t>r</a:t>
            </a:r>
            <a:r>
              <a:rPr spc="-5" dirty="0">
                <a:solidFill>
                  <a:srgbClr val="E6E0EC"/>
                </a:solidFill>
                <a:latin typeface="Arial"/>
                <a:cs typeface="Arial"/>
              </a:rPr>
              <a:t>eenhou</a:t>
            </a:r>
            <a:r>
              <a:rPr dirty="0">
                <a:solidFill>
                  <a:srgbClr val="E6E0EC"/>
                </a:solidFill>
                <a:latin typeface="Arial"/>
                <a:cs typeface="Arial"/>
              </a:rPr>
              <a:t>se</a:t>
            </a:r>
            <a:endParaRPr>
              <a:latin typeface="Arial"/>
              <a:cs typeface="Arial"/>
            </a:endParaRPr>
          </a:p>
          <a:p>
            <a:pPr marL="29845" algn="ctr">
              <a:spcBef>
                <a:spcPts val="560"/>
              </a:spcBef>
            </a:pPr>
            <a:r>
              <a:rPr sz="700" b="1" spc="-5" dirty="0">
                <a:solidFill>
                  <a:srgbClr val="E46C0A"/>
                </a:solidFill>
                <a:latin typeface="Times New Roman"/>
                <a:cs typeface="Times New Roman"/>
              </a:rPr>
              <a:t>Target </a:t>
            </a:r>
            <a:r>
              <a:rPr sz="700" b="1" dirty="0">
                <a:solidFill>
                  <a:srgbClr val="E46C0A"/>
                </a:solidFill>
                <a:latin typeface="Times New Roman"/>
                <a:cs typeface="Times New Roman"/>
              </a:rPr>
              <a:t>2021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4086384" y="5690081"/>
            <a:ext cx="2315845" cy="936059"/>
          </a:xfrm>
          <a:prstGeom prst="rect">
            <a:avLst/>
          </a:prstGeom>
        </p:spPr>
        <p:txBody>
          <a:bodyPr vert="horz" wrap="square" lIns="0" tIns="20318" rIns="0" bIns="0" rtlCol="0">
            <a:spAutoFit/>
          </a:bodyPr>
          <a:lstStyle/>
          <a:p>
            <a:pPr marL="101592" indent="-88894">
              <a:spcBef>
                <a:spcPts val="160"/>
              </a:spcBef>
              <a:buAutoNum type="arabicPeriod"/>
              <a:tabLst>
                <a:tab pos="101592" algn="l"/>
              </a:tabLst>
            </a:pPr>
            <a:r>
              <a:rPr sz="700" b="1" spc="-5" dirty="0">
                <a:latin typeface="Times New Roman"/>
                <a:cs typeface="Times New Roman"/>
              </a:rPr>
              <a:t>Rantai pasok data dan </a:t>
            </a:r>
            <a:r>
              <a:rPr sz="700" b="1" dirty="0">
                <a:latin typeface="Times New Roman"/>
                <a:cs typeface="Times New Roman"/>
              </a:rPr>
              <a:t>analisis citra</a:t>
            </a:r>
            <a:r>
              <a:rPr sz="700" b="1" spc="11" dirty="0">
                <a:latin typeface="Times New Roman"/>
                <a:cs typeface="Times New Roman"/>
              </a:rPr>
              <a:t> </a:t>
            </a:r>
            <a:r>
              <a:rPr sz="700" b="1" dirty="0">
                <a:latin typeface="Times New Roman"/>
                <a:cs typeface="Times New Roman"/>
              </a:rPr>
              <a:t>satelit</a:t>
            </a:r>
            <a:endParaRPr sz="700">
              <a:latin typeface="Times New Roman"/>
              <a:cs typeface="Times New Roman"/>
            </a:endParaRPr>
          </a:p>
          <a:p>
            <a:pPr marL="101592" indent="-88894">
              <a:spcBef>
                <a:spcPts val="60"/>
              </a:spcBef>
              <a:buAutoNum type="arabicPeriod"/>
              <a:tabLst>
                <a:tab pos="101592" algn="l"/>
              </a:tabLst>
            </a:pPr>
            <a:r>
              <a:rPr sz="700" b="1" spc="-5" dirty="0">
                <a:latin typeface="Times New Roman"/>
                <a:cs typeface="Times New Roman"/>
              </a:rPr>
              <a:t>Pengkayaan dan penajaman </a:t>
            </a:r>
            <a:r>
              <a:rPr sz="700" b="1" dirty="0">
                <a:latin typeface="Times New Roman"/>
                <a:cs typeface="Times New Roman"/>
              </a:rPr>
              <a:t>aplikasi </a:t>
            </a:r>
            <a:r>
              <a:rPr sz="700" b="1" spc="-5" dirty="0">
                <a:latin typeface="Times New Roman"/>
                <a:cs typeface="Times New Roman"/>
              </a:rPr>
              <a:t>KATAM</a:t>
            </a:r>
            <a:endParaRPr sz="700">
              <a:latin typeface="Times New Roman"/>
              <a:cs typeface="Times New Roman"/>
            </a:endParaRPr>
          </a:p>
          <a:p>
            <a:pPr marL="101592" indent="-88894">
              <a:spcBef>
                <a:spcPts val="60"/>
              </a:spcBef>
              <a:buAutoNum type="arabicPeriod"/>
              <a:tabLst>
                <a:tab pos="101592" algn="l"/>
              </a:tabLst>
            </a:pPr>
            <a:r>
              <a:rPr sz="700" b="1" spc="-5" dirty="0">
                <a:latin typeface="Times New Roman"/>
                <a:cs typeface="Times New Roman"/>
              </a:rPr>
              <a:t>Modernisasi </a:t>
            </a:r>
            <a:r>
              <a:rPr sz="700" b="1" dirty="0">
                <a:latin typeface="Times New Roman"/>
                <a:cs typeface="Times New Roman"/>
              </a:rPr>
              <a:t>laboratorium </a:t>
            </a:r>
            <a:r>
              <a:rPr sz="700" b="1" spc="-5" dirty="0">
                <a:latin typeface="Times New Roman"/>
                <a:cs typeface="Times New Roman"/>
              </a:rPr>
              <a:t>dan </a:t>
            </a:r>
            <a:r>
              <a:rPr sz="700" b="1" dirty="0">
                <a:latin typeface="Times New Roman"/>
                <a:cs typeface="Times New Roman"/>
              </a:rPr>
              <a:t>kualitas/kapabilitas</a:t>
            </a:r>
            <a:r>
              <a:rPr sz="700" b="1" spc="-15" dirty="0">
                <a:latin typeface="Times New Roman"/>
                <a:cs typeface="Times New Roman"/>
              </a:rPr>
              <a:t> </a:t>
            </a:r>
            <a:r>
              <a:rPr sz="700" b="1" spc="-5" dirty="0">
                <a:latin typeface="Times New Roman"/>
                <a:cs typeface="Times New Roman"/>
              </a:rPr>
              <a:t>SDM</a:t>
            </a:r>
            <a:endParaRPr sz="700">
              <a:latin typeface="Times New Roman"/>
              <a:cs typeface="Times New Roman"/>
            </a:endParaRPr>
          </a:p>
          <a:p>
            <a:pPr marL="12700" marR="189853">
              <a:lnSpc>
                <a:spcPct val="107100"/>
              </a:lnSpc>
              <a:buAutoNum type="arabicPeriod"/>
              <a:tabLst>
                <a:tab pos="101592" algn="l"/>
              </a:tabLst>
            </a:pPr>
            <a:r>
              <a:rPr sz="700" b="1" dirty="0">
                <a:latin typeface="Times New Roman"/>
                <a:cs typeface="Times New Roman"/>
              </a:rPr>
              <a:t>Modeling pengelolaan lahan </a:t>
            </a:r>
            <a:r>
              <a:rPr sz="700" b="1" spc="-5" dirty="0">
                <a:latin typeface="Times New Roman"/>
                <a:cs typeface="Times New Roman"/>
              </a:rPr>
              <a:t>dan lingkungan tumbuh  tanaman</a:t>
            </a:r>
            <a:endParaRPr sz="700">
              <a:latin typeface="Times New Roman"/>
              <a:cs typeface="Times New Roman"/>
            </a:endParaRPr>
          </a:p>
          <a:p>
            <a:pPr marL="101592" indent="-88894">
              <a:spcBef>
                <a:spcPts val="60"/>
              </a:spcBef>
              <a:buAutoNum type="arabicPeriod"/>
              <a:tabLst>
                <a:tab pos="101592" algn="l"/>
              </a:tabLst>
            </a:pPr>
            <a:r>
              <a:rPr sz="700" b="1" spc="-5" dirty="0">
                <a:latin typeface="Times New Roman"/>
                <a:cs typeface="Times New Roman"/>
              </a:rPr>
              <a:t>Integrasi </a:t>
            </a:r>
            <a:r>
              <a:rPr sz="700" b="1" dirty="0">
                <a:latin typeface="Times New Roman"/>
                <a:cs typeface="Times New Roman"/>
              </a:rPr>
              <a:t>soil </a:t>
            </a:r>
            <a:r>
              <a:rPr sz="700" b="1" spc="-5" dirty="0">
                <a:latin typeface="Times New Roman"/>
                <a:cs typeface="Times New Roman"/>
              </a:rPr>
              <a:t>sensing </a:t>
            </a:r>
            <a:r>
              <a:rPr sz="700" b="1" dirty="0">
                <a:latin typeface="Times New Roman"/>
                <a:cs typeface="Times New Roman"/>
              </a:rPr>
              <a:t>kit </a:t>
            </a:r>
            <a:r>
              <a:rPr sz="700" b="1" spc="-5" dirty="0">
                <a:latin typeface="Times New Roman"/>
                <a:cs typeface="Times New Roman"/>
              </a:rPr>
              <a:t>dengan </a:t>
            </a:r>
            <a:r>
              <a:rPr sz="700" b="1" dirty="0">
                <a:latin typeface="Times New Roman"/>
                <a:cs typeface="Times New Roman"/>
              </a:rPr>
              <a:t>system IT </a:t>
            </a:r>
            <a:r>
              <a:rPr sz="700" b="1" spc="-5" dirty="0">
                <a:latin typeface="Times New Roman"/>
                <a:cs typeface="Times New Roman"/>
              </a:rPr>
              <a:t>dan</a:t>
            </a:r>
            <a:r>
              <a:rPr sz="700" b="1" spc="11" dirty="0">
                <a:latin typeface="Times New Roman"/>
                <a:cs typeface="Times New Roman"/>
              </a:rPr>
              <a:t> </a:t>
            </a:r>
            <a:r>
              <a:rPr sz="700" b="1" dirty="0">
                <a:latin typeface="Times New Roman"/>
                <a:cs typeface="Times New Roman"/>
              </a:rPr>
              <a:t>mesin</a:t>
            </a:r>
            <a:endParaRPr sz="700">
              <a:latin typeface="Times New Roman"/>
              <a:cs typeface="Times New Roman"/>
            </a:endParaRPr>
          </a:p>
          <a:p>
            <a:pPr marL="101592" indent="-88894">
              <a:spcBef>
                <a:spcPts val="60"/>
              </a:spcBef>
              <a:buAutoNum type="arabicPeriod"/>
              <a:tabLst>
                <a:tab pos="101592" algn="l"/>
              </a:tabLst>
            </a:pPr>
            <a:r>
              <a:rPr sz="700" b="1" spc="-5" dirty="0">
                <a:latin typeface="Times New Roman"/>
                <a:cs typeface="Times New Roman"/>
              </a:rPr>
              <a:t>Penyempurnaan fungsi drone dan </a:t>
            </a:r>
            <a:r>
              <a:rPr sz="700" b="1" dirty="0">
                <a:latin typeface="Times New Roman"/>
                <a:cs typeface="Times New Roman"/>
              </a:rPr>
              <a:t>integrasi </a:t>
            </a:r>
            <a:r>
              <a:rPr sz="700" b="1" spc="-5" dirty="0">
                <a:latin typeface="Times New Roman"/>
                <a:cs typeface="Times New Roman"/>
              </a:rPr>
              <a:t>dengan</a:t>
            </a:r>
            <a:r>
              <a:rPr sz="700" b="1" spc="40" dirty="0">
                <a:latin typeface="Times New Roman"/>
                <a:cs typeface="Times New Roman"/>
              </a:rPr>
              <a:t> </a:t>
            </a:r>
            <a:r>
              <a:rPr sz="700" b="1" spc="-5" dirty="0">
                <a:latin typeface="Times New Roman"/>
                <a:cs typeface="Times New Roman"/>
              </a:rPr>
              <a:t>model</a:t>
            </a:r>
            <a:endParaRPr sz="700">
              <a:latin typeface="Times New Roman"/>
              <a:cs typeface="Times New Roman"/>
            </a:endParaRPr>
          </a:p>
          <a:p>
            <a:pPr marL="101592" indent="-88894">
              <a:spcBef>
                <a:spcPts val="60"/>
              </a:spcBef>
              <a:buAutoNum type="arabicPeriod"/>
              <a:tabLst>
                <a:tab pos="101592" algn="l"/>
              </a:tabLst>
            </a:pPr>
            <a:r>
              <a:rPr sz="700" b="1" spc="-5" dirty="0">
                <a:latin typeface="Times New Roman"/>
                <a:cs typeface="Times New Roman"/>
              </a:rPr>
              <a:t>Penyempurnaan fungsi robot dan </a:t>
            </a:r>
            <a:r>
              <a:rPr sz="700" b="1" dirty="0">
                <a:latin typeface="Times New Roman"/>
                <a:cs typeface="Times New Roman"/>
              </a:rPr>
              <a:t>integrasi </a:t>
            </a:r>
            <a:r>
              <a:rPr sz="700" b="1" spc="-5" dirty="0">
                <a:latin typeface="Times New Roman"/>
                <a:cs typeface="Times New Roman"/>
              </a:rPr>
              <a:t>dengan</a:t>
            </a:r>
            <a:r>
              <a:rPr sz="700" b="1" spc="45" dirty="0">
                <a:latin typeface="Times New Roman"/>
                <a:cs typeface="Times New Roman"/>
              </a:rPr>
              <a:t> </a:t>
            </a:r>
            <a:r>
              <a:rPr sz="700" b="1" spc="-5" dirty="0">
                <a:latin typeface="Times New Roman"/>
                <a:cs typeface="Times New Roman"/>
              </a:rPr>
              <a:t>model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7510632" y="2200254"/>
            <a:ext cx="2790825" cy="1067143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spcBef>
                <a:spcPts val="169"/>
              </a:spcBef>
            </a:pPr>
            <a:r>
              <a:rPr sz="800" b="1" spc="-5" dirty="0">
                <a:solidFill>
                  <a:srgbClr val="E46C0A"/>
                </a:solidFill>
                <a:latin typeface="Times New Roman"/>
                <a:cs typeface="Times New Roman"/>
              </a:rPr>
              <a:t>Target</a:t>
            </a:r>
            <a:r>
              <a:rPr sz="800" b="1" spc="-11" dirty="0">
                <a:solidFill>
                  <a:srgbClr val="E46C0A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E46C0A"/>
                </a:solidFill>
                <a:latin typeface="Times New Roman"/>
                <a:cs typeface="Times New Roman"/>
              </a:rPr>
              <a:t>2022</a:t>
            </a:r>
            <a:endParaRPr sz="8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114292" indent="-101592">
              <a:spcBef>
                <a:spcPts val="75"/>
              </a:spcBef>
              <a:buAutoNum type="arabicPeriod"/>
              <a:tabLst>
                <a:tab pos="114292" algn="l"/>
              </a:tabLst>
            </a:pPr>
            <a:r>
              <a:rPr sz="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KATAM menuju </a:t>
            </a:r>
            <a:r>
              <a:rPr sz="800" b="1" dirty="0">
                <a:solidFill>
                  <a:srgbClr val="FF0000"/>
                </a:solidFill>
                <a:latin typeface="Times New Roman"/>
                <a:cs typeface="Times New Roman"/>
              </a:rPr>
              <a:t>konsep </a:t>
            </a:r>
            <a:r>
              <a:rPr sz="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Internet </a:t>
            </a:r>
            <a:r>
              <a:rPr sz="800" b="1" dirty="0">
                <a:solidFill>
                  <a:srgbClr val="FF0000"/>
                </a:solidFill>
                <a:latin typeface="Times New Roman"/>
                <a:cs typeface="Times New Roman"/>
              </a:rPr>
              <a:t>of</a:t>
            </a:r>
            <a:r>
              <a:rPr sz="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FF0000"/>
                </a:solidFill>
                <a:latin typeface="Times New Roman"/>
                <a:cs typeface="Times New Roman"/>
              </a:rPr>
              <a:t>Thing</a:t>
            </a:r>
            <a:endParaRPr sz="8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114292" indent="-101592">
              <a:spcBef>
                <a:spcPts val="75"/>
              </a:spcBef>
              <a:buAutoNum type="arabicPeriod"/>
              <a:tabLst>
                <a:tab pos="114292" algn="l"/>
              </a:tabLst>
            </a:pPr>
            <a:r>
              <a:rPr sz="800" b="1" spc="-5" dirty="0">
                <a:latin typeface="Times New Roman"/>
                <a:cs typeface="Times New Roman"/>
              </a:rPr>
              <a:t>Penguatan modernisasi </a:t>
            </a:r>
            <a:r>
              <a:rPr sz="800" b="1" dirty="0">
                <a:latin typeface="Times New Roman"/>
                <a:cs typeface="Times New Roman"/>
              </a:rPr>
              <a:t>lab. dan </a:t>
            </a:r>
            <a:r>
              <a:rPr sz="800" b="1" spc="-5" dirty="0">
                <a:latin typeface="Times New Roman"/>
                <a:cs typeface="Times New Roman"/>
              </a:rPr>
              <a:t>system </a:t>
            </a:r>
            <a:r>
              <a:rPr sz="800" b="1" dirty="0">
                <a:latin typeface="Times New Roman"/>
                <a:cs typeface="Times New Roman"/>
              </a:rPr>
              <a:t>kendali </a:t>
            </a:r>
            <a:r>
              <a:rPr sz="800" b="1" spc="-5" dirty="0">
                <a:latin typeface="Times New Roman"/>
                <a:cs typeface="Times New Roman"/>
              </a:rPr>
              <a:t>mutu</a:t>
            </a:r>
            <a:r>
              <a:rPr sz="800" b="1" spc="55" dirty="0">
                <a:latin typeface="Times New Roman"/>
                <a:cs typeface="Times New Roman"/>
              </a:rPr>
              <a:t> </a:t>
            </a:r>
            <a:r>
              <a:rPr sz="800" b="1" spc="-5" dirty="0">
                <a:latin typeface="Times New Roman"/>
                <a:cs typeface="Times New Roman"/>
              </a:rPr>
              <a:t>peneliti</a:t>
            </a:r>
            <a:endParaRPr sz="800" dirty="0">
              <a:latin typeface="Times New Roman"/>
              <a:cs typeface="Times New Roman"/>
            </a:endParaRPr>
          </a:p>
          <a:p>
            <a:pPr marL="12700" marR="82545">
              <a:lnSpc>
                <a:spcPct val="107600"/>
              </a:lnSpc>
              <a:buAutoNum type="arabicPeriod"/>
              <a:tabLst>
                <a:tab pos="114292" algn="l"/>
              </a:tabLst>
            </a:pPr>
            <a:r>
              <a:rPr sz="800" b="1" spc="-5" dirty="0">
                <a:latin typeface="Times New Roman"/>
                <a:cs typeface="Times New Roman"/>
              </a:rPr>
              <a:t>Integrasi modeling pengelolaan media </a:t>
            </a:r>
            <a:r>
              <a:rPr sz="800" b="1" dirty="0">
                <a:latin typeface="Times New Roman"/>
                <a:cs typeface="Times New Roman"/>
              </a:rPr>
              <a:t>dan lingkungan  </a:t>
            </a:r>
            <a:r>
              <a:rPr sz="800" b="1" spc="-5" dirty="0">
                <a:latin typeface="Times New Roman"/>
                <a:cs typeface="Times New Roman"/>
              </a:rPr>
              <a:t>tumbuh tanaman </a:t>
            </a:r>
            <a:r>
              <a:rPr sz="800" b="1" dirty="0">
                <a:latin typeface="Times New Roman"/>
                <a:cs typeface="Times New Roman"/>
              </a:rPr>
              <a:t>ke dalam </a:t>
            </a:r>
            <a:r>
              <a:rPr sz="800" b="1" spc="-5" dirty="0">
                <a:latin typeface="Times New Roman"/>
                <a:cs typeface="Times New Roman"/>
              </a:rPr>
              <a:t>KATAM atau system </a:t>
            </a:r>
            <a:r>
              <a:rPr sz="800" b="1" dirty="0">
                <a:latin typeface="Times New Roman"/>
                <a:cs typeface="Times New Roman"/>
              </a:rPr>
              <a:t>IT yang</a:t>
            </a:r>
            <a:r>
              <a:rPr sz="800" b="1" spc="25" dirty="0">
                <a:latin typeface="Times New Roman"/>
                <a:cs typeface="Times New Roman"/>
              </a:rPr>
              <a:t> </a:t>
            </a:r>
            <a:r>
              <a:rPr sz="800" b="1" dirty="0">
                <a:latin typeface="Times New Roman"/>
                <a:cs typeface="Times New Roman"/>
              </a:rPr>
              <a:t>lain</a:t>
            </a:r>
            <a:endParaRPr sz="800" dirty="0">
              <a:latin typeface="Times New Roman"/>
              <a:cs typeface="Times New Roman"/>
            </a:endParaRPr>
          </a:p>
          <a:p>
            <a:pPr marL="114292" indent="-101592">
              <a:spcBef>
                <a:spcPts val="40"/>
              </a:spcBef>
              <a:buAutoNum type="arabicPeriod"/>
              <a:tabLst>
                <a:tab pos="114292" algn="l"/>
              </a:tabLst>
            </a:pPr>
            <a:r>
              <a:rPr sz="800" b="1" spc="-5" dirty="0">
                <a:latin typeface="Times New Roman"/>
                <a:cs typeface="Times New Roman"/>
              </a:rPr>
              <a:t>Integrasi </a:t>
            </a:r>
            <a:r>
              <a:rPr sz="800" b="1" dirty="0">
                <a:latin typeface="Times New Roman"/>
                <a:cs typeface="Times New Roman"/>
              </a:rPr>
              <a:t>soil sensing dengan </a:t>
            </a:r>
            <a:r>
              <a:rPr sz="800" b="1" spc="-5" dirty="0">
                <a:latin typeface="Times New Roman"/>
                <a:cs typeface="Times New Roman"/>
              </a:rPr>
              <a:t>system </a:t>
            </a:r>
            <a:r>
              <a:rPr sz="800" b="1" dirty="0">
                <a:latin typeface="Times New Roman"/>
                <a:cs typeface="Times New Roman"/>
              </a:rPr>
              <a:t>IT, </a:t>
            </a:r>
            <a:r>
              <a:rPr sz="800" b="1" spc="-5" dirty="0">
                <a:latin typeface="Times New Roman"/>
                <a:cs typeface="Times New Roman"/>
              </a:rPr>
              <a:t>mesin, </a:t>
            </a:r>
            <a:r>
              <a:rPr sz="800" b="1" dirty="0">
                <a:latin typeface="Times New Roman"/>
                <a:cs typeface="Times New Roman"/>
              </a:rPr>
              <a:t>dan</a:t>
            </a:r>
            <a:r>
              <a:rPr sz="800" b="1" spc="5" dirty="0">
                <a:latin typeface="Times New Roman"/>
                <a:cs typeface="Times New Roman"/>
              </a:rPr>
              <a:t> </a:t>
            </a:r>
            <a:r>
              <a:rPr sz="800" b="1" spc="-5" dirty="0">
                <a:latin typeface="Times New Roman"/>
                <a:cs typeface="Times New Roman"/>
              </a:rPr>
              <a:t>robot</a:t>
            </a:r>
            <a:endParaRPr sz="800" dirty="0">
              <a:latin typeface="Times New Roman"/>
              <a:cs typeface="Times New Roman"/>
            </a:endParaRPr>
          </a:p>
          <a:p>
            <a:pPr marL="12700" marR="347321">
              <a:lnSpc>
                <a:spcPct val="107700"/>
              </a:lnSpc>
              <a:buAutoNum type="arabicPeriod"/>
              <a:tabLst>
                <a:tab pos="114292" algn="l"/>
              </a:tabLst>
            </a:pPr>
            <a:r>
              <a:rPr sz="800" b="1" spc="-5" dirty="0">
                <a:latin typeface="Times New Roman"/>
                <a:cs typeface="Times New Roman"/>
              </a:rPr>
              <a:t>Integrasi </a:t>
            </a:r>
            <a:r>
              <a:rPr sz="800" b="1" dirty="0">
                <a:latin typeface="Times New Roman"/>
                <a:cs typeface="Times New Roman"/>
              </a:rPr>
              <a:t>drone dengan soil sensing kit dan basis data  </a:t>
            </a:r>
            <a:r>
              <a:rPr sz="800" b="1" spc="-5" dirty="0">
                <a:latin typeface="Times New Roman"/>
                <a:cs typeface="Times New Roman"/>
              </a:rPr>
              <a:t>pertanian presisi</a:t>
            </a:r>
            <a:endParaRPr sz="800" dirty="0"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7510621" y="3423024"/>
            <a:ext cx="2426971" cy="802774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spcBef>
                <a:spcPts val="169"/>
              </a:spcBef>
            </a:pPr>
            <a:r>
              <a:rPr sz="800" b="1" spc="-5" dirty="0">
                <a:solidFill>
                  <a:srgbClr val="E46C0A"/>
                </a:solidFill>
                <a:latin typeface="Times New Roman"/>
                <a:cs typeface="Times New Roman"/>
              </a:rPr>
              <a:t>Target</a:t>
            </a:r>
            <a:r>
              <a:rPr sz="800" b="1" spc="-11" dirty="0">
                <a:solidFill>
                  <a:srgbClr val="E46C0A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E46C0A"/>
                </a:solidFill>
                <a:latin typeface="Times New Roman"/>
                <a:cs typeface="Times New Roman"/>
              </a:rPr>
              <a:t>2023</a:t>
            </a:r>
            <a:endParaRPr sz="800" dirty="0">
              <a:latin typeface="Times New Roman"/>
              <a:cs typeface="Times New Roman"/>
            </a:endParaRPr>
          </a:p>
          <a:p>
            <a:pPr marL="114292" indent="-101592">
              <a:spcBef>
                <a:spcPts val="75"/>
              </a:spcBef>
              <a:buAutoNum type="arabicPeriod"/>
              <a:tabLst>
                <a:tab pos="114292" algn="l"/>
              </a:tabLst>
            </a:pPr>
            <a:r>
              <a:rPr sz="800" b="1" dirty="0">
                <a:solidFill>
                  <a:srgbClr val="FF0000"/>
                </a:solidFill>
                <a:latin typeface="Times New Roman"/>
                <a:cs typeface="Times New Roman"/>
              </a:rPr>
              <a:t>IoT </a:t>
            </a:r>
            <a:r>
              <a:rPr sz="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KATAM </a:t>
            </a:r>
            <a:r>
              <a:rPr sz="8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untuk</a:t>
            </a:r>
            <a:r>
              <a:rPr sz="8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800" b="1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pengelolaan</a:t>
            </a:r>
            <a:r>
              <a:rPr sz="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8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lahan</a:t>
            </a:r>
            <a:r>
              <a:rPr sz="8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8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skala</a:t>
            </a:r>
            <a:r>
              <a:rPr sz="800" b="1" spc="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800" b="1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industri</a:t>
            </a:r>
            <a:endParaRPr sz="8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114292" indent="-101592">
              <a:spcBef>
                <a:spcPts val="75"/>
              </a:spcBef>
              <a:buAutoNum type="arabicPeriod"/>
              <a:tabLst>
                <a:tab pos="114292" algn="l"/>
              </a:tabLst>
            </a:pPr>
            <a:r>
              <a:rPr sz="800" b="1" spc="-5" dirty="0" err="1">
                <a:latin typeface="Times New Roman"/>
                <a:cs typeface="Times New Roman"/>
              </a:rPr>
              <a:t>Laboratorium</a:t>
            </a:r>
            <a:r>
              <a:rPr sz="800" b="1" spc="-5" dirty="0">
                <a:latin typeface="Times New Roman"/>
                <a:cs typeface="Times New Roman"/>
              </a:rPr>
              <a:t> </a:t>
            </a:r>
            <a:r>
              <a:rPr sz="800" b="1" dirty="0" err="1">
                <a:latin typeface="Times New Roman"/>
                <a:cs typeface="Times New Roman"/>
              </a:rPr>
              <a:t>tanah</a:t>
            </a:r>
            <a:r>
              <a:rPr sz="800" b="1" dirty="0">
                <a:latin typeface="Times New Roman"/>
                <a:cs typeface="Times New Roman"/>
              </a:rPr>
              <a:t> </a:t>
            </a:r>
            <a:r>
              <a:rPr sz="800" b="1" spc="-5" dirty="0">
                <a:latin typeface="Times New Roman"/>
                <a:cs typeface="Times New Roman"/>
              </a:rPr>
              <a:t>modern</a:t>
            </a:r>
            <a:endParaRPr sz="800" dirty="0">
              <a:latin typeface="Times New Roman"/>
              <a:cs typeface="Times New Roman"/>
            </a:endParaRPr>
          </a:p>
          <a:p>
            <a:pPr marL="114292" indent="-101592">
              <a:spcBef>
                <a:spcPts val="71"/>
              </a:spcBef>
              <a:buAutoNum type="arabicPeriod"/>
              <a:tabLst>
                <a:tab pos="114292" algn="l"/>
              </a:tabLst>
            </a:pPr>
            <a:r>
              <a:rPr sz="800" b="1" spc="-5" dirty="0" err="1">
                <a:latin typeface="Times New Roman"/>
                <a:cs typeface="Times New Roman"/>
              </a:rPr>
              <a:t>Peningkatan</a:t>
            </a:r>
            <a:r>
              <a:rPr sz="800" b="1" spc="-5" dirty="0">
                <a:latin typeface="Times New Roman"/>
                <a:cs typeface="Times New Roman"/>
              </a:rPr>
              <a:t> </a:t>
            </a:r>
            <a:r>
              <a:rPr sz="800" b="1" dirty="0">
                <a:latin typeface="Times New Roman"/>
                <a:cs typeface="Times New Roman"/>
              </a:rPr>
              <a:t>kapasitas </a:t>
            </a:r>
            <a:r>
              <a:rPr sz="800" b="1" spc="-5" dirty="0">
                <a:latin typeface="Times New Roman"/>
                <a:cs typeface="Times New Roman"/>
              </a:rPr>
              <a:t>smart</a:t>
            </a:r>
            <a:r>
              <a:rPr sz="800" b="1" dirty="0">
                <a:latin typeface="Times New Roman"/>
                <a:cs typeface="Times New Roman"/>
              </a:rPr>
              <a:t> </a:t>
            </a:r>
            <a:r>
              <a:rPr sz="800" b="1" spc="-5" dirty="0">
                <a:latin typeface="Times New Roman"/>
                <a:cs typeface="Times New Roman"/>
              </a:rPr>
              <a:t>greenhouse</a:t>
            </a:r>
            <a:endParaRPr sz="800" dirty="0">
              <a:latin typeface="Times New Roman"/>
              <a:cs typeface="Times New Roman"/>
            </a:endParaRPr>
          </a:p>
          <a:p>
            <a:pPr marL="12700" marR="97148">
              <a:lnSpc>
                <a:spcPct val="104200"/>
              </a:lnSpc>
              <a:spcBef>
                <a:spcPts val="35"/>
              </a:spcBef>
              <a:buAutoNum type="arabicPeriod"/>
              <a:tabLst>
                <a:tab pos="114292" algn="l"/>
              </a:tabLst>
            </a:pPr>
            <a:r>
              <a:rPr sz="800" b="1" spc="-5" dirty="0">
                <a:latin typeface="Times New Roman"/>
                <a:cs typeface="Times New Roman"/>
              </a:rPr>
              <a:t>Masalisasi </a:t>
            </a:r>
            <a:r>
              <a:rPr sz="800" b="1" dirty="0">
                <a:latin typeface="Times New Roman"/>
                <a:cs typeface="Times New Roman"/>
              </a:rPr>
              <a:t>produk </a:t>
            </a:r>
            <a:r>
              <a:rPr sz="800" b="1" spc="-5" dirty="0">
                <a:latin typeface="Times New Roman"/>
                <a:cs typeface="Times New Roman"/>
              </a:rPr>
              <a:t>integrasi </a:t>
            </a:r>
            <a:r>
              <a:rPr sz="800" b="1" dirty="0">
                <a:latin typeface="Times New Roman"/>
                <a:cs typeface="Times New Roman"/>
              </a:rPr>
              <a:t>soil sensing kit dengan  </a:t>
            </a:r>
            <a:r>
              <a:rPr sz="800" b="1" spc="-5" dirty="0">
                <a:latin typeface="Times New Roman"/>
                <a:cs typeface="Times New Roman"/>
              </a:rPr>
              <a:t>mesin, drone, </a:t>
            </a:r>
            <a:r>
              <a:rPr sz="800" b="1" dirty="0">
                <a:latin typeface="Times New Roman"/>
                <a:cs typeface="Times New Roman"/>
              </a:rPr>
              <a:t>dan</a:t>
            </a:r>
            <a:r>
              <a:rPr sz="800" b="1" spc="5" dirty="0">
                <a:latin typeface="Times New Roman"/>
                <a:cs typeface="Times New Roman"/>
              </a:rPr>
              <a:t> </a:t>
            </a:r>
            <a:r>
              <a:rPr sz="800" b="1" spc="-5" dirty="0">
                <a:latin typeface="Times New Roman"/>
                <a:cs typeface="Times New Roman"/>
              </a:rPr>
              <a:t>robot</a:t>
            </a:r>
            <a:endParaRPr sz="800" dirty="0"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7510623" y="4539831"/>
            <a:ext cx="2842260" cy="802322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spcBef>
                <a:spcPts val="169"/>
              </a:spcBef>
            </a:pPr>
            <a:r>
              <a:rPr sz="800" b="1" spc="-5" dirty="0">
                <a:solidFill>
                  <a:srgbClr val="E46C0A"/>
                </a:solidFill>
                <a:latin typeface="Times New Roman"/>
                <a:cs typeface="Times New Roman"/>
              </a:rPr>
              <a:t>Target</a:t>
            </a:r>
            <a:r>
              <a:rPr sz="800" b="1" spc="-11" dirty="0">
                <a:solidFill>
                  <a:srgbClr val="E46C0A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E46C0A"/>
                </a:solidFill>
                <a:latin typeface="Times New Roman"/>
                <a:cs typeface="Times New Roman"/>
              </a:rPr>
              <a:t>2024</a:t>
            </a:r>
            <a:endParaRPr sz="800">
              <a:latin typeface="Times New Roman"/>
              <a:cs typeface="Times New Roman"/>
            </a:endParaRPr>
          </a:p>
          <a:p>
            <a:pPr marL="12700" marR="5080">
              <a:lnSpc>
                <a:spcPct val="107600"/>
              </a:lnSpc>
              <a:buAutoNum type="arabicPeriod"/>
              <a:tabLst>
                <a:tab pos="114292" algn="l"/>
              </a:tabLst>
            </a:pPr>
            <a:r>
              <a:rPr sz="800" b="1" spc="-5" dirty="0">
                <a:latin typeface="Times New Roman"/>
                <a:cs typeface="Times New Roman"/>
              </a:rPr>
              <a:t>Model pengelolaan </a:t>
            </a:r>
            <a:r>
              <a:rPr sz="800" b="1" dirty="0">
                <a:latin typeface="Times New Roman"/>
                <a:cs typeface="Times New Roman"/>
              </a:rPr>
              <a:t>lahan </a:t>
            </a:r>
            <a:r>
              <a:rPr sz="800" b="1" spc="-5" dirty="0">
                <a:latin typeface="Times New Roman"/>
                <a:cs typeface="Times New Roman"/>
              </a:rPr>
              <a:t>pertanian presisi </a:t>
            </a:r>
            <a:r>
              <a:rPr sz="800" b="1" dirty="0">
                <a:latin typeface="Times New Roman"/>
                <a:cs typeface="Times New Roman"/>
              </a:rPr>
              <a:t>skala </a:t>
            </a:r>
            <a:r>
              <a:rPr sz="800" b="1" spc="-5" dirty="0">
                <a:latin typeface="Times New Roman"/>
                <a:cs typeface="Times New Roman"/>
              </a:rPr>
              <a:t>industri </a:t>
            </a:r>
            <a:r>
              <a:rPr sz="800" b="1" dirty="0">
                <a:latin typeface="Times New Roman"/>
                <a:cs typeface="Times New Roman"/>
              </a:rPr>
              <a:t>pada  </a:t>
            </a:r>
            <a:r>
              <a:rPr sz="800" b="1" spc="-5" dirty="0">
                <a:latin typeface="Times New Roman"/>
                <a:cs typeface="Times New Roman"/>
              </a:rPr>
              <a:t>berbagai agroekosistem</a:t>
            </a:r>
            <a:endParaRPr sz="800">
              <a:latin typeface="Times New Roman"/>
              <a:cs typeface="Times New Roman"/>
            </a:endParaRPr>
          </a:p>
          <a:p>
            <a:pPr marL="12700" marR="192393">
              <a:lnSpc>
                <a:spcPct val="105900"/>
              </a:lnSpc>
              <a:spcBef>
                <a:spcPts val="20"/>
              </a:spcBef>
              <a:buAutoNum type="arabicPeriod"/>
              <a:tabLst>
                <a:tab pos="114292" algn="l"/>
              </a:tabLst>
            </a:pPr>
            <a:r>
              <a:rPr sz="800" b="1" spc="-5" dirty="0">
                <a:latin typeface="Times New Roman"/>
                <a:cs typeface="Times New Roman"/>
              </a:rPr>
              <a:t>Kesesuaian perangkat </a:t>
            </a:r>
            <a:r>
              <a:rPr sz="800" b="1" dirty="0">
                <a:latin typeface="Times New Roman"/>
                <a:cs typeface="Times New Roman"/>
              </a:rPr>
              <a:t>lunak dan </a:t>
            </a:r>
            <a:r>
              <a:rPr sz="800" b="1" spc="-5" dirty="0">
                <a:latin typeface="Times New Roman"/>
                <a:cs typeface="Times New Roman"/>
              </a:rPr>
              <a:t>keras </a:t>
            </a:r>
            <a:r>
              <a:rPr sz="800" b="1" dirty="0">
                <a:latin typeface="Times New Roman"/>
                <a:cs typeface="Times New Roman"/>
              </a:rPr>
              <a:t>untuk </a:t>
            </a:r>
            <a:r>
              <a:rPr sz="800" b="1" spc="-5" dirty="0">
                <a:latin typeface="Times New Roman"/>
                <a:cs typeface="Times New Roman"/>
              </a:rPr>
              <a:t>mendukung  pengelolaan </a:t>
            </a:r>
            <a:r>
              <a:rPr sz="800" b="1" dirty="0">
                <a:latin typeface="Times New Roman"/>
                <a:cs typeface="Times New Roman"/>
              </a:rPr>
              <a:t>lahan </a:t>
            </a:r>
            <a:r>
              <a:rPr sz="800" b="1" spc="-5" dirty="0">
                <a:latin typeface="Times New Roman"/>
                <a:cs typeface="Times New Roman"/>
              </a:rPr>
              <a:t>presisi </a:t>
            </a:r>
            <a:r>
              <a:rPr sz="800" b="1" dirty="0">
                <a:latin typeface="Times New Roman"/>
                <a:cs typeface="Times New Roman"/>
              </a:rPr>
              <a:t>skala </a:t>
            </a:r>
            <a:r>
              <a:rPr sz="800" b="1" spc="-5" dirty="0">
                <a:latin typeface="Times New Roman"/>
                <a:cs typeface="Times New Roman"/>
              </a:rPr>
              <a:t>industri </a:t>
            </a:r>
            <a:r>
              <a:rPr sz="800" b="1" dirty="0">
                <a:latin typeface="Times New Roman"/>
                <a:cs typeface="Times New Roman"/>
              </a:rPr>
              <a:t>pada </a:t>
            </a:r>
            <a:r>
              <a:rPr sz="800" b="1" spc="-5" dirty="0">
                <a:latin typeface="Times New Roman"/>
                <a:cs typeface="Times New Roman"/>
              </a:rPr>
              <a:t>berbagai  agroekosistem</a:t>
            </a:r>
            <a:endParaRPr sz="800">
              <a:latin typeface="Times New Roman"/>
              <a:cs typeface="Times New Roman"/>
            </a:endParaRPr>
          </a:p>
        </p:txBody>
      </p:sp>
      <p:grpSp>
        <p:nvGrpSpPr>
          <p:cNvPr id="77" name="object 77"/>
          <p:cNvGrpSpPr/>
          <p:nvPr/>
        </p:nvGrpSpPr>
        <p:grpSpPr>
          <a:xfrm>
            <a:off x="3626019" y="2715172"/>
            <a:ext cx="1557020" cy="2320925"/>
            <a:chOff x="2102018" y="2715169"/>
            <a:chExt cx="1557020" cy="2320925"/>
          </a:xfrm>
        </p:grpSpPr>
        <p:sp>
          <p:nvSpPr>
            <p:cNvPr id="78" name="object 78"/>
            <p:cNvSpPr/>
            <p:nvPr/>
          </p:nvSpPr>
          <p:spPr>
            <a:xfrm>
              <a:off x="3274218" y="2761606"/>
              <a:ext cx="0" cy="1859914"/>
            </a:xfrm>
            <a:custGeom>
              <a:avLst/>
              <a:gdLst/>
              <a:ahLst/>
              <a:cxnLst/>
              <a:rect l="l" t="t" r="r" b="b"/>
              <a:pathLst>
                <a:path h="1859914">
                  <a:moveTo>
                    <a:pt x="0" y="0"/>
                  </a:moveTo>
                  <a:lnTo>
                    <a:pt x="1" y="1859756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3158728" y="2771129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253" y="1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3152775" y="3579563"/>
              <a:ext cx="121920" cy="0"/>
            </a:xfrm>
            <a:custGeom>
              <a:avLst/>
              <a:gdLst/>
              <a:ahLst/>
              <a:cxnLst/>
              <a:rect l="l" t="t" r="r" b="b"/>
              <a:pathLst>
                <a:path w="121920">
                  <a:moveTo>
                    <a:pt x="0" y="0"/>
                  </a:moveTo>
                  <a:lnTo>
                    <a:pt x="121444" y="1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3158728" y="4621362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253" y="1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3533775" y="2729457"/>
              <a:ext cx="5080" cy="2292350"/>
            </a:xfrm>
            <a:custGeom>
              <a:avLst/>
              <a:gdLst/>
              <a:ahLst/>
              <a:cxnLst/>
              <a:rect l="l" t="t" r="r" b="b"/>
              <a:pathLst>
                <a:path w="5079" h="2292350">
                  <a:moveTo>
                    <a:pt x="0" y="0"/>
                  </a:moveTo>
                  <a:lnTo>
                    <a:pt x="4763" y="2291954"/>
                  </a:lnTo>
                </a:path>
              </a:pathLst>
            </a:custGeom>
            <a:ln w="28575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3533775" y="2734221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254" y="1"/>
                  </a:lnTo>
                </a:path>
              </a:pathLst>
            </a:custGeom>
            <a:ln w="28575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3533775" y="3521223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254" y="1"/>
                  </a:lnTo>
                </a:path>
              </a:pathLst>
            </a:custGeom>
            <a:ln w="28575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3538537" y="4277270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254" y="1"/>
                  </a:lnTo>
                </a:path>
              </a:pathLst>
            </a:custGeom>
            <a:ln w="28575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3538537" y="5021412"/>
              <a:ext cx="120650" cy="0"/>
            </a:xfrm>
            <a:custGeom>
              <a:avLst/>
              <a:gdLst/>
              <a:ahLst/>
              <a:cxnLst/>
              <a:rect l="l" t="t" r="r" b="b"/>
              <a:pathLst>
                <a:path w="120650">
                  <a:moveTo>
                    <a:pt x="0" y="0"/>
                  </a:moveTo>
                  <a:lnTo>
                    <a:pt x="120254" y="1"/>
                  </a:lnTo>
                </a:path>
              </a:pathLst>
            </a:custGeom>
            <a:ln w="28575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3278981" y="3797449"/>
              <a:ext cx="248920" cy="1270"/>
            </a:xfrm>
            <a:custGeom>
              <a:avLst/>
              <a:gdLst/>
              <a:ahLst/>
              <a:cxnLst/>
              <a:rect l="l" t="t" r="r" b="b"/>
              <a:pathLst>
                <a:path w="248920" h="1270">
                  <a:moveTo>
                    <a:pt x="-14287" y="595"/>
                  </a:moveTo>
                  <a:lnTo>
                    <a:pt x="263128" y="595"/>
                  </a:lnTo>
                </a:path>
              </a:pathLst>
            </a:custGeom>
            <a:ln w="29765">
              <a:solidFill>
                <a:srgbClr val="95B3D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2102018" y="3736202"/>
              <a:ext cx="191966" cy="189675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9" name="object 89"/>
          <p:cNvSpPr/>
          <p:nvPr/>
        </p:nvSpPr>
        <p:spPr>
          <a:xfrm>
            <a:off x="3481028" y="5627926"/>
            <a:ext cx="451976" cy="51339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417727" y="3141423"/>
            <a:ext cx="561975" cy="431007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417727" y="4253467"/>
            <a:ext cx="561975" cy="43100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 txBox="1"/>
          <p:nvPr/>
        </p:nvSpPr>
        <p:spPr>
          <a:xfrm>
            <a:off x="1671999" y="1081506"/>
            <a:ext cx="4353560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1100" b="1" spc="-11" dirty="0">
                <a:latin typeface="Arial"/>
                <a:cs typeface="Arial"/>
              </a:rPr>
              <a:t>Pelaksana: </a:t>
            </a:r>
            <a:r>
              <a:rPr sz="1100" b="1" u="sng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Balitbang Kementan</a:t>
            </a:r>
            <a:r>
              <a:rPr sz="1100" b="1" spc="-5" dirty="0">
                <a:latin typeface="Arial"/>
                <a:cs typeface="Arial"/>
              </a:rPr>
              <a:t>, Balitbang PUPR, Balitbang </a:t>
            </a:r>
            <a:r>
              <a:rPr sz="1100" b="1" dirty="0">
                <a:latin typeface="Arial"/>
                <a:cs typeface="Arial"/>
              </a:rPr>
              <a:t>KLHK, </a:t>
            </a:r>
            <a:r>
              <a:rPr sz="1100" b="1" spc="-5" dirty="0">
                <a:latin typeface="Arial"/>
                <a:cs typeface="Arial"/>
              </a:rPr>
              <a:t>LIPI,  </a:t>
            </a:r>
            <a:r>
              <a:rPr sz="1100" b="1" dirty="0">
                <a:latin typeface="Arial"/>
                <a:cs typeface="Arial"/>
              </a:rPr>
              <a:t>BATAN, </a:t>
            </a:r>
            <a:r>
              <a:rPr sz="1100" b="1" spc="-5" dirty="0">
                <a:latin typeface="Arial"/>
                <a:cs typeface="Arial"/>
              </a:rPr>
              <a:t>BPPT, Balitbang Kemenperin, LAPAN, BIG, </a:t>
            </a:r>
            <a:r>
              <a:rPr sz="1100" b="1" dirty="0">
                <a:latin typeface="Arial"/>
                <a:cs typeface="Arial"/>
              </a:rPr>
              <a:t>BMKG, </a:t>
            </a:r>
            <a:r>
              <a:rPr sz="1100" b="1" spc="-5" dirty="0">
                <a:latin typeface="Arial"/>
                <a:cs typeface="Arial"/>
              </a:rPr>
              <a:t>Puslitbang  Kementerian ATR/BPN, IPB, </a:t>
            </a:r>
            <a:r>
              <a:rPr sz="1100" b="1" dirty="0">
                <a:latin typeface="Arial"/>
                <a:cs typeface="Arial"/>
              </a:rPr>
              <a:t>UGM,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UB,</a:t>
            </a:r>
            <a:endParaRPr sz="1100">
              <a:latin typeface="Arial"/>
              <a:cs typeface="Arial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637313" y="87095"/>
            <a:ext cx="10667999" cy="678180"/>
          </a:xfrm>
          <a:custGeom>
            <a:avLst/>
            <a:gdLst/>
            <a:ahLst/>
            <a:cxnLst/>
            <a:rect l="l" t="t" r="r" b="b"/>
            <a:pathLst>
              <a:path w="8335009" h="678180">
                <a:moveTo>
                  <a:pt x="0" y="112934"/>
                </a:moveTo>
                <a:lnTo>
                  <a:pt x="8874" y="68975"/>
                </a:lnTo>
                <a:lnTo>
                  <a:pt x="33077" y="33077"/>
                </a:lnTo>
                <a:lnTo>
                  <a:pt x="68975" y="8874"/>
                </a:lnTo>
                <a:lnTo>
                  <a:pt x="112934" y="0"/>
                </a:lnTo>
                <a:lnTo>
                  <a:pt x="8221764" y="0"/>
                </a:lnTo>
                <a:lnTo>
                  <a:pt x="8265723" y="8874"/>
                </a:lnTo>
                <a:lnTo>
                  <a:pt x="8301620" y="33077"/>
                </a:lnTo>
                <a:lnTo>
                  <a:pt x="8325823" y="68975"/>
                </a:lnTo>
                <a:lnTo>
                  <a:pt x="8334698" y="112934"/>
                </a:lnTo>
                <a:lnTo>
                  <a:pt x="8334698" y="564674"/>
                </a:lnTo>
                <a:lnTo>
                  <a:pt x="8325823" y="608633"/>
                </a:lnTo>
                <a:lnTo>
                  <a:pt x="8301620" y="644531"/>
                </a:lnTo>
                <a:lnTo>
                  <a:pt x="8265723" y="668734"/>
                </a:lnTo>
                <a:lnTo>
                  <a:pt x="8221764" y="677609"/>
                </a:lnTo>
                <a:lnTo>
                  <a:pt x="112934" y="677609"/>
                </a:lnTo>
                <a:lnTo>
                  <a:pt x="68975" y="668734"/>
                </a:lnTo>
                <a:lnTo>
                  <a:pt x="33077" y="644531"/>
                </a:lnTo>
                <a:lnTo>
                  <a:pt x="8874" y="608633"/>
                </a:lnTo>
                <a:lnTo>
                  <a:pt x="0" y="564674"/>
                </a:lnTo>
                <a:lnTo>
                  <a:pt x="0" y="112934"/>
                </a:lnTo>
                <a:close/>
              </a:path>
            </a:pathLst>
          </a:custGeom>
          <a:ln w="25400">
            <a:solidFill>
              <a:srgbClr val="8064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 txBox="1">
            <a:spLocks noGrp="1"/>
          </p:cNvSpPr>
          <p:nvPr>
            <p:ph type="title"/>
          </p:nvPr>
        </p:nvSpPr>
        <p:spPr>
          <a:xfrm>
            <a:off x="960585" y="126185"/>
            <a:ext cx="10002983" cy="574751"/>
          </a:xfrm>
          <a:prstGeom prst="rect">
            <a:avLst/>
          </a:prstGeom>
        </p:spPr>
        <p:txBody>
          <a:bodyPr vert="horz" wrap="square" lIns="0" tIns="24765" rIns="0" bIns="0" rtlCol="0" anchor="t">
            <a:spAutoFit/>
          </a:bodyPr>
          <a:lstStyle/>
          <a:p>
            <a:pPr marL="1216570" marR="5080" indent="-1204505">
              <a:lnSpc>
                <a:spcPts val="2131"/>
              </a:lnSpc>
              <a:spcBef>
                <a:spcPts val="195"/>
              </a:spcBef>
            </a:pPr>
            <a:r>
              <a:rPr sz="1900" spc="-5" dirty="0">
                <a:solidFill>
                  <a:srgbClr val="1F497D"/>
                </a:solidFill>
                <a:latin typeface="Calibri"/>
                <a:cs typeface="Calibri"/>
              </a:rPr>
              <a:t>1.2.1. Model </a:t>
            </a:r>
            <a:r>
              <a:rPr sz="1900" spc="-15" dirty="0">
                <a:solidFill>
                  <a:srgbClr val="1F497D"/>
                </a:solidFill>
                <a:latin typeface="Calibri"/>
                <a:cs typeface="Calibri"/>
              </a:rPr>
              <a:t>sistem budidaya </a:t>
            </a:r>
            <a:r>
              <a:rPr sz="1900" spc="-11" dirty="0">
                <a:solidFill>
                  <a:srgbClr val="1F497D"/>
                </a:solidFill>
                <a:latin typeface="Calibri"/>
                <a:cs typeface="Calibri"/>
              </a:rPr>
              <a:t>pertanian terpadu dengan </a:t>
            </a:r>
            <a:r>
              <a:rPr sz="1900" spc="-15" dirty="0">
                <a:solidFill>
                  <a:srgbClr val="1F497D"/>
                </a:solidFill>
                <a:latin typeface="Calibri"/>
                <a:cs typeface="Calibri"/>
              </a:rPr>
              <a:t>rekomendasi </a:t>
            </a:r>
            <a:r>
              <a:rPr sz="1900" spc="-11" dirty="0">
                <a:solidFill>
                  <a:srgbClr val="1F497D"/>
                </a:solidFill>
                <a:latin typeface="Calibri"/>
                <a:cs typeface="Calibri"/>
              </a:rPr>
              <a:t>pengelolaan  </a:t>
            </a:r>
            <a:r>
              <a:rPr sz="1900" spc="-5" dirty="0">
                <a:solidFill>
                  <a:srgbClr val="1F497D"/>
                </a:solidFill>
                <a:latin typeface="Calibri"/>
                <a:cs typeface="Calibri"/>
              </a:rPr>
              <a:t>lahan, </a:t>
            </a:r>
            <a:r>
              <a:rPr sz="1900" spc="-11" dirty="0">
                <a:solidFill>
                  <a:srgbClr val="1F497D"/>
                </a:solidFill>
                <a:latin typeface="Calibri"/>
                <a:cs typeface="Calibri"/>
              </a:rPr>
              <a:t>alat </a:t>
            </a:r>
            <a:r>
              <a:rPr sz="1900" spc="-5" dirty="0">
                <a:solidFill>
                  <a:srgbClr val="1F497D"/>
                </a:solidFill>
                <a:latin typeface="Calibri"/>
                <a:cs typeface="Calibri"/>
              </a:rPr>
              <a:t>dan </a:t>
            </a:r>
            <a:r>
              <a:rPr sz="1900" spc="-11" dirty="0">
                <a:solidFill>
                  <a:srgbClr val="1F497D"/>
                </a:solidFill>
                <a:latin typeface="Calibri"/>
                <a:cs typeface="Calibri"/>
              </a:rPr>
              <a:t>mesin pertanian </a:t>
            </a:r>
            <a:r>
              <a:rPr sz="1900" spc="-5" dirty="0">
                <a:solidFill>
                  <a:srgbClr val="1F497D"/>
                </a:solidFill>
                <a:latin typeface="Calibri"/>
                <a:cs typeface="Calibri"/>
              </a:rPr>
              <a:t>berbasis IoT dan</a:t>
            </a:r>
            <a:r>
              <a:rPr sz="1900" spc="51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900" spc="-11" dirty="0">
                <a:solidFill>
                  <a:srgbClr val="1F497D"/>
                </a:solidFill>
                <a:latin typeface="Calibri"/>
                <a:cs typeface="Calibri"/>
              </a:rPr>
              <a:t>Robotik</a:t>
            </a:r>
            <a:endParaRPr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69569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16933" y="624116"/>
            <a:ext cx="8911687" cy="566823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2750614" marR="5080" indent="-825438">
              <a:spcBef>
                <a:spcPts val="100"/>
              </a:spcBef>
            </a:pPr>
            <a:r>
              <a:rPr dirty="0"/>
              <a:t>FOKUS</a:t>
            </a:r>
            <a:r>
              <a:rPr spc="-100" dirty="0"/>
              <a:t> </a:t>
            </a:r>
            <a:r>
              <a:rPr spc="-5" dirty="0"/>
              <a:t>RISET  ENERGI</a:t>
            </a:r>
          </a:p>
        </p:txBody>
      </p:sp>
    </p:spTree>
    <p:extLst>
      <p:ext uri="{BB962C8B-B14F-4D97-AF65-F5344CB8AC3E}">
        <p14:creationId xmlns:p14="http://schemas.microsoft.com/office/powerpoint/2010/main" val="20584234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31940" y="586072"/>
            <a:ext cx="9128125" cy="5525771"/>
            <a:chOff x="0" y="535980"/>
            <a:chExt cx="9128125" cy="5525770"/>
          </a:xfrm>
        </p:grpSpPr>
        <p:sp>
          <p:nvSpPr>
            <p:cNvPr id="3" name="object 3"/>
            <p:cNvSpPr/>
            <p:nvPr/>
          </p:nvSpPr>
          <p:spPr>
            <a:xfrm>
              <a:off x="0" y="845534"/>
              <a:ext cx="9127700" cy="52158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19672" y="548680"/>
              <a:ext cx="5544820" cy="720090"/>
            </a:xfrm>
            <a:custGeom>
              <a:avLst/>
              <a:gdLst/>
              <a:ahLst/>
              <a:cxnLst/>
              <a:rect l="l" t="t" r="r" b="b"/>
              <a:pathLst>
                <a:path w="5544820" h="720090">
                  <a:moveTo>
                    <a:pt x="5424597" y="0"/>
                  </a:moveTo>
                  <a:lnTo>
                    <a:pt x="120018" y="0"/>
                  </a:lnTo>
                  <a:lnTo>
                    <a:pt x="73301" y="9431"/>
                  </a:lnTo>
                  <a:lnTo>
                    <a:pt x="35152" y="35152"/>
                  </a:lnTo>
                  <a:lnTo>
                    <a:pt x="9431" y="73301"/>
                  </a:lnTo>
                  <a:lnTo>
                    <a:pt x="0" y="120017"/>
                  </a:lnTo>
                  <a:lnTo>
                    <a:pt x="0" y="600061"/>
                  </a:lnTo>
                  <a:lnTo>
                    <a:pt x="9431" y="646777"/>
                  </a:lnTo>
                  <a:lnTo>
                    <a:pt x="35152" y="684926"/>
                  </a:lnTo>
                  <a:lnTo>
                    <a:pt x="73301" y="710648"/>
                  </a:lnTo>
                  <a:lnTo>
                    <a:pt x="120018" y="720079"/>
                  </a:lnTo>
                  <a:lnTo>
                    <a:pt x="5424597" y="720079"/>
                  </a:lnTo>
                  <a:lnTo>
                    <a:pt x="5471314" y="710648"/>
                  </a:lnTo>
                  <a:lnTo>
                    <a:pt x="5509463" y="684926"/>
                  </a:lnTo>
                  <a:lnTo>
                    <a:pt x="5535183" y="646777"/>
                  </a:lnTo>
                  <a:lnTo>
                    <a:pt x="5544615" y="600061"/>
                  </a:lnTo>
                  <a:lnTo>
                    <a:pt x="5544615" y="120017"/>
                  </a:lnTo>
                  <a:lnTo>
                    <a:pt x="5535183" y="73301"/>
                  </a:lnTo>
                  <a:lnTo>
                    <a:pt x="5509463" y="35152"/>
                  </a:lnTo>
                  <a:lnTo>
                    <a:pt x="5471314" y="9431"/>
                  </a:lnTo>
                  <a:lnTo>
                    <a:pt x="54245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19672" y="548680"/>
              <a:ext cx="5544820" cy="720090"/>
            </a:xfrm>
            <a:custGeom>
              <a:avLst/>
              <a:gdLst/>
              <a:ahLst/>
              <a:cxnLst/>
              <a:rect l="l" t="t" r="r" b="b"/>
              <a:pathLst>
                <a:path w="5544820" h="720090">
                  <a:moveTo>
                    <a:pt x="0" y="120018"/>
                  </a:moveTo>
                  <a:lnTo>
                    <a:pt x="9431" y="73301"/>
                  </a:lnTo>
                  <a:lnTo>
                    <a:pt x="35152" y="35152"/>
                  </a:lnTo>
                  <a:lnTo>
                    <a:pt x="73301" y="9431"/>
                  </a:lnTo>
                  <a:lnTo>
                    <a:pt x="120018" y="0"/>
                  </a:lnTo>
                  <a:lnTo>
                    <a:pt x="5424598" y="0"/>
                  </a:lnTo>
                  <a:lnTo>
                    <a:pt x="5471314" y="9431"/>
                  </a:lnTo>
                  <a:lnTo>
                    <a:pt x="5509463" y="35152"/>
                  </a:lnTo>
                  <a:lnTo>
                    <a:pt x="5535184" y="73301"/>
                  </a:lnTo>
                  <a:lnTo>
                    <a:pt x="5544616" y="120018"/>
                  </a:lnTo>
                  <a:lnTo>
                    <a:pt x="5544616" y="600061"/>
                  </a:lnTo>
                  <a:lnTo>
                    <a:pt x="5535184" y="646778"/>
                  </a:lnTo>
                  <a:lnTo>
                    <a:pt x="5509463" y="684927"/>
                  </a:lnTo>
                  <a:lnTo>
                    <a:pt x="5471314" y="710648"/>
                  </a:lnTo>
                  <a:lnTo>
                    <a:pt x="5424598" y="720080"/>
                  </a:lnTo>
                  <a:lnTo>
                    <a:pt x="120018" y="720080"/>
                  </a:lnTo>
                  <a:lnTo>
                    <a:pt x="73301" y="710648"/>
                  </a:lnTo>
                  <a:lnTo>
                    <a:pt x="35152" y="684927"/>
                  </a:lnTo>
                  <a:lnTo>
                    <a:pt x="9431" y="646778"/>
                  </a:lnTo>
                  <a:lnTo>
                    <a:pt x="0" y="600061"/>
                  </a:lnTo>
                  <a:lnTo>
                    <a:pt x="0" y="120018"/>
                  </a:lnTo>
                  <a:close/>
                </a:path>
              </a:pathLst>
            </a:custGeom>
            <a:ln w="25400">
              <a:solidFill>
                <a:srgbClr val="806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537527" y="746163"/>
            <a:ext cx="3387880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solidFill>
                  <a:srgbClr val="1F497D"/>
                </a:solidFill>
                <a:latin typeface="Calibri"/>
                <a:cs typeface="Calibri"/>
              </a:rPr>
              <a:t>2.2.1. </a:t>
            </a:r>
            <a:r>
              <a:rPr b="1" spc="-11" dirty="0">
                <a:solidFill>
                  <a:srgbClr val="1F497D"/>
                </a:solidFill>
                <a:latin typeface="Calibri"/>
                <a:cs typeface="Calibri"/>
              </a:rPr>
              <a:t>Prototipe</a:t>
            </a:r>
            <a:r>
              <a:rPr b="1" spc="-6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b="1" spc="-35" dirty="0">
                <a:solidFill>
                  <a:srgbClr val="1F497D"/>
                </a:solidFill>
                <a:latin typeface="Calibri"/>
                <a:cs typeface="Calibri"/>
              </a:rPr>
              <a:t>PLTN</a:t>
            </a:r>
            <a:endParaRPr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44429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4" y="535987"/>
            <a:ext cx="9128125" cy="5525771"/>
            <a:chOff x="0" y="535980"/>
            <a:chExt cx="9128125" cy="5525770"/>
          </a:xfrm>
        </p:grpSpPr>
        <p:sp>
          <p:nvSpPr>
            <p:cNvPr id="3" name="object 3"/>
            <p:cNvSpPr/>
            <p:nvPr/>
          </p:nvSpPr>
          <p:spPr>
            <a:xfrm>
              <a:off x="0" y="845534"/>
              <a:ext cx="9127700" cy="52158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9511" y="548680"/>
              <a:ext cx="4824730" cy="792480"/>
            </a:xfrm>
            <a:custGeom>
              <a:avLst/>
              <a:gdLst/>
              <a:ahLst/>
              <a:cxnLst/>
              <a:rect l="l" t="t" r="r" b="b"/>
              <a:pathLst>
                <a:path w="4824730" h="792480">
                  <a:moveTo>
                    <a:pt x="4692520" y="0"/>
                  </a:moveTo>
                  <a:lnTo>
                    <a:pt x="132015" y="0"/>
                  </a:lnTo>
                  <a:lnTo>
                    <a:pt x="90288" y="6730"/>
                  </a:lnTo>
                  <a:lnTo>
                    <a:pt x="54048" y="25471"/>
                  </a:lnTo>
                  <a:lnTo>
                    <a:pt x="25471" y="54048"/>
                  </a:lnTo>
                  <a:lnTo>
                    <a:pt x="6730" y="90287"/>
                  </a:lnTo>
                  <a:lnTo>
                    <a:pt x="0" y="132015"/>
                  </a:lnTo>
                  <a:lnTo>
                    <a:pt x="0" y="660072"/>
                  </a:lnTo>
                  <a:lnTo>
                    <a:pt x="6730" y="701799"/>
                  </a:lnTo>
                  <a:lnTo>
                    <a:pt x="25471" y="738038"/>
                  </a:lnTo>
                  <a:lnTo>
                    <a:pt x="54048" y="766616"/>
                  </a:lnTo>
                  <a:lnTo>
                    <a:pt x="90288" y="785357"/>
                  </a:lnTo>
                  <a:lnTo>
                    <a:pt x="132015" y="792087"/>
                  </a:lnTo>
                  <a:lnTo>
                    <a:pt x="4692520" y="792087"/>
                  </a:lnTo>
                  <a:lnTo>
                    <a:pt x="4734247" y="785357"/>
                  </a:lnTo>
                  <a:lnTo>
                    <a:pt x="4770487" y="766616"/>
                  </a:lnTo>
                  <a:lnTo>
                    <a:pt x="4799064" y="738038"/>
                  </a:lnTo>
                  <a:lnTo>
                    <a:pt x="4817805" y="701799"/>
                  </a:lnTo>
                  <a:lnTo>
                    <a:pt x="4824535" y="660072"/>
                  </a:lnTo>
                  <a:lnTo>
                    <a:pt x="4824535" y="132015"/>
                  </a:lnTo>
                  <a:lnTo>
                    <a:pt x="4817805" y="90287"/>
                  </a:lnTo>
                  <a:lnTo>
                    <a:pt x="4799064" y="54048"/>
                  </a:lnTo>
                  <a:lnTo>
                    <a:pt x="4770487" y="25471"/>
                  </a:lnTo>
                  <a:lnTo>
                    <a:pt x="4734247" y="6730"/>
                  </a:lnTo>
                  <a:lnTo>
                    <a:pt x="46925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9511" y="548680"/>
              <a:ext cx="4824730" cy="792480"/>
            </a:xfrm>
            <a:custGeom>
              <a:avLst/>
              <a:gdLst/>
              <a:ahLst/>
              <a:cxnLst/>
              <a:rect l="l" t="t" r="r" b="b"/>
              <a:pathLst>
                <a:path w="4824730" h="792480">
                  <a:moveTo>
                    <a:pt x="0" y="132015"/>
                  </a:moveTo>
                  <a:lnTo>
                    <a:pt x="6730" y="90288"/>
                  </a:lnTo>
                  <a:lnTo>
                    <a:pt x="25471" y="54048"/>
                  </a:lnTo>
                  <a:lnTo>
                    <a:pt x="54048" y="25471"/>
                  </a:lnTo>
                  <a:lnTo>
                    <a:pt x="90288" y="6730"/>
                  </a:lnTo>
                  <a:lnTo>
                    <a:pt x="132015" y="0"/>
                  </a:lnTo>
                  <a:lnTo>
                    <a:pt x="4692521" y="0"/>
                  </a:lnTo>
                  <a:lnTo>
                    <a:pt x="4734248" y="6730"/>
                  </a:lnTo>
                  <a:lnTo>
                    <a:pt x="4770487" y="25471"/>
                  </a:lnTo>
                  <a:lnTo>
                    <a:pt x="4799064" y="54048"/>
                  </a:lnTo>
                  <a:lnTo>
                    <a:pt x="4817805" y="90288"/>
                  </a:lnTo>
                  <a:lnTo>
                    <a:pt x="4824536" y="132015"/>
                  </a:lnTo>
                  <a:lnTo>
                    <a:pt x="4824536" y="660072"/>
                  </a:lnTo>
                  <a:lnTo>
                    <a:pt x="4817805" y="701799"/>
                  </a:lnTo>
                  <a:lnTo>
                    <a:pt x="4799064" y="738039"/>
                  </a:lnTo>
                  <a:lnTo>
                    <a:pt x="4770487" y="766616"/>
                  </a:lnTo>
                  <a:lnTo>
                    <a:pt x="4734248" y="785357"/>
                  </a:lnTo>
                  <a:lnTo>
                    <a:pt x="4692521" y="792088"/>
                  </a:lnTo>
                  <a:lnTo>
                    <a:pt x="132015" y="792088"/>
                  </a:lnTo>
                  <a:lnTo>
                    <a:pt x="90288" y="785357"/>
                  </a:lnTo>
                  <a:lnTo>
                    <a:pt x="54048" y="766616"/>
                  </a:lnTo>
                  <a:lnTo>
                    <a:pt x="25471" y="738039"/>
                  </a:lnTo>
                  <a:lnTo>
                    <a:pt x="6730" y="701799"/>
                  </a:lnTo>
                  <a:lnTo>
                    <a:pt x="0" y="660072"/>
                  </a:lnTo>
                  <a:lnTo>
                    <a:pt x="0" y="132015"/>
                  </a:lnTo>
                  <a:close/>
                </a:path>
              </a:pathLst>
            </a:custGeom>
            <a:ln w="25400">
              <a:solidFill>
                <a:srgbClr val="806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007176" y="782169"/>
            <a:ext cx="4521073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solidFill>
                  <a:srgbClr val="1F497D"/>
                </a:solidFill>
                <a:latin typeface="Calibri"/>
                <a:cs typeface="Calibri"/>
              </a:rPr>
              <a:t>2.2.2. </a:t>
            </a:r>
            <a:r>
              <a:rPr b="1" spc="-11" dirty="0">
                <a:solidFill>
                  <a:srgbClr val="1F497D"/>
                </a:solidFill>
                <a:latin typeface="Calibri"/>
                <a:cs typeface="Calibri"/>
              </a:rPr>
              <a:t>Pembangkit Listrik </a:t>
            </a:r>
            <a:r>
              <a:rPr b="1" spc="-40" dirty="0">
                <a:solidFill>
                  <a:srgbClr val="1F497D"/>
                </a:solidFill>
                <a:latin typeface="Calibri"/>
                <a:cs typeface="Calibri"/>
              </a:rPr>
              <a:t>Tenaga </a:t>
            </a:r>
            <a:r>
              <a:rPr b="1" spc="-11" dirty="0">
                <a:solidFill>
                  <a:srgbClr val="1F497D"/>
                </a:solidFill>
                <a:latin typeface="Calibri"/>
                <a:cs typeface="Calibri"/>
              </a:rPr>
              <a:t>Panas</a:t>
            </a:r>
            <a:r>
              <a:rPr b="1" spc="5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1F497D"/>
                </a:solidFill>
                <a:latin typeface="Calibri"/>
                <a:cs typeface="Calibri"/>
              </a:rPr>
              <a:t>Bumi</a:t>
            </a:r>
            <a:endParaRPr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42984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4" y="680007"/>
            <a:ext cx="9128125" cy="5381625"/>
            <a:chOff x="0" y="679996"/>
            <a:chExt cx="9128125" cy="5381625"/>
          </a:xfrm>
        </p:grpSpPr>
        <p:sp>
          <p:nvSpPr>
            <p:cNvPr id="3" name="object 3"/>
            <p:cNvSpPr/>
            <p:nvPr/>
          </p:nvSpPr>
          <p:spPr>
            <a:xfrm>
              <a:off x="0" y="845534"/>
              <a:ext cx="9127700" cy="52158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5496" y="692696"/>
              <a:ext cx="8929370" cy="792480"/>
            </a:xfrm>
            <a:custGeom>
              <a:avLst/>
              <a:gdLst/>
              <a:ahLst/>
              <a:cxnLst/>
              <a:rect l="l" t="t" r="r" b="b"/>
              <a:pathLst>
                <a:path w="8929370" h="792480">
                  <a:moveTo>
                    <a:pt x="8796970" y="0"/>
                  </a:moveTo>
                  <a:lnTo>
                    <a:pt x="132020" y="0"/>
                  </a:lnTo>
                  <a:lnTo>
                    <a:pt x="90292" y="6730"/>
                  </a:lnTo>
                  <a:lnTo>
                    <a:pt x="54051" y="25472"/>
                  </a:lnTo>
                  <a:lnTo>
                    <a:pt x="25472" y="54051"/>
                  </a:lnTo>
                  <a:lnTo>
                    <a:pt x="6730" y="90292"/>
                  </a:lnTo>
                  <a:lnTo>
                    <a:pt x="0" y="132021"/>
                  </a:lnTo>
                  <a:lnTo>
                    <a:pt x="0" y="660067"/>
                  </a:lnTo>
                  <a:lnTo>
                    <a:pt x="6730" y="701796"/>
                  </a:lnTo>
                  <a:lnTo>
                    <a:pt x="25472" y="738036"/>
                  </a:lnTo>
                  <a:lnTo>
                    <a:pt x="54051" y="766615"/>
                  </a:lnTo>
                  <a:lnTo>
                    <a:pt x="90292" y="785357"/>
                  </a:lnTo>
                  <a:lnTo>
                    <a:pt x="132020" y="792087"/>
                  </a:lnTo>
                  <a:lnTo>
                    <a:pt x="8796970" y="792087"/>
                  </a:lnTo>
                  <a:lnTo>
                    <a:pt x="8838699" y="785357"/>
                  </a:lnTo>
                  <a:lnTo>
                    <a:pt x="8874940" y="766615"/>
                  </a:lnTo>
                  <a:lnTo>
                    <a:pt x="8903519" y="738036"/>
                  </a:lnTo>
                  <a:lnTo>
                    <a:pt x="8922261" y="701796"/>
                  </a:lnTo>
                  <a:lnTo>
                    <a:pt x="8928992" y="660067"/>
                  </a:lnTo>
                  <a:lnTo>
                    <a:pt x="8928992" y="132021"/>
                  </a:lnTo>
                  <a:lnTo>
                    <a:pt x="8922261" y="90292"/>
                  </a:lnTo>
                  <a:lnTo>
                    <a:pt x="8903519" y="54051"/>
                  </a:lnTo>
                  <a:lnTo>
                    <a:pt x="8874940" y="25472"/>
                  </a:lnTo>
                  <a:lnTo>
                    <a:pt x="8838699" y="6730"/>
                  </a:lnTo>
                  <a:lnTo>
                    <a:pt x="87969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496" y="692696"/>
              <a:ext cx="8929370" cy="792480"/>
            </a:xfrm>
            <a:custGeom>
              <a:avLst/>
              <a:gdLst/>
              <a:ahLst/>
              <a:cxnLst/>
              <a:rect l="l" t="t" r="r" b="b"/>
              <a:pathLst>
                <a:path w="8929370" h="792480">
                  <a:moveTo>
                    <a:pt x="0" y="132021"/>
                  </a:moveTo>
                  <a:lnTo>
                    <a:pt x="6730" y="90292"/>
                  </a:lnTo>
                  <a:lnTo>
                    <a:pt x="25472" y="54051"/>
                  </a:lnTo>
                  <a:lnTo>
                    <a:pt x="54051" y="25472"/>
                  </a:lnTo>
                  <a:lnTo>
                    <a:pt x="90292" y="6730"/>
                  </a:lnTo>
                  <a:lnTo>
                    <a:pt x="132021" y="0"/>
                  </a:lnTo>
                  <a:lnTo>
                    <a:pt x="8796971" y="0"/>
                  </a:lnTo>
                  <a:lnTo>
                    <a:pt x="8838699" y="6730"/>
                  </a:lnTo>
                  <a:lnTo>
                    <a:pt x="8874940" y="25472"/>
                  </a:lnTo>
                  <a:lnTo>
                    <a:pt x="8903519" y="54051"/>
                  </a:lnTo>
                  <a:lnTo>
                    <a:pt x="8922261" y="90292"/>
                  </a:lnTo>
                  <a:lnTo>
                    <a:pt x="8928992" y="132021"/>
                  </a:lnTo>
                  <a:lnTo>
                    <a:pt x="8928992" y="660066"/>
                  </a:lnTo>
                  <a:lnTo>
                    <a:pt x="8922261" y="701795"/>
                  </a:lnTo>
                  <a:lnTo>
                    <a:pt x="8903519" y="738036"/>
                  </a:lnTo>
                  <a:lnTo>
                    <a:pt x="8874940" y="766615"/>
                  </a:lnTo>
                  <a:lnTo>
                    <a:pt x="8838699" y="785357"/>
                  </a:lnTo>
                  <a:lnTo>
                    <a:pt x="8796971" y="792088"/>
                  </a:lnTo>
                  <a:lnTo>
                    <a:pt x="132021" y="792088"/>
                  </a:lnTo>
                  <a:lnTo>
                    <a:pt x="90292" y="785357"/>
                  </a:lnTo>
                  <a:lnTo>
                    <a:pt x="54051" y="766615"/>
                  </a:lnTo>
                  <a:lnTo>
                    <a:pt x="25472" y="738036"/>
                  </a:lnTo>
                  <a:lnTo>
                    <a:pt x="6730" y="701795"/>
                  </a:lnTo>
                  <a:lnTo>
                    <a:pt x="0" y="660066"/>
                  </a:lnTo>
                  <a:lnTo>
                    <a:pt x="0" y="132021"/>
                  </a:lnTo>
                  <a:close/>
                </a:path>
              </a:pathLst>
            </a:custGeom>
            <a:ln w="25400">
              <a:solidFill>
                <a:srgbClr val="806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703133" y="926186"/>
            <a:ext cx="7653979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solidFill>
                  <a:srgbClr val="1F497D"/>
                </a:solidFill>
                <a:latin typeface="Calibri"/>
                <a:cs typeface="Calibri"/>
              </a:rPr>
              <a:t>2.3.1. </a:t>
            </a:r>
            <a:r>
              <a:rPr b="1" spc="-15" dirty="0">
                <a:solidFill>
                  <a:srgbClr val="1F497D"/>
                </a:solidFill>
                <a:latin typeface="Calibri"/>
                <a:cs typeface="Calibri"/>
              </a:rPr>
              <a:t>Baterai </a:t>
            </a:r>
            <a:r>
              <a:rPr b="1" spc="-5" dirty="0">
                <a:solidFill>
                  <a:srgbClr val="1F497D"/>
                </a:solidFill>
                <a:latin typeface="Calibri"/>
                <a:cs typeface="Calibri"/>
              </a:rPr>
              <a:t>Lithium </a:t>
            </a:r>
            <a:r>
              <a:rPr b="1" spc="-11" dirty="0">
                <a:solidFill>
                  <a:srgbClr val="1F497D"/>
                </a:solidFill>
                <a:latin typeface="Calibri"/>
                <a:cs typeface="Calibri"/>
              </a:rPr>
              <a:t>untuk Penyimpanan Energi </a:t>
            </a:r>
            <a:r>
              <a:rPr b="1" spc="-5" dirty="0">
                <a:solidFill>
                  <a:srgbClr val="1F497D"/>
                </a:solidFill>
                <a:latin typeface="Calibri"/>
                <a:cs typeface="Calibri"/>
              </a:rPr>
              <a:t>dan </a:t>
            </a:r>
            <a:r>
              <a:rPr b="1" spc="-11" dirty="0">
                <a:solidFill>
                  <a:srgbClr val="1F497D"/>
                </a:solidFill>
                <a:latin typeface="Calibri"/>
                <a:cs typeface="Calibri"/>
              </a:rPr>
              <a:t>Charging</a:t>
            </a:r>
            <a:r>
              <a:rPr b="1" spc="60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b="1" spc="-11" dirty="0">
                <a:solidFill>
                  <a:srgbClr val="1F497D"/>
                </a:solidFill>
                <a:latin typeface="Calibri"/>
                <a:cs typeface="Calibri"/>
              </a:rPr>
              <a:t>Station</a:t>
            </a:r>
            <a:endParaRPr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45687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16933" y="624114"/>
            <a:ext cx="8911687" cy="56682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2109949" marR="5080" indent="-185406">
              <a:spcBef>
                <a:spcPts val="100"/>
              </a:spcBef>
            </a:pPr>
            <a:r>
              <a:rPr dirty="0"/>
              <a:t>FOKUS</a:t>
            </a:r>
            <a:r>
              <a:rPr spc="-100" dirty="0"/>
              <a:t> </a:t>
            </a:r>
            <a:r>
              <a:rPr spc="-5" dirty="0"/>
              <a:t>RISET  </a:t>
            </a:r>
            <a:r>
              <a:rPr spc="-80" dirty="0"/>
              <a:t>KESEHATAN</a:t>
            </a:r>
          </a:p>
        </p:txBody>
      </p:sp>
    </p:spTree>
    <p:extLst>
      <p:ext uri="{BB962C8B-B14F-4D97-AF65-F5344CB8AC3E}">
        <p14:creationId xmlns:p14="http://schemas.microsoft.com/office/powerpoint/2010/main" val="39252230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4" y="463978"/>
            <a:ext cx="9128125" cy="5597525"/>
            <a:chOff x="0" y="463971"/>
            <a:chExt cx="9128125" cy="5597525"/>
          </a:xfrm>
        </p:grpSpPr>
        <p:sp>
          <p:nvSpPr>
            <p:cNvPr id="3" name="object 3"/>
            <p:cNvSpPr/>
            <p:nvPr/>
          </p:nvSpPr>
          <p:spPr>
            <a:xfrm>
              <a:off x="0" y="845534"/>
              <a:ext cx="9127700" cy="52158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39551" y="476671"/>
              <a:ext cx="7777480" cy="720090"/>
            </a:xfrm>
            <a:custGeom>
              <a:avLst/>
              <a:gdLst/>
              <a:ahLst/>
              <a:cxnLst/>
              <a:rect l="l" t="t" r="r" b="b"/>
              <a:pathLst>
                <a:path w="7777480" h="720090">
                  <a:moveTo>
                    <a:pt x="7656851" y="0"/>
                  </a:moveTo>
                  <a:lnTo>
                    <a:pt x="120012" y="0"/>
                  </a:lnTo>
                  <a:lnTo>
                    <a:pt x="73298" y="9431"/>
                  </a:lnTo>
                  <a:lnTo>
                    <a:pt x="35150" y="35151"/>
                  </a:lnTo>
                  <a:lnTo>
                    <a:pt x="9431" y="73299"/>
                  </a:lnTo>
                  <a:lnTo>
                    <a:pt x="0" y="120013"/>
                  </a:lnTo>
                  <a:lnTo>
                    <a:pt x="0" y="600067"/>
                  </a:lnTo>
                  <a:lnTo>
                    <a:pt x="9431" y="646781"/>
                  </a:lnTo>
                  <a:lnTo>
                    <a:pt x="35150" y="684929"/>
                  </a:lnTo>
                  <a:lnTo>
                    <a:pt x="73298" y="710648"/>
                  </a:lnTo>
                  <a:lnTo>
                    <a:pt x="120012" y="720079"/>
                  </a:lnTo>
                  <a:lnTo>
                    <a:pt x="7656851" y="720079"/>
                  </a:lnTo>
                  <a:lnTo>
                    <a:pt x="7703565" y="710648"/>
                  </a:lnTo>
                  <a:lnTo>
                    <a:pt x="7741713" y="684929"/>
                  </a:lnTo>
                  <a:lnTo>
                    <a:pt x="7767432" y="646781"/>
                  </a:lnTo>
                  <a:lnTo>
                    <a:pt x="7776863" y="600067"/>
                  </a:lnTo>
                  <a:lnTo>
                    <a:pt x="7776863" y="120013"/>
                  </a:lnTo>
                  <a:lnTo>
                    <a:pt x="7767432" y="73299"/>
                  </a:lnTo>
                  <a:lnTo>
                    <a:pt x="7741713" y="35151"/>
                  </a:lnTo>
                  <a:lnTo>
                    <a:pt x="7703565" y="9431"/>
                  </a:lnTo>
                  <a:lnTo>
                    <a:pt x="76568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39551" y="476671"/>
              <a:ext cx="7777480" cy="720090"/>
            </a:xfrm>
            <a:custGeom>
              <a:avLst/>
              <a:gdLst/>
              <a:ahLst/>
              <a:cxnLst/>
              <a:rect l="l" t="t" r="r" b="b"/>
              <a:pathLst>
                <a:path w="7777480" h="720090">
                  <a:moveTo>
                    <a:pt x="0" y="120013"/>
                  </a:moveTo>
                  <a:lnTo>
                    <a:pt x="9431" y="73298"/>
                  </a:lnTo>
                  <a:lnTo>
                    <a:pt x="35150" y="35151"/>
                  </a:lnTo>
                  <a:lnTo>
                    <a:pt x="73298" y="9431"/>
                  </a:lnTo>
                  <a:lnTo>
                    <a:pt x="120012" y="0"/>
                  </a:lnTo>
                  <a:lnTo>
                    <a:pt x="7656852" y="0"/>
                  </a:lnTo>
                  <a:lnTo>
                    <a:pt x="7703566" y="9431"/>
                  </a:lnTo>
                  <a:lnTo>
                    <a:pt x="7741713" y="35151"/>
                  </a:lnTo>
                  <a:lnTo>
                    <a:pt x="7767433" y="73298"/>
                  </a:lnTo>
                  <a:lnTo>
                    <a:pt x="7776864" y="120013"/>
                  </a:lnTo>
                  <a:lnTo>
                    <a:pt x="7776864" y="600066"/>
                  </a:lnTo>
                  <a:lnTo>
                    <a:pt x="7767433" y="646781"/>
                  </a:lnTo>
                  <a:lnTo>
                    <a:pt x="7741713" y="684928"/>
                  </a:lnTo>
                  <a:lnTo>
                    <a:pt x="7703566" y="710648"/>
                  </a:lnTo>
                  <a:lnTo>
                    <a:pt x="7656852" y="720080"/>
                  </a:lnTo>
                  <a:lnTo>
                    <a:pt x="120012" y="720080"/>
                  </a:lnTo>
                  <a:lnTo>
                    <a:pt x="73298" y="710648"/>
                  </a:lnTo>
                  <a:lnTo>
                    <a:pt x="35150" y="684928"/>
                  </a:lnTo>
                  <a:lnTo>
                    <a:pt x="9431" y="646781"/>
                  </a:lnTo>
                  <a:lnTo>
                    <a:pt x="0" y="600066"/>
                  </a:lnTo>
                  <a:lnTo>
                    <a:pt x="0" y="120013"/>
                  </a:lnTo>
                  <a:close/>
                </a:path>
              </a:pathLst>
            </a:custGeom>
            <a:ln w="25400">
              <a:solidFill>
                <a:srgbClr val="806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602184" y="674157"/>
            <a:ext cx="3862123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solidFill>
                  <a:srgbClr val="1F497D"/>
                </a:solidFill>
                <a:latin typeface="Calibri"/>
                <a:cs typeface="Calibri"/>
              </a:rPr>
              <a:t>3.1.1.e </a:t>
            </a:r>
            <a:r>
              <a:rPr b="1" spc="-25" dirty="0">
                <a:solidFill>
                  <a:srgbClr val="1F497D"/>
                </a:solidFill>
                <a:latin typeface="Calibri"/>
                <a:cs typeface="Calibri"/>
              </a:rPr>
              <a:t>Vaksin </a:t>
            </a:r>
            <a:r>
              <a:rPr b="1" spc="-15" dirty="0">
                <a:solidFill>
                  <a:srgbClr val="1F497D"/>
                </a:solidFill>
                <a:latin typeface="Calibri"/>
                <a:cs typeface="Calibri"/>
              </a:rPr>
              <a:t>Rekombinan</a:t>
            </a:r>
            <a:r>
              <a:rPr b="1" spc="-31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1F497D"/>
                </a:solidFill>
                <a:latin typeface="Calibri"/>
                <a:cs typeface="Calibri"/>
              </a:rPr>
              <a:t>HPV</a:t>
            </a:r>
            <a:endParaRPr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26694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4" y="391971"/>
            <a:ext cx="9128125" cy="5669915"/>
            <a:chOff x="0" y="391963"/>
            <a:chExt cx="9128125" cy="5669915"/>
          </a:xfrm>
        </p:grpSpPr>
        <p:sp>
          <p:nvSpPr>
            <p:cNvPr id="3" name="object 3"/>
            <p:cNvSpPr/>
            <p:nvPr/>
          </p:nvSpPr>
          <p:spPr>
            <a:xfrm>
              <a:off x="0" y="845534"/>
              <a:ext cx="9127700" cy="52158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5496" y="404663"/>
              <a:ext cx="4032885" cy="1008380"/>
            </a:xfrm>
            <a:custGeom>
              <a:avLst/>
              <a:gdLst/>
              <a:ahLst/>
              <a:cxnLst/>
              <a:rect l="l" t="t" r="r" b="b"/>
              <a:pathLst>
                <a:path w="4032885" h="1008380">
                  <a:moveTo>
                    <a:pt x="3864425" y="0"/>
                  </a:moveTo>
                  <a:lnTo>
                    <a:pt x="168023" y="0"/>
                  </a:lnTo>
                  <a:lnTo>
                    <a:pt x="123355" y="6001"/>
                  </a:lnTo>
                  <a:lnTo>
                    <a:pt x="83218" y="22940"/>
                  </a:lnTo>
                  <a:lnTo>
                    <a:pt x="49212" y="49213"/>
                  </a:lnTo>
                  <a:lnTo>
                    <a:pt x="22940" y="83219"/>
                  </a:lnTo>
                  <a:lnTo>
                    <a:pt x="6001" y="123356"/>
                  </a:lnTo>
                  <a:lnTo>
                    <a:pt x="0" y="168023"/>
                  </a:lnTo>
                  <a:lnTo>
                    <a:pt x="0" y="840088"/>
                  </a:lnTo>
                  <a:lnTo>
                    <a:pt x="6001" y="884756"/>
                  </a:lnTo>
                  <a:lnTo>
                    <a:pt x="22940" y="924893"/>
                  </a:lnTo>
                  <a:lnTo>
                    <a:pt x="49212" y="958899"/>
                  </a:lnTo>
                  <a:lnTo>
                    <a:pt x="83218" y="985172"/>
                  </a:lnTo>
                  <a:lnTo>
                    <a:pt x="123355" y="1002110"/>
                  </a:lnTo>
                  <a:lnTo>
                    <a:pt x="168023" y="1008112"/>
                  </a:lnTo>
                  <a:lnTo>
                    <a:pt x="3864425" y="1008112"/>
                  </a:lnTo>
                  <a:lnTo>
                    <a:pt x="3909092" y="1002110"/>
                  </a:lnTo>
                  <a:lnTo>
                    <a:pt x="3949229" y="985172"/>
                  </a:lnTo>
                  <a:lnTo>
                    <a:pt x="3983235" y="958899"/>
                  </a:lnTo>
                  <a:lnTo>
                    <a:pt x="4009508" y="924893"/>
                  </a:lnTo>
                  <a:lnTo>
                    <a:pt x="4026446" y="884756"/>
                  </a:lnTo>
                  <a:lnTo>
                    <a:pt x="4032448" y="840088"/>
                  </a:lnTo>
                  <a:lnTo>
                    <a:pt x="4032448" y="168023"/>
                  </a:lnTo>
                  <a:lnTo>
                    <a:pt x="4026446" y="123356"/>
                  </a:lnTo>
                  <a:lnTo>
                    <a:pt x="4009508" y="83219"/>
                  </a:lnTo>
                  <a:lnTo>
                    <a:pt x="3983235" y="49213"/>
                  </a:lnTo>
                  <a:lnTo>
                    <a:pt x="3949229" y="22940"/>
                  </a:lnTo>
                  <a:lnTo>
                    <a:pt x="3909092" y="6001"/>
                  </a:lnTo>
                  <a:lnTo>
                    <a:pt x="38644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496" y="404663"/>
              <a:ext cx="4032885" cy="1008380"/>
            </a:xfrm>
            <a:custGeom>
              <a:avLst/>
              <a:gdLst/>
              <a:ahLst/>
              <a:cxnLst/>
              <a:rect l="l" t="t" r="r" b="b"/>
              <a:pathLst>
                <a:path w="4032885" h="1008380">
                  <a:moveTo>
                    <a:pt x="0" y="168023"/>
                  </a:moveTo>
                  <a:lnTo>
                    <a:pt x="6001" y="123355"/>
                  </a:lnTo>
                  <a:lnTo>
                    <a:pt x="22940" y="83218"/>
                  </a:lnTo>
                  <a:lnTo>
                    <a:pt x="49212" y="49212"/>
                  </a:lnTo>
                  <a:lnTo>
                    <a:pt x="83218" y="22940"/>
                  </a:lnTo>
                  <a:lnTo>
                    <a:pt x="123355" y="6001"/>
                  </a:lnTo>
                  <a:lnTo>
                    <a:pt x="168023" y="0"/>
                  </a:lnTo>
                  <a:lnTo>
                    <a:pt x="3864425" y="0"/>
                  </a:lnTo>
                  <a:lnTo>
                    <a:pt x="3909092" y="6001"/>
                  </a:lnTo>
                  <a:lnTo>
                    <a:pt x="3949229" y="22940"/>
                  </a:lnTo>
                  <a:lnTo>
                    <a:pt x="3983235" y="49212"/>
                  </a:lnTo>
                  <a:lnTo>
                    <a:pt x="4009508" y="83218"/>
                  </a:lnTo>
                  <a:lnTo>
                    <a:pt x="4026446" y="123355"/>
                  </a:lnTo>
                  <a:lnTo>
                    <a:pt x="4032448" y="168023"/>
                  </a:lnTo>
                  <a:lnTo>
                    <a:pt x="4032448" y="840088"/>
                  </a:lnTo>
                  <a:lnTo>
                    <a:pt x="4026446" y="884756"/>
                  </a:lnTo>
                  <a:lnTo>
                    <a:pt x="4009508" y="924893"/>
                  </a:lnTo>
                  <a:lnTo>
                    <a:pt x="3983235" y="958899"/>
                  </a:lnTo>
                  <a:lnTo>
                    <a:pt x="3949229" y="985171"/>
                  </a:lnTo>
                  <a:lnTo>
                    <a:pt x="3909092" y="1002110"/>
                  </a:lnTo>
                  <a:lnTo>
                    <a:pt x="3864425" y="1008112"/>
                  </a:lnTo>
                  <a:lnTo>
                    <a:pt x="168023" y="1008112"/>
                  </a:lnTo>
                  <a:lnTo>
                    <a:pt x="123355" y="1002110"/>
                  </a:lnTo>
                  <a:lnTo>
                    <a:pt x="83218" y="985171"/>
                  </a:lnTo>
                  <a:lnTo>
                    <a:pt x="49212" y="958899"/>
                  </a:lnTo>
                  <a:lnTo>
                    <a:pt x="22940" y="924893"/>
                  </a:lnTo>
                  <a:lnTo>
                    <a:pt x="6001" y="884756"/>
                  </a:lnTo>
                  <a:lnTo>
                    <a:pt x="0" y="840088"/>
                  </a:lnTo>
                  <a:lnTo>
                    <a:pt x="0" y="168023"/>
                  </a:lnTo>
                  <a:close/>
                </a:path>
              </a:pathLst>
            </a:custGeom>
            <a:ln w="25400">
              <a:solidFill>
                <a:srgbClr val="806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948873" y="746165"/>
            <a:ext cx="2653771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solidFill>
                  <a:srgbClr val="1F497D"/>
                </a:solidFill>
                <a:latin typeface="Calibri"/>
                <a:cs typeface="Calibri"/>
              </a:rPr>
              <a:t>3.2.1.a Implan</a:t>
            </a:r>
            <a:r>
              <a:rPr b="1" spc="-71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b="1" spc="-20" dirty="0">
                <a:solidFill>
                  <a:srgbClr val="1F497D"/>
                </a:solidFill>
                <a:latin typeface="Calibri"/>
                <a:cs typeface="Calibri"/>
              </a:rPr>
              <a:t>Tulang</a:t>
            </a:r>
            <a:endParaRPr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28155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4" y="607991"/>
            <a:ext cx="9128125" cy="5453380"/>
            <a:chOff x="0" y="607988"/>
            <a:chExt cx="9128125" cy="5453380"/>
          </a:xfrm>
        </p:grpSpPr>
        <p:sp>
          <p:nvSpPr>
            <p:cNvPr id="3" name="object 3"/>
            <p:cNvSpPr/>
            <p:nvPr/>
          </p:nvSpPr>
          <p:spPr>
            <a:xfrm>
              <a:off x="0" y="845534"/>
              <a:ext cx="9127700" cy="52158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5496" y="620688"/>
              <a:ext cx="4032885" cy="1008380"/>
            </a:xfrm>
            <a:custGeom>
              <a:avLst/>
              <a:gdLst/>
              <a:ahLst/>
              <a:cxnLst/>
              <a:rect l="l" t="t" r="r" b="b"/>
              <a:pathLst>
                <a:path w="4032885" h="1008380">
                  <a:moveTo>
                    <a:pt x="3864425" y="0"/>
                  </a:moveTo>
                  <a:lnTo>
                    <a:pt x="168023" y="0"/>
                  </a:lnTo>
                  <a:lnTo>
                    <a:pt x="123355" y="6001"/>
                  </a:lnTo>
                  <a:lnTo>
                    <a:pt x="83218" y="22939"/>
                  </a:lnTo>
                  <a:lnTo>
                    <a:pt x="49212" y="49212"/>
                  </a:lnTo>
                  <a:lnTo>
                    <a:pt x="22940" y="83218"/>
                  </a:lnTo>
                  <a:lnTo>
                    <a:pt x="6001" y="123355"/>
                  </a:lnTo>
                  <a:lnTo>
                    <a:pt x="0" y="168022"/>
                  </a:lnTo>
                  <a:lnTo>
                    <a:pt x="0" y="840088"/>
                  </a:lnTo>
                  <a:lnTo>
                    <a:pt x="6001" y="884755"/>
                  </a:lnTo>
                  <a:lnTo>
                    <a:pt x="22940" y="924892"/>
                  </a:lnTo>
                  <a:lnTo>
                    <a:pt x="49212" y="958898"/>
                  </a:lnTo>
                  <a:lnTo>
                    <a:pt x="83218" y="985171"/>
                  </a:lnTo>
                  <a:lnTo>
                    <a:pt x="123355" y="1002110"/>
                  </a:lnTo>
                  <a:lnTo>
                    <a:pt x="168023" y="1008112"/>
                  </a:lnTo>
                  <a:lnTo>
                    <a:pt x="3864425" y="1008112"/>
                  </a:lnTo>
                  <a:lnTo>
                    <a:pt x="3909092" y="1002110"/>
                  </a:lnTo>
                  <a:lnTo>
                    <a:pt x="3949229" y="985171"/>
                  </a:lnTo>
                  <a:lnTo>
                    <a:pt x="3983235" y="958898"/>
                  </a:lnTo>
                  <a:lnTo>
                    <a:pt x="4009508" y="924892"/>
                  </a:lnTo>
                  <a:lnTo>
                    <a:pt x="4026446" y="884755"/>
                  </a:lnTo>
                  <a:lnTo>
                    <a:pt x="4032448" y="840088"/>
                  </a:lnTo>
                  <a:lnTo>
                    <a:pt x="4032448" y="168022"/>
                  </a:lnTo>
                  <a:lnTo>
                    <a:pt x="4026446" y="123355"/>
                  </a:lnTo>
                  <a:lnTo>
                    <a:pt x="4009508" y="83218"/>
                  </a:lnTo>
                  <a:lnTo>
                    <a:pt x="3983235" y="49212"/>
                  </a:lnTo>
                  <a:lnTo>
                    <a:pt x="3949229" y="22939"/>
                  </a:lnTo>
                  <a:lnTo>
                    <a:pt x="3909092" y="6001"/>
                  </a:lnTo>
                  <a:lnTo>
                    <a:pt x="38644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496" y="620688"/>
              <a:ext cx="4032885" cy="1008380"/>
            </a:xfrm>
            <a:custGeom>
              <a:avLst/>
              <a:gdLst/>
              <a:ahLst/>
              <a:cxnLst/>
              <a:rect l="l" t="t" r="r" b="b"/>
              <a:pathLst>
                <a:path w="4032885" h="1008380">
                  <a:moveTo>
                    <a:pt x="0" y="168023"/>
                  </a:moveTo>
                  <a:lnTo>
                    <a:pt x="6001" y="123355"/>
                  </a:lnTo>
                  <a:lnTo>
                    <a:pt x="22940" y="83218"/>
                  </a:lnTo>
                  <a:lnTo>
                    <a:pt x="49212" y="49212"/>
                  </a:lnTo>
                  <a:lnTo>
                    <a:pt x="83218" y="22940"/>
                  </a:lnTo>
                  <a:lnTo>
                    <a:pt x="123355" y="6001"/>
                  </a:lnTo>
                  <a:lnTo>
                    <a:pt x="168023" y="0"/>
                  </a:lnTo>
                  <a:lnTo>
                    <a:pt x="3864425" y="0"/>
                  </a:lnTo>
                  <a:lnTo>
                    <a:pt x="3909092" y="6001"/>
                  </a:lnTo>
                  <a:lnTo>
                    <a:pt x="3949229" y="22940"/>
                  </a:lnTo>
                  <a:lnTo>
                    <a:pt x="3983235" y="49212"/>
                  </a:lnTo>
                  <a:lnTo>
                    <a:pt x="4009508" y="83218"/>
                  </a:lnTo>
                  <a:lnTo>
                    <a:pt x="4026446" y="123355"/>
                  </a:lnTo>
                  <a:lnTo>
                    <a:pt x="4032448" y="168023"/>
                  </a:lnTo>
                  <a:lnTo>
                    <a:pt x="4032448" y="840088"/>
                  </a:lnTo>
                  <a:lnTo>
                    <a:pt x="4026446" y="884756"/>
                  </a:lnTo>
                  <a:lnTo>
                    <a:pt x="4009508" y="924893"/>
                  </a:lnTo>
                  <a:lnTo>
                    <a:pt x="3983235" y="958899"/>
                  </a:lnTo>
                  <a:lnTo>
                    <a:pt x="3949229" y="985171"/>
                  </a:lnTo>
                  <a:lnTo>
                    <a:pt x="3909092" y="1002110"/>
                  </a:lnTo>
                  <a:lnTo>
                    <a:pt x="3864425" y="1008112"/>
                  </a:lnTo>
                  <a:lnTo>
                    <a:pt x="168023" y="1008112"/>
                  </a:lnTo>
                  <a:lnTo>
                    <a:pt x="123355" y="1002110"/>
                  </a:lnTo>
                  <a:lnTo>
                    <a:pt x="83218" y="985171"/>
                  </a:lnTo>
                  <a:lnTo>
                    <a:pt x="49212" y="958899"/>
                  </a:lnTo>
                  <a:lnTo>
                    <a:pt x="22940" y="924893"/>
                  </a:lnTo>
                  <a:lnTo>
                    <a:pt x="6001" y="884756"/>
                  </a:lnTo>
                  <a:lnTo>
                    <a:pt x="0" y="840088"/>
                  </a:lnTo>
                  <a:lnTo>
                    <a:pt x="0" y="168023"/>
                  </a:lnTo>
                  <a:close/>
                </a:path>
              </a:pathLst>
            </a:custGeom>
            <a:ln w="25400">
              <a:solidFill>
                <a:srgbClr val="806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673229" y="962189"/>
            <a:ext cx="2369827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solidFill>
                  <a:srgbClr val="1F497D"/>
                </a:solidFill>
                <a:latin typeface="Calibri"/>
                <a:cs typeface="Calibri"/>
              </a:rPr>
              <a:t>3.2.1.b Implan</a:t>
            </a:r>
            <a:r>
              <a:rPr b="1" spc="-6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1F497D"/>
                </a:solidFill>
                <a:latin typeface="Calibri"/>
                <a:cs typeface="Calibri"/>
              </a:rPr>
              <a:t>Gigi</a:t>
            </a:r>
            <a:endParaRPr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23996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95391" y="740427"/>
            <a:ext cx="4493260" cy="112082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 indent="311763">
              <a:spcBef>
                <a:spcPts val="100"/>
              </a:spcBef>
            </a:pPr>
            <a:r>
              <a:rPr dirty="0"/>
              <a:t>FOKUS </a:t>
            </a:r>
            <a:r>
              <a:rPr spc="-5" dirty="0"/>
              <a:t>RISET  </a:t>
            </a:r>
            <a:r>
              <a:rPr dirty="0"/>
              <a:t>TRANSPOR</a:t>
            </a:r>
            <a:r>
              <a:rPr spc="-335" dirty="0"/>
              <a:t>T</a:t>
            </a:r>
            <a:r>
              <a:rPr spc="-5" dirty="0"/>
              <a:t>ASI</a:t>
            </a:r>
          </a:p>
        </p:txBody>
      </p:sp>
    </p:spTree>
    <p:extLst>
      <p:ext uri="{BB962C8B-B14F-4D97-AF65-F5344CB8AC3E}">
        <p14:creationId xmlns:p14="http://schemas.microsoft.com/office/powerpoint/2010/main" val="2909472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Verdana" charset="0"/>
              </a:rPr>
              <a:t>Example: Type of Services in IoT</a:t>
            </a:r>
          </a:p>
        </p:txBody>
      </p:sp>
      <p:pic>
        <p:nvPicPr>
          <p:cNvPr id="69635" name="Picture 5" descr="#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2" y="5295900"/>
            <a:ext cx="33443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6" descr="#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986" y="4830763"/>
            <a:ext cx="33443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7" descr="#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2" y="5402266"/>
            <a:ext cx="33443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8" descr="#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869" y="5187950"/>
            <a:ext cx="33443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9" descr="#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269" y="4900616"/>
            <a:ext cx="33443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0" name="Picture 10" descr="#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486" y="5905503"/>
            <a:ext cx="469900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0" name="Line 11"/>
          <p:cNvSpPr>
            <a:spLocks noChangeShapeType="1"/>
          </p:cNvSpPr>
          <p:nvPr/>
        </p:nvSpPr>
        <p:spPr bwMode="auto">
          <a:xfrm>
            <a:off x="3191935" y="5045075"/>
            <a:ext cx="175684" cy="357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1800">
              <a:solidFill>
                <a:prstClr val="black"/>
              </a:solidFill>
              <a:latin typeface="Calibri"/>
              <a:ea typeface="Arial" charset="0"/>
              <a:cs typeface="Arial" charset="0"/>
            </a:endParaRPr>
          </a:p>
        </p:txBody>
      </p:sp>
      <p:sp>
        <p:nvSpPr>
          <p:cNvPr id="40971" name="Line 12"/>
          <p:cNvSpPr>
            <a:spLocks noChangeShapeType="1"/>
          </p:cNvSpPr>
          <p:nvPr/>
        </p:nvSpPr>
        <p:spPr bwMode="auto">
          <a:xfrm>
            <a:off x="3486152" y="5510216"/>
            <a:ext cx="706967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1800">
              <a:solidFill>
                <a:prstClr val="black"/>
              </a:solidFill>
              <a:latin typeface="Calibri"/>
              <a:ea typeface="Arial" charset="0"/>
              <a:cs typeface="Arial" charset="0"/>
            </a:endParaRPr>
          </a:p>
        </p:txBody>
      </p:sp>
      <p:sp>
        <p:nvSpPr>
          <p:cNvPr id="40972" name="Oval 13"/>
          <p:cNvSpPr>
            <a:spLocks noChangeArrowheads="1"/>
          </p:cNvSpPr>
          <p:nvPr/>
        </p:nvSpPr>
        <p:spPr bwMode="auto">
          <a:xfrm>
            <a:off x="6428319" y="5268916"/>
            <a:ext cx="586316" cy="179387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rgbClr val="004D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defRPr/>
            </a:pPr>
            <a:r>
              <a:rPr lang="en-GB" altLang="en-US" sz="500">
                <a:solidFill>
                  <a:prstClr val="black"/>
                </a:solidFill>
                <a:latin typeface="Verdana" charset="0"/>
              </a:rPr>
              <a:t>Sink</a:t>
            </a:r>
          </a:p>
          <a:p>
            <a:pPr defTabSz="914400" eaLnBrk="1" hangingPunct="1">
              <a:defRPr/>
            </a:pPr>
            <a:r>
              <a:rPr lang="en-GB" altLang="en-US" sz="500">
                <a:solidFill>
                  <a:prstClr val="black"/>
                </a:solidFill>
                <a:latin typeface="Verdana" charset="0"/>
              </a:rPr>
              <a:t>node</a:t>
            </a:r>
          </a:p>
        </p:txBody>
      </p:sp>
      <p:sp>
        <p:nvSpPr>
          <p:cNvPr id="40973" name="Rectangle 14"/>
          <p:cNvSpPr>
            <a:spLocks noChangeArrowheads="1"/>
          </p:cNvSpPr>
          <p:nvPr/>
        </p:nvSpPr>
        <p:spPr bwMode="auto">
          <a:xfrm>
            <a:off x="7486653" y="5295903"/>
            <a:ext cx="529167" cy="1428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rgbClr val="4D4D4D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defRPr/>
            </a:pPr>
            <a:r>
              <a:rPr lang="en-GB" altLang="en-US" sz="600">
                <a:solidFill>
                  <a:prstClr val="black"/>
                </a:solidFill>
                <a:latin typeface="Verdana" charset="0"/>
              </a:rPr>
              <a:t>Gateway</a:t>
            </a:r>
          </a:p>
        </p:txBody>
      </p:sp>
      <p:pic>
        <p:nvPicPr>
          <p:cNvPr id="69645" name="Picture 15" descr="http://openclipart.org/image/800px/svg_to_png/14729/gabe_anguiano_Clou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2" y="4435478"/>
            <a:ext cx="1411817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6" name="Line 16"/>
          <p:cNvSpPr>
            <a:spLocks noChangeShapeType="1"/>
          </p:cNvSpPr>
          <p:nvPr/>
        </p:nvSpPr>
        <p:spPr bwMode="auto">
          <a:xfrm>
            <a:off x="7662336" y="5080003"/>
            <a:ext cx="116417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prstShdw prst="shdw17" dist="17961" dir="2700000">
              <a:srgbClr val="00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976" name="Line 17"/>
          <p:cNvSpPr>
            <a:spLocks noChangeShapeType="1"/>
          </p:cNvSpPr>
          <p:nvPr/>
        </p:nvSpPr>
        <p:spPr bwMode="auto">
          <a:xfrm>
            <a:off x="5837767" y="5367338"/>
            <a:ext cx="53128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1800">
              <a:solidFill>
                <a:prstClr val="black"/>
              </a:solidFill>
              <a:latin typeface="Calibri"/>
              <a:ea typeface="Arial" charset="0"/>
              <a:cs typeface="Arial" charset="0"/>
            </a:endParaRPr>
          </a:p>
        </p:txBody>
      </p:sp>
      <p:sp>
        <p:nvSpPr>
          <p:cNvPr id="40977" name="Line 18"/>
          <p:cNvSpPr>
            <a:spLocks noChangeShapeType="1"/>
          </p:cNvSpPr>
          <p:nvPr/>
        </p:nvSpPr>
        <p:spPr bwMode="auto">
          <a:xfrm>
            <a:off x="7044269" y="5367338"/>
            <a:ext cx="41275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1800">
              <a:solidFill>
                <a:prstClr val="black"/>
              </a:solidFill>
              <a:latin typeface="Calibri"/>
              <a:ea typeface="Arial" charset="0"/>
              <a:cs typeface="Arial" charset="0"/>
            </a:endParaRPr>
          </a:p>
        </p:txBody>
      </p:sp>
      <p:sp>
        <p:nvSpPr>
          <p:cNvPr id="40978" name="Line 19"/>
          <p:cNvSpPr>
            <a:spLocks noChangeShapeType="1"/>
          </p:cNvSpPr>
          <p:nvPr/>
        </p:nvSpPr>
        <p:spPr bwMode="auto">
          <a:xfrm>
            <a:off x="4544486" y="5116513"/>
            <a:ext cx="882649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1800">
              <a:solidFill>
                <a:prstClr val="black"/>
              </a:solidFill>
              <a:latin typeface="Calibri"/>
              <a:ea typeface="Arial" charset="0"/>
              <a:cs typeface="Arial" charset="0"/>
            </a:endParaRPr>
          </a:p>
        </p:txBody>
      </p:sp>
      <p:sp>
        <p:nvSpPr>
          <p:cNvPr id="40979" name="Line 20"/>
          <p:cNvSpPr>
            <a:spLocks noChangeShapeType="1"/>
          </p:cNvSpPr>
          <p:nvPr/>
        </p:nvSpPr>
        <p:spPr bwMode="auto">
          <a:xfrm flipV="1">
            <a:off x="3543302" y="5116513"/>
            <a:ext cx="706967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1800">
              <a:solidFill>
                <a:prstClr val="black"/>
              </a:solidFill>
              <a:latin typeface="Calibri"/>
              <a:ea typeface="Arial" charset="0"/>
              <a:cs typeface="Arial" charset="0"/>
            </a:endParaRPr>
          </a:p>
        </p:txBody>
      </p:sp>
      <p:sp>
        <p:nvSpPr>
          <p:cNvPr id="40980" name="Line 21"/>
          <p:cNvSpPr>
            <a:spLocks noChangeShapeType="1"/>
          </p:cNvSpPr>
          <p:nvPr/>
        </p:nvSpPr>
        <p:spPr bwMode="auto">
          <a:xfrm flipH="1">
            <a:off x="4250268" y="5187953"/>
            <a:ext cx="118533" cy="322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1800">
              <a:solidFill>
                <a:prstClr val="black"/>
              </a:solidFill>
              <a:latin typeface="Calibri"/>
              <a:ea typeface="Arial" charset="0"/>
              <a:cs typeface="Arial" charset="0"/>
            </a:endParaRPr>
          </a:p>
        </p:txBody>
      </p:sp>
      <p:sp>
        <p:nvSpPr>
          <p:cNvPr id="40981" name="Line 22"/>
          <p:cNvSpPr>
            <a:spLocks noChangeShapeType="1"/>
          </p:cNvSpPr>
          <p:nvPr/>
        </p:nvSpPr>
        <p:spPr bwMode="auto">
          <a:xfrm flipV="1">
            <a:off x="4485219" y="5402263"/>
            <a:ext cx="823383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1800">
              <a:solidFill>
                <a:prstClr val="black"/>
              </a:solidFill>
              <a:latin typeface="Calibri"/>
              <a:ea typeface="Arial" charset="0"/>
              <a:cs typeface="Arial" charset="0"/>
            </a:endParaRPr>
          </a:p>
        </p:txBody>
      </p:sp>
      <p:sp>
        <p:nvSpPr>
          <p:cNvPr id="40982" name="Line 23"/>
          <p:cNvSpPr>
            <a:spLocks noChangeShapeType="1"/>
          </p:cNvSpPr>
          <p:nvPr/>
        </p:nvSpPr>
        <p:spPr bwMode="auto">
          <a:xfrm flipV="1">
            <a:off x="4074584" y="5654675"/>
            <a:ext cx="234949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1800">
              <a:solidFill>
                <a:prstClr val="black"/>
              </a:solidFill>
              <a:latin typeface="Calibri"/>
              <a:ea typeface="Arial" charset="0"/>
              <a:cs typeface="Arial" charset="0"/>
            </a:endParaRPr>
          </a:p>
        </p:txBody>
      </p:sp>
      <p:pic>
        <p:nvPicPr>
          <p:cNvPr id="69654" name="Picture 24" descr="#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2" y="5834066"/>
            <a:ext cx="469900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4" name="Line 25"/>
          <p:cNvSpPr>
            <a:spLocks noChangeShapeType="1"/>
          </p:cNvSpPr>
          <p:nvPr/>
        </p:nvSpPr>
        <p:spPr bwMode="auto">
          <a:xfrm>
            <a:off x="4309536" y="6011863"/>
            <a:ext cx="58843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1800">
              <a:solidFill>
                <a:prstClr val="black"/>
              </a:solidFill>
              <a:latin typeface="Calibri"/>
              <a:ea typeface="Arial" charset="0"/>
              <a:cs typeface="Arial" charset="0"/>
            </a:endParaRPr>
          </a:p>
        </p:txBody>
      </p:sp>
      <p:sp>
        <p:nvSpPr>
          <p:cNvPr id="40985" name="Line 26"/>
          <p:cNvSpPr>
            <a:spLocks noChangeShapeType="1"/>
          </p:cNvSpPr>
          <p:nvPr/>
        </p:nvSpPr>
        <p:spPr bwMode="auto">
          <a:xfrm flipV="1">
            <a:off x="5367868" y="5438778"/>
            <a:ext cx="1058333" cy="466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1800">
              <a:solidFill>
                <a:prstClr val="black"/>
              </a:solidFill>
              <a:latin typeface="Calibri"/>
              <a:ea typeface="Arial" charset="0"/>
              <a:cs typeface="Arial" charset="0"/>
            </a:endParaRPr>
          </a:p>
        </p:txBody>
      </p:sp>
      <p:sp>
        <p:nvSpPr>
          <p:cNvPr id="69657" name="Text Box 27"/>
          <p:cNvSpPr txBox="1">
            <a:spLocks noChangeArrowheads="1"/>
          </p:cNvSpPr>
          <p:nvPr/>
        </p:nvSpPr>
        <p:spPr bwMode="auto">
          <a:xfrm>
            <a:off x="6800853" y="4725990"/>
            <a:ext cx="790207" cy="30777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GB" sz="700">
                <a:solidFill>
                  <a:prstClr val="black"/>
                </a:solidFill>
                <a:latin typeface="Verdana" charset="0"/>
              </a:rPr>
              <a:t>Core network</a:t>
            </a:r>
          </a:p>
          <a:p>
            <a:pPr defTabSz="914400"/>
            <a:r>
              <a:rPr lang="en-GB" sz="700">
                <a:solidFill>
                  <a:prstClr val="black"/>
                </a:solidFill>
                <a:latin typeface="Verdana" charset="0"/>
              </a:rPr>
              <a:t>e.g. Internet</a:t>
            </a:r>
          </a:p>
        </p:txBody>
      </p:sp>
      <p:sp>
        <p:nvSpPr>
          <p:cNvPr id="40987" name="Line 28"/>
          <p:cNvSpPr>
            <a:spLocks noChangeShapeType="1"/>
          </p:cNvSpPr>
          <p:nvPr/>
        </p:nvSpPr>
        <p:spPr bwMode="auto">
          <a:xfrm flipV="1">
            <a:off x="8072969" y="4614863"/>
            <a:ext cx="472017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1800">
              <a:solidFill>
                <a:prstClr val="black"/>
              </a:solidFill>
              <a:latin typeface="Calibri"/>
              <a:ea typeface="Arial" charset="0"/>
              <a:cs typeface="Arial" charset="0"/>
            </a:endParaRPr>
          </a:p>
        </p:txBody>
      </p:sp>
      <p:pic>
        <p:nvPicPr>
          <p:cNvPr id="69659" name="Picture 30" descr="#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552" y="4333875"/>
            <a:ext cx="524933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60" name="Text Box 31"/>
          <p:cNvSpPr txBox="1">
            <a:spLocks noChangeArrowheads="1"/>
          </p:cNvSpPr>
          <p:nvPr/>
        </p:nvSpPr>
        <p:spPr bwMode="auto">
          <a:xfrm>
            <a:off x="8665634" y="4784725"/>
            <a:ext cx="710451" cy="23083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GB" sz="900">
                <a:solidFill>
                  <a:prstClr val="black"/>
                </a:solidFill>
                <a:latin typeface="Verdana" charset="0"/>
              </a:rPr>
              <a:t>End-user</a:t>
            </a:r>
          </a:p>
        </p:txBody>
      </p:sp>
      <p:pic>
        <p:nvPicPr>
          <p:cNvPr id="69661" name="Picture 32" descr="#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2" y="4868863"/>
            <a:ext cx="35136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62" name="Picture 33" descr="Internet Scheme by daccap - A simplified scheme of the Internet. Icons from the High Contrast Theme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467" y="1484313"/>
            <a:ext cx="3175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1202" name="Picture 34" descr="#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985" y="1771650"/>
            <a:ext cx="668867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3" name="Line 35"/>
          <p:cNvSpPr>
            <a:spLocks noChangeShapeType="1"/>
          </p:cNvSpPr>
          <p:nvPr/>
        </p:nvSpPr>
        <p:spPr bwMode="auto">
          <a:xfrm>
            <a:off x="3920069" y="2060575"/>
            <a:ext cx="192617" cy="28733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rgbClr val="99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1800">
              <a:solidFill>
                <a:prstClr val="black"/>
              </a:solidFill>
              <a:latin typeface="Calibri"/>
              <a:ea typeface="Arial" charset="0"/>
              <a:cs typeface="Arial" charset="0"/>
            </a:endParaRPr>
          </a:p>
        </p:txBody>
      </p:sp>
      <p:sp>
        <p:nvSpPr>
          <p:cNvPr id="40994" name="Line 36"/>
          <p:cNvSpPr>
            <a:spLocks noChangeShapeType="1"/>
          </p:cNvSpPr>
          <p:nvPr/>
        </p:nvSpPr>
        <p:spPr bwMode="auto">
          <a:xfrm>
            <a:off x="4207933" y="2492375"/>
            <a:ext cx="287867" cy="7143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rgbClr val="99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1800">
              <a:solidFill>
                <a:prstClr val="black"/>
              </a:solidFill>
              <a:latin typeface="Calibri"/>
              <a:ea typeface="Arial" charset="0"/>
              <a:cs typeface="Arial" charset="0"/>
            </a:endParaRPr>
          </a:p>
        </p:txBody>
      </p:sp>
      <p:sp>
        <p:nvSpPr>
          <p:cNvPr id="40995" name="Line 37"/>
          <p:cNvSpPr>
            <a:spLocks noChangeShapeType="1"/>
          </p:cNvSpPr>
          <p:nvPr/>
        </p:nvSpPr>
        <p:spPr bwMode="auto">
          <a:xfrm flipV="1">
            <a:off x="4881033" y="2420941"/>
            <a:ext cx="287867" cy="14287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rgbClr val="99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1800">
              <a:solidFill>
                <a:prstClr val="black"/>
              </a:solidFill>
              <a:latin typeface="Calibri"/>
              <a:ea typeface="Arial" charset="0"/>
              <a:cs typeface="Arial" charset="0"/>
            </a:endParaRPr>
          </a:p>
        </p:txBody>
      </p:sp>
      <p:sp>
        <p:nvSpPr>
          <p:cNvPr id="40996" name="Line 38"/>
          <p:cNvSpPr>
            <a:spLocks noChangeShapeType="1"/>
          </p:cNvSpPr>
          <p:nvPr/>
        </p:nvSpPr>
        <p:spPr bwMode="auto">
          <a:xfrm flipV="1">
            <a:off x="5264151" y="2060575"/>
            <a:ext cx="192616" cy="28733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rgbClr val="99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1800">
              <a:solidFill>
                <a:prstClr val="black"/>
              </a:solidFill>
              <a:latin typeface="Calibri"/>
              <a:ea typeface="Arial" charset="0"/>
              <a:cs typeface="Arial" charset="0"/>
            </a:endParaRPr>
          </a:p>
        </p:txBody>
      </p:sp>
      <p:sp>
        <p:nvSpPr>
          <p:cNvPr id="69668" name="Rectangle 39"/>
          <p:cNvSpPr>
            <a:spLocks noChangeArrowheads="1"/>
          </p:cNvSpPr>
          <p:nvPr/>
        </p:nvSpPr>
        <p:spPr bwMode="auto">
          <a:xfrm>
            <a:off x="2575984" y="1484316"/>
            <a:ext cx="429374" cy="24622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en-GB" sz="1000">
                <a:solidFill>
                  <a:prstClr val="black"/>
                </a:solidFill>
                <a:latin typeface="Calibri"/>
              </a:rPr>
              <a:t>Data</a:t>
            </a:r>
          </a:p>
        </p:txBody>
      </p:sp>
      <p:sp>
        <p:nvSpPr>
          <p:cNvPr id="69669" name="Rectangle 40"/>
          <p:cNvSpPr>
            <a:spLocks noChangeArrowheads="1"/>
          </p:cNvSpPr>
          <p:nvPr/>
        </p:nvSpPr>
        <p:spPr bwMode="auto">
          <a:xfrm>
            <a:off x="2482853" y="1987553"/>
            <a:ext cx="556563" cy="24622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en-GB" sz="1000">
                <a:solidFill>
                  <a:prstClr val="black"/>
                </a:solidFill>
                <a:latin typeface="Calibri"/>
              </a:rPr>
              <a:t>Sender</a:t>
            </a:r>
          </a:p>
        </p:txBody>
      </p:sp>
      <p:pic>
        <p:nvPicPr>
          <p:cNvPr id="69670" name="Picture 41" descr="#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585" y="1843088"/>
            <a:ext cx="668867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71" name="Rectangle 42"/>
          <p:cNvSpPr>
            <a:spLocks noChangeArrowheads="1"/>
          </p:cNvSpPr>
          <p:nvPr/>
        </p:nvSpPr>
        <p:spPr bwMode="auto">
          <a:xfrm>
            <a:off x="6201833" y="1555753"/>
            <a:ext cx="429374" cy="24622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en-GB" sz="1000">
                <a:solidFill>
                  <a:prstClr val="black"/>
                </a:solidFill>
                <a:latin typeface="Calibri"/>
              </a:rPr>
              <a:t>Data</a:t>
            </a:r>
          </a:p>
        </p:txBody>
      </p:sp>
      <p:sp>
        <p:nvSpPr>
          <p:cNvPr id="69672" name="Rectangle 43"/>
          <p:cNvSpPr>
            <a:spLocks noChangeArrowheads="1"/>
          </p:cNvSpPr>
          <p:nvPr/>
        </p:nvSpPr>
        <p:spPr bwMode="auto">
          <a:xfrm>
            <a:off x="6047318" y="2058991"/>
            <a:ext cx="633507" cy="24622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en-GB" sz="1000">
                <a:solidFill>
                  <a:prstClr val="black"/>
                </a:solidFill>
                <a:latin typeface="Calibri"/>
              </a:rPr>
              <a:t>Receiver</a:t>
            </a:r>
          </a:p>
        </p:txBody>
      </p:sp>
      <p:sp>
        <p:nvSpPr>
          <p:cNvPr id="69673" name="Rectangle 44"/>
          <p:cNvSpPr>
            <a:spLocks noChangeArrowheads="1"/>
          </p:cNvSpPr>
          <p:nvPr/>
        </p:nvSpPr>
        <p:spPr bwMode="auto">
          <a:xfrm>
            <a:off x="2288118" y="3787778"/>
            <a:ext cx="3112714" cy="24622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en-GB" sz="1000">
                <a:solidFill>
                  <a:prstClr val="black"/>
                </a:solidFill>
                <a:latin typeface="Calibri"/>
              </a:rPr>
              <a:t>A sample data communication in conventional networks</a:t>
            </a:r>
          </a:p>
        </p:txBody>
      </p:sp>
      <p:sp>
        <p:nvSpPr>
          <p:cNvPr id="69674" name="Rectangle 45"/>
          <p:cNvSpPr>
            <a:spLocks noChangeArrowheads="1"/>
          </p:cNvSpPr>
          <p:nvPr/>
        </p:nvSpPr>
        <p:spPr bwMode="auto">
          <a:xfrm>
            <a:off x="5903384" y="5876928"/>
            <a:ext cx="2177274" cy="24622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en-GB" sz="1000">
                <a:solidFill>
                  <a:prstClr val="black"/>
                </a:solidFill>
                <a:latin typeface="Calibri"/>
              </a:rPr>
              <a:t>A sample data communication in WSN</a:t>
            </a:r>
          </a:p>
        </p:txBody>
      </p:sp>
      <p:pic>
        <p:nvPicPr>
          <p:cNvPr id="391214" name="Picture 46" descr="#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567" y="4797425"/>
            <a:ext cx="3429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1215" name="Text Box 47"/>
          <p:cNvSpPr txBox="1">
            <a:spLocks noChangeArrowheads="1"/>
          </p:cNvSpPr>
          <p:nvPr/>
        </p:nvSpPr>
        <p:spPr bwMode="auto">
          <a:xfrm>
            <a:off x="8282519" y="3946527"/>
            <a:ext cx="577953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GB" sz="1200" b="1" dirty="0">
                <a:solidFill>
                  <a:srgbClr val="FF0000"/>
                </a:solidFill>
                <a:latin typeface="Verdana" charset="0"/>
              </a:rPr>
              <a:t>Fire!</a:t>
            </a:r>
          </a:p>
        </p:txBody>
      </p:sp>
      <p:sp>
        <p:nvSpPr>
          <p:cNvPr id="391216" name="Text Box 48"/>
          <p:cNvSpPr txBox="1">
            <a:spLocks noChangeArrowheads="1"/>
          </p:cNvSpPr>
          <p:nvPr/>
        </p:nvSpPr>
        <p:spPr bwMode="auto">
          <a:xfrm>
            <a:off x="9146118" y="4005264"/>
            <a:ext cx="940645" cy="40011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GB" sz="1000">
                <a:solidFill>
                  <a:srgbClr val="800000"/>
                </a:solidFill>
              </a:rPr>
              <a:t>Some bits</a:t>
            </a:r>
          </a:p>
          <a:p>
            <a:pPr defTabSz="914400"/>
            <a:r>
              <a:rPr lang="en-GB" sz="1000">
                <a:solidFill>
                  <a:srgbClr val="800000"/>
                </a:solidFill>
              </a:rPr>
              <a:t>01100011100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>
                <a:solidFill>
                  <a:prstClr val="black">
                    <a:tint val="75000"/>
                  </a:prstClr>
                </a:solidFill>
                <a:latin typeface="Calibri"/>
              </a:rPr>
              <a:t>10/02/15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210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86 0.00278 C 0.05208 0.03125 0.07049 0.05995 0.08698 0.075 C 0.10347 0.09005 0.11684 0.09236 0.13281 0.09306 C 0.14879 0.09375 0.17049 0.09051 0.18281 0.07917 C 0.19514 0.06783 0.19219 0.03634 0.20677 0.025 C 0.22136 0.01366 0.25955 0.0132 0.27031 0.01111 " pathEditMode="relative" ptsTypes="aaaaaA">
                                      <p:cBhvr>
                                        <p:cTn id="6" dur="2000" fill="hold"/>
                                        <p:tgtEl>
                                          <p:spTgt spid="391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0.0037 C -0.00034 0.0213 -0.00052 0.04699 0.01528 0.04815 C 0.03125 0.04977 0.06615 0.00671 0.09566 0.00417 C 0.12552 0.00208 0.16511 0.02917 0.19375 0.03426 C 0.22257 0.03981 0.24063 0.03611 0.26789 0.03681 C 0.2948 0.03727 0.33924 0.04259 0.35695 0.03773 C 0.37483 0.0331 0.37014 0.0206 0.37466 0.00764 C 0.37934 -0.00486 0.36945 -0.02847 0.38455 -0.03935 C 0.39983 -0.05023 0.45382 -0.05116 0.46632 -0.05764 " pathEditMode="relative" rAng="0" ptsTypes="aaaaaaaaA">
                                      <p:cBhvr>
                                        <p:cTn id="10" dur="3000" fill="hold"/>
                                        <p:tgtEl>
                                          <p:spTgt spid="391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8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1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1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71 -0.00602 C 0.02535 0.03171 0.029 0.06944 0.04566 0.07315 C 0.06233 0.07685 0.09358 0.01898 0.12171 0.0162 C 0.14983 0.01343 0.17292 0.04907 0.21441 0.05648 C 0.25591 0.06389 0.34375 0.07569 0.37066 0.06065 C 0.39757 0.0456 0.3599 -0.01204 0.37587 -0.0338 C 0.39184 -0.05556 0.45226 -0.06343 0.4665 -0.06991 " pathEditMode="relative" ptsTypes="aaaaaaA">
                                      <p:cBhvr>
                                        <p:cTn id="19" dur="5000" fill="hold"/>
                                        <p:tgtEl>
                                          <p:spTgt spid="391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1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1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1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215" grpId="0"/>
      <p:bldP spid="39121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4" y="391971"/>
            <a:ext cx="9128125" cy="5669915"/>
            <a:chOff x="0" y="391963"/>
            <a:chExt cx="9128125" cy="5669915"/>
          </a:xfrm>
        </p:grpSpPr>
        <p:sp>
          <p:nvSpPr>
            <p:cNvPr id="3" name="object 3"/>
            <p:cNvSpPr/>
            <p:nvPr/>
          </p:nvSpPr>
          <p:spPr>
            <a:xfrm>
              <a:off x="0" y="845534"/>
              <a:ext cx="9127700" cy="52158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5496" y="404663"/>
              <a:ext cx="4032885" cy="1008380"/>
            </a:xfrm>
            <a:custGeom>
              <a:avLst/>
              <a:gdLst/>
              <a:ahLst/>
              <a:cxnLst/>
              <a:rect l="l" t="t" r="r" b="b"/>
              <a:pathLst>
                <a:path w="4032885" h="1008380">
                  <a:moveTo>
                    <a:pt x="3864425" y="0"/>
                  </a:moveTo>
                  <a:lnTo>
                    <a:pt x="168023" y="0"/>
                  </a:lnTo>
                  <a:lnTo>
                    <a:pt x="123355" y="6001"/>
                  </a:lnTo>
                  <a:lnTo>
                    <a:pt x="83218" y="22940"/>
                  </a:lnTo>
                  <a:lnTo>
                    <a:pt x="49212" y="49213"/>
                  </a:lnTo>
                  <a:lnTo>
                    <a:pt x="22940" y="83219"/>
                  </a:lnTo>
                  <a:lnTo>
                    <a:pt x="6001" y="123356"/>
                  </a:lnTo>
                  <a:lnTo>
                    <a:pt x="0" y="168023"/>
                  </a:lnTo>
                  <a:lnTo>
                    <a:pt x="0" y="840088"/>
                  </a:lnTo>
                  <a:lnTo>
                    <a:pt x="6001" y="884756"/>
                  </a:lnTo>
                  <a:lnTo>
                    <a:pt x="22940" y="924893"/>
                  </a:lnTo>
                  <a:lnTo>
                    <a:pt x="49212" y="958899"/>
                  </a:lnTo>
                  <a:lnTo>
                    <a:pt x="83218" y="985172"/>
                  </a:lnTo>
                  <a:lnTo>
                    <a:pt x="123355" y="1002110"/>
                  </a:lnTo>
                  <a:lnTo>
                    <a:pt x="168023" y="1008112"/>
                  </a:lnTo>
                  <a:lnTo>
                    <a:pt x="3864425" y="1008112"/>
                  </a:lnTo>
                  <a:lnTo>
                    <a:pt x="3909092" y="1002110"/>
                  </a:lnTo>
                  <a:lnTo>
                    <a:pt x="3949229" y="985172"/>
                  </a:lnTo>
                  <a:lnTo>
                    <a:pt x="3983235" y="958899"/>
                  </a:lnTo>
                  <a:lnTo>
                    <a:pt x="4009508" y="924893"/>
                  </a:lnTo>
                  <a:lnTo>
                    <a:pt x="4026446" y="884756"/>
                  </a:lnTo>
                  <a:lnTo>
                    <a:pt x="4032448" y="840088"/>
                  </a:lnTo>
                  <a:lnTo>
                    <a:pt x="4032448" y="168023"/>
                  </a:lnTo>
                  <a:lnTo>
                    <a:pt x="4026446" y="123356"/>
                  </a:lnTo>
                  <a:lnTo>
                    <a:pt x="4009508" y="83219"/>
                  </a:lnTo>
                  <a:lnTo>
                    <a:pt x="3983235" y="49213"/>
                  </a:lnTo>
                  <a:lnTo>
                    <a:pt x="3949229" y="22940"/>
                  </a:lnTo>
                  <a:lnTo>
                    <a:pt x="3909092" y="6001"/>
                  </a:lnTo>
                  <a:lnTo>
                    <a:pt x="38644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496" y="404663"/>
              <a:ext cx="4032885" cy="1008380"/>
            </a:xfrm>
            <a:custGeom>
              <a:avLst/>
              <a:gdLst/>
              <a:ahLst/>
              <a:cxnLst/>
              <a:rect l="l" t="t" r="r" b="b"/>
              <a:pathLst>
                <a:path w="4032885" h="1008380">
                  <a:moveTo>
                    <a:pt x="0" y="168023"/>
                  </a:moveTo>
                  <a:lnTo>
                    <a:pt x="6001" y="123355"/>
                  </a:lnTo>
                  <a:lnTo>
                    <a:pt x="22940" y="83218"/>
                  </a:lnTo>
                  <a:lnTo>
                    <a:pt x="49212" y="49212"/>
                  </a:lnTo>
                  <a:lnTo>
                    <a:pt x="83218" y="22940"/>
                  </a:lnTo>
                  <a:lnTo>
                    <a:pt x="123355" y="6001"/>
                  </a:lnTo>
                  <a:lnTo>
                    <a:pt x="168023" y="0"/>
                  </a:lnTo>
                  <a:lnTo>
                    <a:pt x="3864425" y="0"/>
                  </a:lnTo>
                  <a:lnTo>
                    <a:pt x="3909092" y="6001"/>
                  </a:lnTo>
                  <a:lnTo>
                    <a:pt x="3949229" y="22940"/>
                  </a:lnTo>
                  <a:lnTo>
                    <a:pt x="3983235" y="49212"/>
                  </a:lnTo>
                  <a:lnTo>
                    <a:pt x="4009508" y="83218"/>
                  </a:lnTo>
                  <a:lnTo>
                    <a:pt x="4026446" y="123355"/>
                  </a:lnTo>
                  <a:lnTo>
                    <a:pt x="4032448" y="168023"/>
                  </a:lnTo>
                  <a:lnTo>
                    <a:pt x="4032448" y="840088"/>
                  </a:lnTo>
                  <a:lnTo>
                    <a:pt x="4026446" y="884756"/>
                  </a:lnTo>
                  <a:lnTo>
                    <a:pt x="4009508" y="924893"/>
                  </a:lnTo>
                  <a:lnTo>
                    <a:pt x="3983235" y="958899"/>
                  </a:lnTo>
                  <a:lnTo>
                    <a:pt x="3949229" y="985171"/>
                  </a:lnTo>
                  <a:lnTo>
                    <a:pt x="3909092" y="1002110"/>
                  </a:lnTo>
                  <a:lnTo>
                    <a:pt x="3864425" y="1008112"/>
                  </a:lnTo>
                  <a:lnTo>
                    <a:pt x="168023" y="1008112"/>
                  </a:lnTo>
                  <a:lnTo>
                    <a:pt x="123355" y="1002110"/>
                  </a:lnTo>
                  <a:lnTo>
                    <a:pt x="83218" y="985171"/>
                  </a:lnTo>
                  <a:lnTo>
                    <a:pt x="49212" y="958899"/>
                  </a:lnTo>
                  <a:lnTo>
                    <a:pt x="22940" y="924893"/>
                  </a:lnTo>
                  <a:lnTo>
                    <a:pt x="6001" y="884756"/>
                  </a:lnTo>
                  <a:lnTo>
                    <a:pt x="0" y="840088"/>
                  </a:lnTo>
                  <a:lnTo>
                    <a:pt x="0" y="168023"/>
                  </a:lnTo>
                  <a:close/>
                </a:path>
              </a:pathLst>
            </a:custGeom>
            <a:ln w="25400">
              <a:solidFill>
                <a:srgbClr val="806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698603" y="639482"/>
            <a:ext cx="3755391" cy="506497"/>
          </a:xfrm>
          <a:prstGeom prst="rect">
            <a:avLst/>
          </a:prstGeom>
        </p:spPr>
        <p:txBody>
          <a:bodyPr vert="horz" wrap="square" lIns="0" tIns="10794" rIns="0" bIns="0" rtlCol="0">
            <a:spAutoFit/>
          </a:bodyPr>
          <a:lstStyle/>
          <a:p>
            <a:pPr marL="653366" marR="5080" indent="-641303">
              <a:lnSpc>
                <a:spcPct val="100699"/>
              </a:lnSpc>
              <a:spcBef>
                <a:spcPts val="85"/>
              </a:spcBef>
            </a:pPr>
            <a:r>
              <a:rPr sz="1600" b="1" spc="-5" dirty="0">
                <a:solidFill>
                  <a:srgbClr val="1F497D"/>
                </a:solidFill>
                <a:latin typeface="Calibri"/>
                <a:cs typeface="Calibri"/>
              </a:rPr>
              <a:t>4.1.1. </a:t>
            </a:r>
            <a:r>
              <a:rPr sz="1600" b="1" spc="-11" dirty="0">
                <a:solidFill>
                  <a:srgbClr val="1F497D"/>
                </a:solidFill>
                <a:latin typeface="Calibri"/>
                <a:cs typeface="Calibri"/>
              </a:rPr>
              <a:t>Prototipe </a:t>
            </a:r>
            <a:r>
              <a:rPr sz="1600" b="1" spc="-20" dirty="0">
                <a:solidFill>
                  <a:srgbClr val="1F497D"/>
                </a:solidFill>
                <a:latin typeface="Calibri"/>
                <a:cs typeface="Calibri"/>
              </a:rPr>
              <a:t>Kereta </a:t>
            </a:r>
            <a:r>
              <a:rPr sz="1600" b="1" spc="-5" dirty="0">
                <a:solidFill>
                  <a:srgbClr val="1F497D"/>
                </a:solidFill>
                <a:latin typeface="Calibri"/>
                <a:cs typeface="Calibri"/>
              </a:rPr>
              <a:t>Cepat dan </a:t>
            </a:r>
            <a:r>
              <a:rPr sz="1600" b="1" spc="-20" dirty="0">
                <a:solidFill>
                  <a:srgbClr val="1F497D"/>
                </a:solidFill>
                <a:latin typeface="Calibri"/>
                <a:cs typeface="Calibri"/>
              </a:rPr>
              <a:t>Kereta </a:t>
            </a:r>
            <a:r>
              <a:rPr sz="1600" b="1" dirty="0">
                <a:solidFill>
                  <a:srgbClr val="1F497D"/>
                </a:solidFill>
                <a:latin typeface="Calibri"/>
                <a:cs typeface="Calibri"/>
              </a:rPr>
              <a:t>Api  </a:t>
            </a:r>
            <a:r>
              <a:rPr sz="1600" b="1" spc="-15" dirty="0">
                <a:solidFill>
                  <a:srgbClr val="1F497D"/>
                </a:solidFill>
                <a:latin typeface="Calibri"/>
                <a:cs typeface="Calibri"/>
              </a:rPr>
              <a:t>Perkotaan </a:t>
            </a:r>
            <a:r>
              <a:rPr sz="1600" b="1" spc="-11" dirty="0">
                <a:solidFill>
                  <a:srgbClr val="1F497D"/>
                </a:solidFill>
                <a:latin typeface="Calibri"/>
                <a:cs typeface="Calibri"/>
              </a:rPr>
              <a:t>dengan </a:t>
            </a:r>
            <a:r>
              <a:rPr sz="1600" b="1" spc="-5" dirty="0">
                <a:solidFill>
                  <a:srgbClr val="1F497D"/>
                </a:solidFill>
                <a:latin typeface="Calibri"/>
                <a:cs typeface="Calibri"/>
              </a:rPr>
              <a:t>TKDN</a:t>
            </a:r>
            <a:r>
              <a:rPr sz="1600" b="1" spc="11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F497D"/>
                </a:solidFill>
                <a:latin typeface="Calibri"/>
                <a:cs typeface="Calibri"/>
              </a:rPr>
              <a:t>80%</a:t>
            </a:r>
            <a:endParaRPr sz="16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42602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4" y="752012"/>
            <a:ext cx="9128125" cy="5309871"/>
            <a:chOff x="0" y="752003"/>
            <a:chExt cx="9128125" cy="5309870"/>
          </a:xfrm>
        </p:grpSpPr>
        <p:sp>
          <p:nvSpPr>
            <p:cNvPr id="3" name="object 3"/>
            <p:cNvSpPr/>
            <p:nvPr/>
          </p:nvSpPr>
          <p:spPr>
            <a:xfrm>
              <a:off x="0" y="975930"/>
              <a:ext cx="9127700" cy="508543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5496" y="764703"/>
              <a:ext cx="4968875" cy="720090"/>
            </a:xfrm>
            <a:custGeom>
              <a:avLst/>
              <a:gdLst/>
              <a:ahLst/>
              <a:cxnLst/>
              <a:rect l="l" t="t" r="r" b="b"/>
              <a:pathLst>
                <a:path w="4968875" h="720090">
                  <a:moveTo>
                    <a:pt x="4848537" y="0"/>
                  </a:moveTo>
                  <a:lnTo>
                    <a:pt x="120013" y="0"/>
                  </a:lnTo>
                  <a:lnTo>
                    <a:pt x="73298" y="9431"/>
                  </a:lnTo>
                  <a:lnTo>
                    <a:pt x="35151" y="35151"/>
                  </a:lnTo>
                  <a:lnTo>
                    <a:pt x="9431" y="73299"/>
                  </a:lnTo>
                  <a:lnTo>
                    <a:pt x="0" y="120014"/>
                  </a:lnTo>
                  <a:lnTo>
                    <a:pt x="0" y="600066"/>
                  </a:lnTo>
                  <a:lnTo>
                    <a:pt x="9431" y="646780"/>
                  </a:lnTo>
                  <a:lnTo>
                    <a:pt x="35151" y="684928"/>
                  </a:lnTo>
                  <a:lnTo>
                    <a:pt x="73298" y="710648"/>
                  </a:lnTo>
                  <a:lnTo>
                    <a:pt x="120013" y="720079"/>
                  </a:lnTo>
                  <a:lnTo>
                    <a:pt x="4848537" y="720079"/>
                  </a:lnTo>
                  <a:lnTo>
                    <a:pt x="4895252" y="710648"/>
                  </a:lnTo>
                  <a:lnTo>
                    <a:pt x="4933400" y="684928"/>
                  </a:lnTo>
                  <a:lnTo>
                    <a:pt x="4959120" y="646780"/>
                  </a:lnTo>
                  <a:lnTo>
                    <a:pt x="4968551" y="600066"/>
                  </a:lnTo>
                  <a:lnTo>
                    <a:pt x="4968551" y="120014"/>
                  </a:lnTo>
                  <a:lnTo>
                    <a:pt x="4959120" y="73299"/>
                  </a:lnTo>
                  <a:lnTo>
                    <a:pt x="4933400" y="35151"/>
                  </a:lnTo>
                  <a:lnTo>
                    <a:pt x="4895252" y="9431"/>
                  </a:lnTo>
                  <a:lnTo>
                    <a:pt x="48485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496" y="764703"/>
              <a:ext cx="4968875" cy="720090"/>
            </a:xfrm>
            <a:custGeom>
              <a:avLst/>
              <a:gdLst/>
              <a:ahLst/>
              <a:cxnLst/>
              <a:rect l="l" t="t" r="r" b="b"/>
              <a:pathLst>
                <a:path w="4968875" h="720090">
                  <a:moveTo>
                    <a:pt x="0" y="120014"/>
                  </a:moveTo>
                  <a:lnTo>
                    <a:pt x="9431" y="73299"/>
                  </a:lnTo>
                  <a:lnTo>
                    <a:pt x="35151" y="35151"/>
                  </a:lnTo>
                  <a:lnTo>
                    <a:pt x="73298" y="9431"/>
                  </a:lnTo>
                  <a:lnTo>
                    <a:pt x="120013" y="0"/>
                  </a:lnTo>
                  <a:lnTo>
                    <a:pt x="4848538" y="0"/>
                  </a:lnTo>
                  <a:lnTo>
                    <a:pt x="4895252" y="9431"/>
                  </a:lnTo>
                  <a:lnTo>
                    <a:pt x="4933400" y="35151"/>
                  </a:lnTo>
                  <a:lnTo>
                    <a:pt x="4959120" y="73299"/>
                  </a:lnTo>
                  <a:lnTo>
                    <a:pt x="4968552" y="120014"/>
                  </a:lnTo>
                  <a:lnTo>
                    <a:pt x="4968552" y="600065"/>
                  </a:lnTo>
                  <a:lnTo>
                    <a:pt x="4959120" y="646780"/>
                  </a:lnTo>
                  <a:lnTo>
                    <a:pt x="4933400" y="684928"/>
                  </a:lnTo>
                  <a:lnTo>
                    <a:pt x="4895252" y="710648"/>
                  </a:lnTo>
                  <a:lnTo>
                    <a:pt x="4848538" y="720080"/>
                  </a:lnTo>
                  <a:lnTo>
                    <a:pt x="120013" y="720080"/>
                  </a:lnTo>
                  <a:lnTo>
                    <a:pt x="73298" y="710648"/>
                  </a:lnTo>
                  <a:lnTo>
                    <a:pt x="35151" y="684928"/>
                  </a:lnTo>
                  <a:lnTo>
                    <a:pt x="9431" y="646780"/>
                  </a:lnTo>
                  <a:lnTo>
                    <a:pt x="0" y="600065"/>
                  </a:lnTo>
                  <a:lnTo>
                    <a:pt x="0" y="120014"/>
                  </a:lnTo>
                  <a:close/>
                </a:path>
              </a:pathLst>
            </a:custGeom>
            <a:ln w="25400">
              <a:solidFill>
                <a:srgbClr val="806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169861" y="977428"/>
            <a:ext cx="174942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b="1" spc="-5" dirty="0">
                <a:solidFill>
                  <a:srgbClr val="1F497D"/>
                </a:solidFill>
                <a:latin typeface="Calibri"/>
                <a:cs typeface="Calibri"/>
              </a:rPr>
              <a:t>4.1.2. N219</a:t>
            </a:r>
            <a:r>
              <a:rPr sz="1600" b="1" spc="-3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1F497D"/>
                </a:solidFill>
                <a:latin typeface="Calibri"/>
                <a:cs typeface="Calibri"/>
              </a:rPr>
              <a:t>Amphibi</a:t>
            </a:r>
            <a:endParaRPr sz="16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59899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4" y="535987"/>
            <a:ext cx="9128125" cy="5525771"/>
            <a:chOff x="0" y="535980"/>
            <a:chExt cx="9128125" cy="5525770"/>
          </a:xfrm>
        </p:grpSpPr>
        <p:sp>
          <p:nvSpPr>
            <p:cNvPr id="3" name="object 3"/>
            <p:cNvSpPr/>
            <p:nvPr/>
          </p:nvSpPr>
          <p:spPr>
            <a:xfrm>
              <a:off x="0" y="975930"/>
              <a:ext cx="9127700" cy="508543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979711" y="548680"/>
              <a:ext cx="5257165" cy="720090"/>
            </a:xfrm>
            <a:custGeom>
              <a:avLst/>
              <a:gdLst/>
              <a:ahLst/>
              <a:cxnLst/>
              <a:rect l="l" t="t" r="r" b="b"/>
              <a:pathLst>
                <a:path w="5257165" h="720090">
                  <a:moveTo>
                    <a:pt x="5136569" y="0"/>
                  </a:moveTo>
                  <a:lnTo>
                    <a:pt x="120014" y="0"/>
                  </a:lnTo>
                  <a:lnTo>
                    <a:pt x="73299" y="9431"/>
                  </a:lnTo>
                  <a:lnTo>
                    <a:pt x="35151" y="35151"/>
                  </a:lnTo>
                  <a:lnTo>
                    <a:pt x="9431" y="73299"/>
                  </a:lnTo>
                  <a:lnTo>
                    <a:pt x="0" y="120015"/>
                  </a:lnTo>
                  <a:lnTo>
                    <a:pt x="0" y="600063"/>
                  </a:lnTo>
                  <a:lnTo>
                    <a:pt x="9431" y="646779"/>
                  </a:lnTo>
                  <a:lnTo>
                    <a:pt x="35151" y="684927"/>
                  </a:lnTo>
                  <a:lnTo>
                    <a:pt x="73299" y="710648"/>
                  </a:lnTo>
                  <a:lnTo>
                    <a:pt x="120014" y="720079"/>
                  </a:lnTo>
                  <a:lnTo>
                    <a:pt x="5136569" y="720079"/>
                  </a:lnTo>
                  <a:lnTo>
                    <a:pt x="5183284" y="710648"/>
                  </a:lnTo>
                  <a:lnTo>
                    <a:pt x="5221433" y="684927"/>
                  </a:lnTo>
                  <a:lnTo>
                    <a:pt x="5247153" y="646779"/>
                  </a:lnTo>
                  <a:lnTo>
                    <a:pt x="5256584" y="600063"/>
                  </a:lnTo>
                  <a:lnTo>
                    <a:pt x="5256584" y="120015"/>
                  </a:lnTo>
                  <a:lnTo>
                    <a:pt x="5247153" y="73299"/>
                  </a:lnTo>
                  <a:lnTo>
                    <a:pt x="5221433" y="35151"/>
                  </a:lnTo>
                  <a:lnTo>
                    <a:pt x="5183284" y="9431"/>
                  </a:lnTo>
                  <a:lnTo>
                    <a:pt x="51365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979711" y="548680"/>
              <a:ext cx="5257165" cy="720090"/>
            </a:xfrm>
            <a:custGeom>
              <a:avLst/>
              <a:gdLst/>
              <a:ahLst/>
              <a:cxnLst/>
              <a:rect l="l" t="t" r="r" b="b"/>
              <a:pathLst>
                <a:path w="5257165" h="720090">
                  <a:moveTo>
                    <a:pt x="0" y="120015"/>
                  </a:moveTo>
                  <a:lnTo>
                    <a:pt x="9431" y="73299"/>
                  </a:lnTo>
                  <a:lnTo>
                    <a:pt x="35151" y="35151"/>
                  </a:lnTo>
                  <a:lnTo>
                    <a:pt x="73299" y="9431"/>
                  </a:lnTo>
                  <a:lnTo>
                    <a:pt x="120015" y="0"/>
                  </a:lnTo>
                  <a:lnTo>
                    <a:pt x="5136569" y="0"/>
                  </a:lnTo>
                  <a:lnTo>
                    <a:pt x="5183284" y="9431"/>
                  </a:lnTo>
                  <a:lnTo>
                    <a:pt x="5221432" y="35151"/>
                  </a:lnTo>
                  <a:lnTo>
                    <a:pt x="5247152" y="73299"/>
                  </a:lnTo>
                  <a:lnTo>
                    <a:pt x="5256584" y="120015"/>
                  </a:lnTo>
                  <a:lnTo>
                    <a:pt x="5256584" y="600064"/>
                  </a:lnTo>
                  <a:lnTo>
                    <a:pt x="5247152" y="646780"/>
                  </a:lnTo>
                  <a:lnTo>
                    <a:pt x="5221432" y="684928"/>
                  </a:lnTo>
                  <a:lnTo>
                    <a:pt x="5183284" y="710648"/>
                  </a:lnTo>
                  <a:lnTo>
                    <a:pt x="5136569" y="720080"/>
                  </a:lnTo>
                  <a:lnTo>
                    <a:pt x="120015" y="720080"/>
                  </a:lnTo>
                  <a:lnTo>
                    <a:pt x="73299" y="710648"/>
                  </a:lnTo>
                  <a:lnTo>
                    <a:pt x="35151" y="684928"/>
                  </a:lnTo>
                  <a:lnTo>
                    <a:pt x="9431" y="646780"/>
                  </a:lnTo>
                  <a:lnTo>
                    <a:pt x="0" y="600064"/>
                  </a:lnTo>
                  <a:lnTo>
                    <a:pt x="0" y="120015"/>
                  </a:lnTo>
                  <a:close/>
                </a:path>
              </a:pathLst>
            </a:custGeom>
            <a:ln w="25400">
              <a:solidFill>
                <a:srgbClr val="806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132990" y="761401"/>
            <a:ext cx="199898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b="1" spc="-5" dirty="0">
                <a:solidFill>
                  <a:srgbClr val="1F497D"/>
                </a:solidFill>
                <a:latin typeface="Calibri"/>
                <a:cs typeface="Calibri"/>
              </a:rPr>
              <a:t>4.1.3. </a:t>
            </a:r>
            <a:r>
              <a:rPr sz="1600" b="1" spc="-11" dirty="0">
                <a:solidFill>
                  <a:srgbClr val="1F497D"/>
                </a:solidFill>
                <a:latin typeface="Calibri"/>
                <a:cs typeface="Calibri"/>
              </a:rPr>
              <a:t>Kendaraan</a:t>
            </a:r>
            <a:r>
              <a:rPr sz="1600" b="1" spc="-4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600" b="1" spc="-11" dirty="0">
                <a:solidFill>
                  <a:srgbClr val="1F497D"/>
                </a:solidFill>
                <a:latin typeface="Calibri"/>
                <a:cs typeface="Calibri"/>
              </a:rPr>
              <a:t>Listrik</a:t>
            </a:r>
            <a:endParaRPr sz="16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27787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00933" y="716474"/>
            <a:ext cx="8911687" cy="112082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353034" marR="5080" indent="1572143">
              <a:spcBef>
                <a:spcPts val="100"/>
              </a:spcBef>
            </a:pPr>
            <a:r>
              <a:rPr dirty="0"/>
              <a:t>FOKUS </a:t>
            </a:r>
            <a:r>
              <a:rPr spc="-5" dirty="0"/>
              <a:t>RISET  </a:t>
            </a:r>
            <a:r>
              <a:rPr spc="-105" dirty="0"/>
              <a:t>REKAYASA</a:t>
            </a:r>
            <a:r>
              <a:rPr spc="-220" dirty="0"/>
              <a:t> </a:t>
            </a:r>
            <a:r>
              <a:rPr lang="en-US" spc="-220" dirty="0"/>
              <a:t>   </a:t>
            </a:r>
            <a:br>
              <a:rPr lang="en-US" spc="-220" dirty="0"/>
            </a:br>
            <a:r>
              <a:rPr lang="en-US" spc="-220" dirty="0"/>
              <a:t>                            </a:t>
            </a:r>
            <a:r>
              <a:rPr spc="-5" dirty="0"/>
              <a:t>KETEKNIKAN</a:t>
            </a:r>
          </a:p>
        </p:txBody>
      </p:sp>
    </p:spTree>
    <p:extLst>
      <p:ext uri="{BB962C8B-B14F-4D97-AF65-F5344CB8AC3E}">
        <p14:creationId xmlns:p14="http://schemas.microsoft.com/office/powerpoint/2010/main" val="26546826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4" y="824011"/>
            <a:ext cx="9128125" cy="5237480"/>
            <a:chOff x="0" y="824011"/>
            <a:chExt cx="9128125" cy="5237480"/>
          </a:xfrm>
        </p:grpSpPr>
        <p:sp>
          <p:nvSpPr>
            <p:cNvPr id="3" name="object 3"/>
            <p:cNvSpPr/>
            <p:nvPr/>
          </p:nvSpPr>
          <p:spPr>
            <a:xfrm>
              <a:off x="0" y="1106325"/>
              <a:ext cx="9127700" cy="49550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43608" y="836711"/>
              <a:ext cx="7273290" cy="504190"/>
            </a:xfrm>
            <a:custGeom>
              <a:avLst/>
              <a:gdLst/>
              <a:ahLst/>
              <a:cxnLst/>
              <a:rect l="l" t="t" r="r" b="b"/>
              <a:pathLst>
                <a:path w="7273290" h="504190">
                  <a:moveTo>
                    <a:pt x="7188793" y="0"/>
                  </a:moveTo>
                  <a:lnTo>
                    <a:pt x="84014" y="0"/>
                  </a:lnTo>
                  <a:lnTo>
                    <a:pt x="51312" y="6602"/>
                  </a:lnTo>
                  <a:lnTo>
                    <a:pt x="24607" y="24607"/>
                  </a:lnTo>
                  <a:lnTo>
                    <a:pt x="6602" y="51312"/>
                  </a:lnTo>
                  <a:lnTo>
                    <a:pt x="0" y="84015"/>
                  </a:lnTo>
                  <a:lnTo>
                    <a:pt x="0" y="420042"/>
                  </a:lnTo>
                  <a:lnTo>
                    <a:pt x="6602" y="452744"/>
                  </a:lnTo>
                  <a:lnTo>
                    <a:pt x="24607" y="479449"/>
                  </a:lnTo>
                  <a:lnTo>
                    <a:pt x="51312" y="497454"/>
                  </a:lnTo>
                  <a:lnTo>
                    <a:pt x="84014" y="504056"/>
                  </a:lnTo>
                  <a:lnTo>
                    <a:pt x="7188793" y="504056"/>
                  </a:lnTo>
                  <a:lnTo>
                    <a:pt x="7221495" y="497454"/>
                  </a:lnTo>
                  <a:lnTo>
                    <a:pt x="7248200" y="479449"/>
                  </a:lnTo>
                  <a:lnTo>
                    <a:pt x="7266205" y="452744"/>
                  </a:lnTo>
                  <a:lnTo>
                    <a:pt x="7272807" y="420042"/>
                  </a:lnTo>
                  <a:lnTo>
                    <a:pt x="7272807" y="84015"/>
                  </a:lnTo>
                  <a:lnTo>
                    <a:pt x="7266205" y="51312"/>
                  </a:lnTo>
                  <a:lnTo>
                    <a:pt x="7248200" y="24607"/>
                  </a:lnTo>
                  <a:lnTo>
                    <a:pt x="7221495" y="6602"/>
                  </a:lnTo>
                  <a:lnTo>
                    <a:pt x="71887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43608" y="836711"/>
              <a:ext cx="7273290" cy="504190"/>
            </a:xfrm>
            <a:custGeom>
              <a:avLst/>
              <a:gdLst/>
              <a:ahLst/>
              <a:cxnLst/>
              <a:rect l="l" t="t" r="r" b="b"/>
              <a:pathLst>
                <a:path w="7273290" h="504190">
                  <a:moveTo>
                    <a:pt x="0" y="84014"/>
                  </a:moveTo>
                  <a:lnTo>
                    <a:pt x="6602" y="51312"/>
                  </a:lnTo>
                  <a:lnTo>
                    <a:pt x="24607" y="24607"/>
                  </a:lnTo>
                  <a:lnTo>
                    <a:pt x="51312" y="6602"/>
                  </a:lnTo>
                  <a:lnTo>
                    <a:pt x="84014" y="0"/>
                  </a:lnTo>
                  <a:lnTo>
                    <a:pt x="7188794" y="0"/>
                  </a:lnTo>
                  <a:lnTo>
                    <a:pt x="7221496" y="6602"/>
                  </a:lnTo>
                  <a:lnTo>
                    <a:pt x="7248201" y="24607"/>
                  </a:lnTo>
                  <a:lnTo>
                    <a:pt x="7266205" y="51312"/>
                  </a:lnTo>
                  <a:lnTo>
                    <a:pt x="7272808" y="84014"/>
                  </a:lnTo>
                  <a:lnTo>
                    <a:pt x="7272808" y="420041"/>
                  </a:lnTo>
                  <a:lnTo>
                    <a:pt x="7266205" y="452743"/>
                  </a:lnTo>
                  <a:lnTo>
                    <a:pt x="7248201" y="479448"/>
                  </a:lnTo>
                  <a:lnTo>
                    <a:pt x="7221496" y="497453"/>
                  </a:lnTo>
                  <a:lnTo>
                    <a:pt x="7188794" y="504056"/>
                  </a:lnTo>
                  <a:lnTo>
                    <a:pt x="84014" y="504056"/>
                  </a:lnTo>
                  <a:lnTo>
                    <a:pt x="51312" y="497453"/>
                  </a:lnTo>
                  <a:lnTo>
                    <a:pt x="24607" y="479448"/>
                  </a:lnTo>
                  <a:lnTo>
                    <a:pt x="6602" y="452743"/>
                  </a:lnTo>
                  <a:lnTo>
                    <a:pt x="0" y="420041"/>
                  </a:lnTo>
                  <a:lnTo>
                    <a:pt x="0" y="84014"/>
                  </a:lnTo>
                  <a:close/>
                </a:path>
              </a:pathLst>
            </a:custGeom>
            <a:ln w="25400">
              <a:solidFill>
                <a:srgbClr val="806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270404" y="941425"/>
            <a:ext cx="3867151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b="1" spc="-5" dirty="0">
                <a:solidFill>
                  <a:srgbClr val="1F497D"/>
                </a:solidFill>
                <a:latin typeface="Calibri"/>
                <a:cs typeface="Calibri"/>
              </a:rPr>
              <a:t>5.1.1. </a:t>
            </a:r>
            <a:r>
              <a:rPr sz="1600" b="1" spc="-11" dirty="0">
                <a:solidFill>
                  <a:srgbClr val="1F497D"/>
                </a:solidFill>
                <a:latin typeface="Calibri"/>
                <a:cs typeface="Calibri"/>
              </a:rPr>
              <a:t>Sistem Pemantauan </a:t>
            </a:r>
            <a:r>
              <a:rPr sz="1600" b="1" spc="-5" dirty="0">
                <a:solidFill>
                  <a:srgbClr val="1F497D"/>
                </a:solidFill>
                <a:latin typeface="Calibri"/>
                <a:cs typeface="Calibri"/>
              </a:rPr>
              <a:t>Radiasi</a:t>
            </a:r>
            <a:r>
              <a:rPr sz="1600" b="1" spc="-20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600" b="1" spc="-11" dirty="0">
                <a:solidFill>
                  <a:srgbClr val="1F497D"/>
                </a:solidFill>
                <a:latin typeface="Calibri"/>
                <a:cs typeface="Calibri"/>
              </a:rPr>
              <a:t>Lingkungan</a:t>
            </a:r>
            <a:endParaRPr sz="16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16742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4" y="824011"/>
            <a:ext cx="9128125" cy="5237480"/>
            <a:chOff x="0" y="824011"/>
            <a:chExt cx="9128125" cy="5237480"/>
          </a:xfrm>
        </p:grpSpPr>
        <p:sp>
          <p:nvSpPr>
            <p:cNvPr id="3" name="object 3"/>
            <p:cNvSpPr/>
            <p:nvPr/>
          </p:nvSpPr>
          <p:spPr>
            <a:xfrm>
              <a:off x="0" y="975930"/>
              <a:ext cx="9127700" cy="508543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67544" y="836711"/>
              <a:ext cx="8209280" cy="576580"/>
            </a:xfrm>
            <a:custGeom>
              <a:avLst/>
              <a:gdLst/>
              <a:ahLst/>
              <a:cxnLst/>
              <a:rect l="l" t="t" r="r" b="b"/>
              <a:pathLst>
                <a:path w="8209280" h="576580">
                  <a:moveTo>
                    <a:pt x="8112898" y="0"/>
                  </a:moveTo>
                  <a:lnTo>
                    <a:pt x="96013" y="0"/>
                  </a:lnTo>
                  <a:lnTo>
                    <a:pt x="58640" y="7545"/>
                  </a:lnTo>
                  <a:lnTo>
                    <a:pt x="28121" y="28121"/>
                  </a:lnTo>
                  <a:lnTo>
                    <a:pt x="7545" y="58641"/>
                  </a:lnTo>
                  <a:lnTo>
                    <a:pt x="0" y="96014"/>
                  </a:lnTo>
                  <a:lnTo>
                    <a:pt x="0" y="480051"/>
                  </a:lnTo>
                  <a:lnTo>
                    <a:pt x="7545" y="517423"/>
                  </a:lnTo>
                  <a:lnTo>
                    <a:pt x="28121" y="547942"/>
                  </a:lnTo>
                  <a:lnTo>
                    <a:pt x="58640" y="568519"/>
                  </a:lnTo>
                  <a:lnTo>
                    <a:pt x="96013" y="576064"/>
                  </a:lnTo>
                  <a:lnTo>
                    <a:pt x="8112898" y="576064"/>
                  </a:lnTo>
                  <a:lnTo>
                    <a:pt x="8150271" y="568519"/>
                  </a:lnTo>
                  <a:lnTo>
                    <a:pt x="8180790" y="547942"/>
                  </a:lnTo>
                  <a:lnTo>
                    <a:pt x="8201366" y="517423"/>
                  </a:lnTo>
                  <a:lnTo>
                    <a:pt x="8208911" y="480051"/>
                  </a:lnTo>
                  <a:lnTo>
                    <a:pt x="8208911" y="96014"/>
                  </a:lnTo>
                  <a:lnTo>
                    <a:pt x="8201366" y="58641"/>
                  </a:lnTo>
                  <a:lnTo>
                    <a:pt x="8180790" y="28121"/>
                  </a:lnTo>
                  <a:lnTo>
                    <a:pt x="8150271" y="7545"/>
                  </a:lnTo>
                  <a:lnTo>
                    <a:pt x="81128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7544" y="836711"/>
              <a:ext cx="8209280" cy="576580"/>
            </a:xfrm>
            <a:custGeom>
              <a:avLst/>
              <a:gdLst/>
              <a:ahLst/>
              <a:cxnLst/>
              <a:rect l="l" t="t" r="r" b="b"/>
              <a:pathLst>
                <a:path w="8209280" h="576580">
                  <a:moveTo>
                    <a:pt x="0" y="96013"/>
                  </a:moveTo>
                  <a:lnTo>
                    <a:pt x="7545" y="58640"/>
                  </a:lnTo>
                  <a:lnTo>
                    <a:pt x="28121" y="28121"/>
                  </a:lnTo>
                  <a:lnTo>
                    <a:pt x="58640" y="7545"/>
                  </a:lnTo>
                  <a:lnTo>
                    <a:pt x="96013" y="0"/>
                  </a:lnTo>
                  <a:lnTo>
                    <a:pt x="8112899" y="0"/>
                  </a:lnTo>
                  <a:lnTo>
                    <a:pt x="8150271" y="7545"/>
                  </a:lnTo>
                  <a:lnTo>
                    <a:pt x="8180790" y="28121"/>
                  </a:lnTo>
                  <a:lnTo>
                    <a:pt x="8201366" y="58640"/>
                  </a:lnTo>
                  <a:lnTo>
                    <a:pt x="8208912" y="96013"/>
                  </a:lnTo>
                  <a:lnTo>
                    <a:pt x="8208912" y="480050"/>
                  </a:lnTo>
                  <a:lnTo>
                    <a:pt x="8201366" y="517423"/>
                  </a:lnTo>
                  <a:lnTo>
                    <a:pt x="8180790" y="547942"/>
                  </a:lnTo>
                  <a:lnTo>
                    <a:pt x="8150271" y="568518"/>
                  </a:lnTo>
                  <a:lnTo>
                    <a:pt x="8112899" y="576064"/>
                  </a:lnTo>
                  <a:lnTo>
                    <a:pt x="96013" y="576064"/>
                  </a:lnTo>
                  <a:lnTo>
                    <a:pt x="58640" y="568518"/>
                  </a:lnTo>
                  <a:lnTo>
                    <a:pt x="28121" y="547942"/>
                  </a:lnTo>
                  <a:lnTo>
                    <a:pt x="7545" y="517423"/>
                  </a:lnTo>
                  <a:lnTo>
                    <a:pt x="0" y="480050"/>
                  </a:lnTo>
                  <a:lnTo>
                    <a:pt x="0" y="96013"/>
                  </a:lnTo>
                  <a:close/>
                </a:path>
              </a:pathLst>
            </a:custGeom>
            <a:ln w="25400">
              <a:solidFill>
                <a:srgbClr val="806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010820" y="977428"/>
            <a:ext cx="417004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b="1" spc="-5" dirty="0">
                <a:solidFill>
                  <a:srgbClr val="1F497D"/>
                </a:solidFill>
                <a:latin typeface="Calibri"/>
                <a:cs typeface="Calibri"/>
              </a:rPr>
              <a:t>5.2.1. </a:t>
            </a:r>
            <a:r>
              <a:rPr sz="1600" b="1" spc="-11" dirty="0">
                <a:solidFill>
                  <a:srgbClr val="1F497D"/>
                </a:solidFill>
                <a:latin typeface="Calibri"/>
                <a:cs typeface="Calibri"/>
              </a:rPr>
              <a:t>Satelit Konstelasi Komunikasi </a:t>
            </a:r>
            <a:r>
              <a:rPr sz="1600" b="1" dirty="0">
                <a:solidFill>
                  <a:srgbClr val="1F497D"/>
                </a:solidFill>
                <a:latin typeface="Calibri"/>
                <a:cs typeface="Calibri"/>
              </a:rPr>
              <a:t>Orbit</a:t>
            </a:r>
            <a:r>
              <a:rPr sz="1600" b="1" spc="-11" dirty="0">
                <a:solidFill>
                  <a:srgbClr val="1F497D"/>
                </a:solidFill>
                <a:latin typeface="Calibri"/>
                <a:cs typeface="Calibri"/>
              </a:rPr>
              <a:t> Rendah</a:t>
            </a:r>
            <a:endParaRPr sz="16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8726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84690" y="1602749"/>
            <a:ext cx="3096895" cy="291465"/>
            <a:chOff x="5160681" y="1602741"/>
            <a:chExt cx="3096895" cy="291465"/>
          </a:xfrm>
        </p:grpSpPr>
        <p:sp>
          <p:nvSpPr>
            <p:cNvPr id="3" name="object 3"/>
            <p:cNvSpPr/>
            <p:nvPr/>
          </p:nvSpPr>
          <p:spPr>
            <a:xfrm>
              <a:off x="5160681" y="1808165"/>
              <a:ext cx="638810" cy="85725"/>
            </a:xfrm>
            <a:custGeom>
              <a:avLst/>
              <a:gdLst/>
              <a:ahLst/>
              <a:cxnLst/>
              <a:rect l="l" t="t" r="r" b="b"/>
              <a:pathLst>
                <a:path w="638810" h="85725">
                  <a:moveTo>
                    <a:pt x="552777" y="0"/>
                  </a:moveTo>
                  <a:lnTo>
                    <a:pt x="552777" y="28575"/>
                  </a:lnTo>
                  <a:lnTo>
                    <a:pt x="71437" y="28575"/>
                  </a:lnTo>
                  <a:lnTo>
                    <a:pt x="42862" y="0"/>
                  </a:lnTo>
                  <a:lnTo>
                    <a:pt x="0" y="42861"/>
                  </a:lnTo>
                  <a:lnTo>
                    <a:pt x="42862" y="85725"/>
                  </a:lnTo>
                  <a:lnTo>
                    <a:pt x="71437" y="57150"/>
                  </a:lnTo>
                  <a:lnTo>
                    <a:pt x="552776" y="57150"/>
                  </a:lnTo>
                  <a:lnTo>
                    <a:pt x="552776" y="85725"/>
                  </a:lnTo>
                  <a:lnTo>
                    <a:pt x="638502" y="42862"/>
                  </a:lnTo>
                  <a:lnTo>
                    <a:pt x="552777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775372" y="1801817"/>
              <a:ext cx="638810" cy="85725"/>
            </a:xfrm>
            <a:custGeom>
              <a:avLst/>
              <a:gdLst/>
              <a:ahLst/>
              <a:cxnLst/>
              <a:rect l="l" t="t" r="r" b="b"/>
              <a:pathLst>
                <a:path w="638810" h="85725">
                  <a:moveTo>
                    <a:pt x="552777" y="1"/>
                  </a:moveTo>
                  <a:lnTo>
                    <a:pt x="552777" y="28576"/>
                  </a:lnTo>
                  <a:lnTo>
                    <a:pt x="71437" y="28575"/>
                  </a:lnTo>
                  <a:lnTo>
                    <a:pt x="42862" y="0"/>
                  </a:lnTo>
                  <a:lnTo>
                    <a:pt x="0" y="42862"/>
                  </a:lnTo>
                  <a:lnTo>
                    <a:pt x="42862" y="85725"/>
                  </a:lnTo>
                  <a:lnTo>
                    <a:pt x="71437" y="57150"/>
                  </a:lnTo>
                  <a:lnTo>
                    <a:pt x="552776" y="57151"/>
                  </a:lnTo>
                  <a:lnTo>
                    <a:pt x="552776" y="85726"/>
                  </a:lnTo>
                  <a:lnTo>
                    <a:pt x="638501" y="42863"/>
                  </a:lnTo>
                  <a:lnTo>
                    <a:pt x="552777" y="1"/>
                  </a:lnTo>
                  <a:close/>
                </a:path>
              </a:pathLst>
            </a:custGeom>
            <a:solidFill>
              <a:srgbClr val="6325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396559" y="1801817"/>
              <a:ext cx="638810" cy="85725"/>
            </a:xfrm>
            <a:custGeom>
              <a:avLst/>
              <a:gdLst/>
              <a:ahLst/>
              <a:cxnLst/>
              <a:rect l="l" t="t" r="r" b="b"/>
              <a:pathLst>
                <a:path w="638809" h="85725">
                  <a:moveTo>
                    <a:pt x="552777" y="1"/>
                  </a:moveTo>
                  <a:lnTo>
                    <a:pt x="552777" y="28576"/>
                  </a:lnTo>
                  <a:lnTo>
                    <a:pt x="71437" y="28575"/>
                  </a:lnTo>
                  <a:lnTo>
                    <a:pt x="42862" y="0"/>
                  </a:lnTo>
                  <a:lnTo>
                    <a:pt x="0" y="42862"/>
                  </a:lnTo>
                  <a:lnTo>
                    <a:pt x="42862" y="85725"/>
                  </a:lnTo>
                  <a:lnTo>
                    <a:pt x="71437" y="57150"/>
                  </a:lnTo>
                  <a:lnTo>
                    <a:pt x="552777" y="57151"/>
                  </a:lnTo>
                  <a:lnTo>
                    <a:pt x="552777" y="85726"/>
                  </a:lnTo>
                  <a:lnTo>
                    <a:pt x="638502" y="42863"/>
                  </a:lnTo>
                  <a:lnTo>
                    <a:pt x="552777" y="1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013483" y="1808175"/>
              <a:ext cx="638810" cy="85725"/>
            </a:xfrm>
            <a:custGeom>
              <a:avLst/>
              <a:gdLst/>
              <a:ahLst/>
              <a:cxnLst/>
              <a:rect l="l" t="t" r="r" b="b"/>
              <a:pathLst>
                <a:path w="638809" h="85725">
                  <a:moveTo>
                    <a:pt x="552777" y="1"/>
                  </a:moveTo>
                  <a:lnTo>
                    <a:pt x="552777" y="28576"/>
                  </a:lnTo>
                  <a:lnTo>
                    <a:pt x="71437" y="28575"/>
                  </a:lnTo>
                  <a:lnTo>
                    <a:pt x="42862" y="0"/>
                  </a:lnTo>
                  <a:lnTo>
                    <a:pt x="0" y="42862"/>
                  </a:lnTo>
                  <a:lnTo>
                    <a:pt x="42862" y="85725"/>
                  </a:lnTo>
                  <a:lnTo>
                    <a:pt x="71437" y="57150"/>
                  </a:lnTo>
                  <a:lnTo>
                    <a:pt x="552777" y="57151"/>
                  </a:lnTo>
                  <a:lnTo>
                    <a:pt x="552777" y="85726"/>
                  </a:lnTo>
                  <a:lnTo>
                    <a:pt x="638502" y="42863"/>
                  </a:lnTo>
                  <a:lnTo>
                    <a:pt x="552777" y="1"/>
                  </a:lnTo>
                  <a:close/>
                </a:path>
              </a:pathLst>
            </a:custGeom>
            <a:solidFill>
              <a:srgbClr val="B3A2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618648" y="1808165"/>
              <a:ext cx="638810" cy="85725"/>
            </a:xfrm>
            <a:custGeom>
              <a:avLst/>
              <a:gdLst/>
              <a:ahLst/>
              <a:cxnLst/>
              <a:rect l="l" t="t" r="r" b="b"/>
              <a:pathLst>
                <a:path w="638809" h="85725">
                  <a:moveTo>
                    <a:pt x="552777" y="0"/>
                  </a:moveTo>
                  <a:lnTo>
                    <a:pt x="552777" y="28575"/>
                  </a:lnTo>
                  <a:lnTo>
                    <a:pt x="71437" y="28575"/>
                  </a:lnTo>
                  <a:lnTo>
                    <a:pt x="42862" y="0"/>
                  </a:lnTo>
                  <a:lnTo>
                    <a:pt x="0" y="42861"/>
                  </a:lnTo>
                  <a:lnTo>
                    <a:pt x="42862" y="85725"/>
                  </a:lnTo>
                  <a:lnTo>
                    <a:pt x="71437" y="57150"/>
                  </a:lnTo>
                  <a:lnTo>
                    <a:pt x="552777" y="57150"/>
                  </a:lnTo>
                  <a:lnTo>
                    <a:pt x="552777" y="85725"/>
                  </a:lnTo>
                  <a:lnTo>
                    <a:pt x="638502" y="42862"/>
                  </a:lnTo>
                  <a:lnTo>
                    <a:pt x="552777" y="0"/>
                  </a:lnTo>
                  <a:close/>
                </a:path>
              </a:pathLst>
            </a:custGeom>
            <a:solidFill>
              <a:srgbClr val="39B0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361774" y="1615441"/>
              <a:ext cx="196215" cy="178435"/>
            </a:xfrm>
            <a:custGeom>
              <a:avLst/>
              <a:gdLst/>
              <a:ahLst/>
              <a:cxnLst/>
              <a:rect l="l" t="t" r="r" b="b"/>
              <a:pathLst>
                <a:path w="196214" h="178435">
                  <a:moveTo>
                    <a:pt x="195618" y="0"/>
                  </a:moveTo>
                  <a:lnTo>
                    <a:pt x="0" y="0"/>
                  </a:lnTo>
                  <a:lnTo>
                    <a:pt x="0" y="177985"/>
                  </a:lnTo>
                  <a:lnTo>
                    <a:pt x="195618" y="177985"/>
                  </a:lnTo>
                  <a:lnTo>
                    <a:pt x="19561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361774" y="1615441"/>
              <a:ext cx="196215" cy="178435"/>
            </a:xfrm>
            <a:custGeom>
              <a:avLst/>
              <a:gdLst/>
              <a:ahLst/>
              <a:cxnLst/>
              <a:rect l="l" t="t" r="r" b="b"/>
              <a:pathLst>
                <a:path w="196214" h="178435">
                  <a:moveTo>
                    <a:pt x="0" y="0"/>
                  </a:moveTo>
                  <a:lnTo>
                    <a:pt x="195618" y="0"/>
                  </a:lnTo>
                  <a:lnTo>
                    <a:pt x="195618" y="177986"/>
                  </a:lnTo>
                  <a:lnTo>
                    <a:pt x="0" y="177986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991170" y="1615441"/>
              <a:ext cx="196215" cy="178435"/>
            </a:xfrm>
            <a:custGeom>
              <a:avLst/>
              <a:gdLst/>
              <a:ahLst/>
              <a:cxnLst/>
              <a:rect l="l" t="t" r="r" b="b"/>
              <a:pathLst>
                <a:path w="196214" h="178435">
                  <a:moveTo>
                    <a:pt x="195618" y="0"/>
                  </a:moveTo>
                  <a:lnTo>
                    <a:pt x="0" y="0"/>
                  </a:lnTo>
                  <a:lnTo>
                    <a:pt x="0" y="177985"/>
                  </a:lnTo>
                  <a:lnTo>
                    <a:pt x="195618" y="177985"/>
                  </a:lnTo>
                  <a:lnTo>
                    <a:pt x="195618" y="0"/>
                  </a:lnTo>
                  <a:close/>
                </a:path>
              </a:pathLst>
            </a:custGeom>
            <a:solidFill>
              <a:srgbClr val="6325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991170" y="1615441"/>
              <a:ext cx="196215" cy="178435"/>
            </a:xfrm>
            <a:custGeom>
              <a:avLst/>
              <a:gdLst/>
              <a:ahLst/>
              <a:cxnLst/>
              <a:rect l="l" t="t" r="r" b="b"/>
              <a:pathLst>
                <a:path w="196214" h="178435">
                  <a:moveTo>
                    <a:pt x="0" y="0"/>
                  </a:moveTo>
                  <a:lnTo>
                    <a:pt x="195618" y="0"/>
                  </a:lnTo>
                  <a:lnTo>
                    <a:pt x="195618" y="177986"/>
                  </a:lnTo>
                  <a:lnTo>
                    <a:pt x="0" y="177986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632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573446" y="1625686"/>
              <a:ext cx="196215" cy="178435"/>
            </a:xfrm>
            <a:custGeom>
              <a:avLst/>
              <a:gdLst/>
              <a:ahLst/>
              <a:cxnLst/>
              <a:rect l="l" t="t" r="r" b="b"/>
              <a:pathLst>
                <a:path w="196215" h="178435">
                  <a:moveTo>
                    <a:pt x="195618" y="0"/>
                  </a:moveTo>
                  <a:lnTo>
                    <a:pt x="0" y="0"/>
                  </a:lnTo>
                  <a:lnTo>
                    <a:pt x="0" y="177986"/>
                  </a:lnTo>
                  <a:lnTo>
                    <a:pt x="195618" y="177986"/>
                  </a:lnTo>
                  <a:lnTo>
                    <a:pt x="1956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573446" y="1625686"/>
              <a:ext cx="196215" cy="178435"/>
            </a:xfrm>
            <a:custGeom>
              <a:avLst/>
              <a:gdLst/>
              <a:ahLst/>
              <a:cxnLst/>
              <a:rect l="l" t="t" r="r" b="b"/>
              <a:pathLst>
                <a:path w="196215" h="178435">
                  <a:moveTo>
                    <a:pt x="0" y="0"/>
                  </a:moveTo>
                  <a:lnTo>
                    <a:pt x="195618" y="0"/>
                  </a:lnTo>
                  <a:lnTo>
                    <a:pt x="195618" y="177986"/>
                  </a:lnTo>
                  <a:lnTo>
                    <a:pt x="0" y="177986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200012" y="1627620"/>
              <a:ext cx="196215" cy="178435"/>
            </a:xfrm>
            <a:custGeom>
              <a:avLst/>
              <a:gdLst/>
              <a:ahLst/>
              <a:cxnLst/>
              <a:rect l="l" t="t" r="r" b="b"/>
              <a:pathLst>
                <a:path w="196215" h="178435">
                  <a:moveTo>
                    <a:pt x="195618" y="0"/>
                  </a:moveTo>
                  <a:lnTo>
                    <a:pt x="0" y="0"/>
                  </a:lnTo>
                  <a:lnTo>
                    <a:pt x="0" y="177985"/>
                  </a:lnTo>
                  <a:lnTo>
                    <a:pt x="195618" y="177985"/>
                  </a:lnTo>
                  <a:lnTo>
                    <a:pt x="195618" y="0"/>
                  </a:lnTo>
                  <a:close/>
                </a:path>
              </a:pathLst>
            </a:custGeom>
            <a:solidFill>
              <a:srgbClr val="B3A2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200012" y="1627620"/>
              <a:ext cx="196215" cy="178435"/>
            </a:xfrm>
            <a:custGeom>
              <a:avLst/>
              <a:gdLst/>
              <a:ahLst/>
              <a:cxnLst/>
              <a:rect l="l" t="t" r="r" b="b"/>
              <a:pathLst>
                <a:path w="196215" h="178435">
                  <a:moveTo>
                    <a:pt x="0" y="0"/>
                  </a:moveTo>
                  <a:lnTo>
                    <a:pt x="195618" y="0"/>
                  </a:lnTo>
                  <a:lnTo>
                    <a:pt x="195618" y="177986"/>
                  </a:lnTo>
                  <a:lnTo>
                    <a:pt x="0" y="177986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B3A2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812368" y="1627544"/>
              <a:ext cx="196215" cy="178435"/>
            </a:xfrm>
            <a:custGeom>
              <a:avLst/>
              <a:gdLst/>
              <a:ahLst/>
              <a:cxnLst/>
              <a:rect l="l" t="t" r="r" b="b"/>
              <a:pathLst>
                <a:path w="196215" h="178435">
                  <a:moveTo>
                    <a:pt x="195618" y="0"/>
                  </a:moveTo>
                  <a:lnTo>
                    <a:pt x="0" y="0"/>
                  </a:lnTo>
                  <a:lnTo>
                    <a:pt x="0" y="177986"/>
                  </a:lnTo>
                  <a:lnTo>
                    <a:pt x="195618" y="177986"/>
                  </a:lnTo>
                  <a:lnTo>
                    <a:pt x="195618" y="0"/>
                  </a:lnTo>
                  <a:close/>
                </a:path>
              </a:pathLst>
            </a:custGeom>
            <a:solidFill>
              <a:srgbClr val="39B0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812368" y="1627544"/>
              <a:ext cx="196215" cy="178435"/>
            </a:xfrm>
            <a:custGeom>
              <a:avLst/>
              <a:gdLst/>
              <a:ahLst/>
              <a:cxnLst/>
              <a:rect l="l" t="t" r="r" b="b"/>
              <a:pathLst>
                <a:path w="196215" h="178435">
                  <a:moveTo>
                    <a:pt x="0" y="0"/>
                  </a:moveTo>
                  <a:lnTo>
                    <a:pt x="195618" y="0"/>
                  </a:lnTo>
                  <a:lnTo>
                    <a:pt x="195618" y="177986"/>
                  </a:lnTo>
                  <a:lnTo>
                    <a:pt x="0" y="177986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9B0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088273" y="2034960"/>
            <a:ext cx="567691" cy="340711"/>
          </a:xfrm>
          <a:prstGeom prst="rect">
            <a:avLst/>
          </a:prstGeom>
        </p:spPr>
        <p:txBody>
          <a:bodyPr vert="horz" wrap="square" lIns="0" tIns="22858" rIns="0" bIns="0" rtlCol="0">
            <a:spAutoFit/>
          </a:bodyPr>
          <a:lstStyle/>
          <a:p>
            <a:pPr marL="12700" marR="5080">
              <a:lnSpc>
                <a:spcPts val="1231"/>
              </a:lnSpc>
              <a:spcBef>
                <a:spcPts val="180"/>
              </a:spcBef>
            </a:pPr>
            <a:r>
              <a:rPr sz="1100" b="1" dirty="0">
                <a:latin typeface="Arial"/>
                <a:cs typeface="Arial"/>
              </a:rPr>
              <a:t>A</a:t>
            </a:r>
            <a:r>
              <a:rPr sz="1100" b="1" spc="-5" dirty="0">
                <a:latin typeface="Arial"/>
                <a:cs typeface="Arial"/>
              </a:rPr>
              <a:t>ngga</a:t>
            </a:r>
            <a:r>
              <a:rPr sz="1100" b="1" dirty="0">
                <a:latin typeface="Arial"/>
                <a:cs typeface="Arial"/>
              </a:rPr>
              <a:t>r</a:t>
            </a:r>
            <a:r>
              <a:rPr sz="1100" b="1" spc="5" dirty="0">
                <a:latin typeface="Arial"/>
                <a:cs typeface="Arial"/>
              </a:rPr>
              <a:t>a  </a:t>
            </a:r>
            <a:r>
              <a:rPr sz="1100" b="1" spc="11" dirty="0">
                <a:latin typeface="Arial"/>
                <a:cs typeface="Arial"/>
              </a:rPr>
              <a:t>n</a:t>
            </a:r>
            <a:r>
              <a:rPr sz="1100" b="1" spc="-31" dirty="0">
                <a:latin typeface="Arial"/>
                <a:cs typeface="Arial"/>
              </a:rPr>
              <a:t> </a:t>
            </a:r>
            <a:r>
              <a:rPr sz="1100" b="1" spc="5" dirty="0">
                <a:latin typeface="Arial"/>
                <a:cs typeface="Arial"/>
              </a:rPr>
              <a:t>: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768940" y="1838721"/>
            <a:ext cx="1017269" cy="392413"/>
          </a:xfrm>
          <a:prstGeom prst="rect">
            <a:avLst/>
          </a:prstGeom>
        </p:spPr>
        <p:txBody>
          <a:bodyPr vert="horz" wrap="square" lIns="0" tIns="33018" rIns="0" bIns="0" rtlCol="0">
            <a:spAutoFit/>
          </a:bodyPr>
          <a:lstStyle/>
          <a:p>
            <a:pPr marL="151755">
              <a:spcBef>
                <a:spcPts val="259"/>
              </a:spcBef>
              <a:tabLst>
                <a:tab pos="705433" algn="l"/>
              </a:tabLst>
            </a:pPr>
            <a:r>
              <a:rPr sz="1100" spc="-5" dirty="0">
                <a:latin typeface="Arial"/>
                <a:cs typeface="Arial"/>
              </a:rPr>
              <a:t>202</a:t>
            </a:r>
            <a:r>
              <a:rPr sz="1100" spc="5" dirty="0">
                <a:latin typeface="Arial"/>
                <a:cs typeface="Arial"/>
              </a:rPr>
              <a:t>0</a:t>
            </a:r>
            <a:r>
              <a:rPr sz="1100" dirty="0">
                <a:latin typeface="Arial"/>
                <a:cs typeface="Arial"/>
              </a:rPr>
              <a:t>	</a:t>
            </a:r>
            <a:r>
              <a:rPr sz="1100" spc="-5" dirty="0">
                <a:latin typeface="Arial"/>
                <a:cs typeface="Arial"/>
              </a:rPr>
              <a:t>2021</a:t>
            </a:r>
            <a:endParaRPr sz="1100">
              <a:latin typeface="Arial"/>
              <a:cs typeface="Arial"/>
            </a:endParaRPr>
          </a:p>
          <a:p>
            <a:pPr marL="12700">
              <a:spcBef>
                <a:spcPts val="160"/>
              </a:spcBef>
              <a:tabLst>
                <a:tab pos="656542" algn="l"/>
              </a:tabLst>
            </a:pPr>
            <a:r>
              <a:rPr sz="1600" b="1" baseline="2645" dirty="0">
                <a:latin typeface="Arial"/>
                <a:cs typeface="Arial"/>
              </a:rPr>
              <a:t>Rp.	</a:t>
            </a:r>
            <a:r>
              <a:rPr sz="1100" b="1" dirty="0">
                <a:latin typeface="Arial"/>
                <a:cs typeface="Arial"/>
              </a:rPr>
              <a:t>Rp.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996566" y="1823712"/>
            <a:ext cx="404495" cy="403185"/>
          </a:xfrm>
          <a:prstGeom prst="rect">
            <a:avLst/>
          </a:prstGeom>
        </p:spPr>
        <p:txBody>
          <a:bodyPr vert="horz" wrap="square" lIns="0" tIns="38098" rIns="0" bIns="0" rtlCol="0">
            <a:spAutoFit/>
          </a:bodyPr>
          <a:lstStyle/>
          <a:p>
            <a:pPr marL="92704">
              <a:spcBef>
                <a:spcPts val="300"/>
              </a:spcBef>
            </a:pPr>
            <a:r>
              <a:rPr sz="1100" spc="-5" dirty="0">
                <a:latin typeface="Arial"/>
                <a:cs typeface="Arial"/>
              </a:rPr>
              <a:t>2022</a:t>
            </a:r>
            <a:endParaRPr sz="1100">
              <a:latin typeface="Arial"/>
              <a:cs typeface="Arial"/>
            </a:endParaRPr>
          </a:p>
          <a:p>
            <a:pPr marL="12700">
              <a:spcBef>
                <a:spcPts val="204"/>
              </a:spcBef>
            </a:pPr>
            <a:r>
              <a:rPr sz="1100" b="1" dirty="0">
                <a:latin typeface="Arial"/>
                <a:cs typeface="Arial"/>
              </a:rPr>
              <a:t>Rp.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588529" y="1856879"/>
            <a:ext cx="429895" cy="36163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18102">
              <a:spcBef>
                <a:spcPts val="115"/>
              </a:spcBef>
            </a:pPr>
            <a:r>
              <a:rPr sz="1100" spc="-5" dirty="0">
                <a:latin typeface="Arial"/>
                <a:cs typeface="Arial"/>
              </a:rPr>
              <a:t>2023</a:t>
            </a:r>
            <a:endParaRPr sz="1100">
              <a:latin typeface="Arial"/>
              <a:cs typeface="Arial"/>
            </a:endParaRPr>
          </a:p>
          <a:p>
            <a:pPr marL="12700">
              <a:spcBef>
                <a:spcPts val="65"/>
              </a:spcBef>
            </a:pPr>
            <a:r>
              <a:rPr sz="1100" b="1" dirty="0">
                <a:latin typeface="Arial"/>
                <a:cs typeface="Arial"/>
              </a:rPr>
              <a:t>Rp.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212983" y="1856884"/>
            <a:ext cx="427991" cy="35471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16197">
              <a:spcBef>
                <a:spcPts val="115"/>
              </a:spcBef>
            </a:pPr>
            <a:r>
              <a:rPr sz="1100" spc="-5" dirty="0">
                <a:latin typeface="Arial"/>
                <a:cs typeface="Arial"/>
              </a:rPr>
              <a:t>2024</a:t>
            </a:r>
            <a:endParaRPr sz="1100">
              <a:latin typeface="Arial"/>
              <a:cs typeface="Arial"/>
            </a:endParaRPr>
          </a:p>
          <a:p>
            <a:pPr marL="12700">
              <a:spcBef>
                <a:spcPts val="11"/>
              </a:spcBef>
            </a:pPr>
            <a:r>
              <a:rPr sz="1100" b="1" dirty="0">
                <a:latin typeface="Arial"/>
                <a:cs typeface="Arial"/>
              </a:rPr>
              <a:t>Rp.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109093" y="2448686"/>
            <a:ext cx="3363595" cy="520023"/>
          </a:xfrm>
          <a:prstGeom prst="rect">
            <a:avLst/>
          </a:prstGeom>
        </p:spPr>
        <p:txBody>
          <a:bodyPr vert="horz" wrap="square" lIns="0" tIns="15874" rIns="0" bIns="0" rtlCol="0">
            <a:spAutoFit/>
          </a:bodyPr>
          <a:lstStyle/>
          <a:p>
            <a:pPr marL="12700" marR="5080">
              <a:lnSpc>
                <a:spcPct val="99200"/>
              </a:lnSpc>
              <a:spcBef>
                <a:spcPts val="125"/>
              </a:spcBef>
              <a:tabLst>
                <a:tab pos="639397" algn="l"/>
              </a:tabLst>
            </a:pPr>
            <a:r>
              <a:rPr sz="1100" b="1" spc="-5" dirty="0">
                <a:latin typeface="Arial"/>
                <a:cs typeface="Arial"/>
              </a:rPr>
              <a:t>Target	</a:t>
            </a:r>
            <a:r>
              <a:rPr sz="1100" b="1" spc="5" dirty="0">
                <a:latin typeface="Arial"/>
                <a:cs typeface="Arial"/>
              </a:rPr>
              <a:t>: </a:t>
            </a:r>
            <a:r>
              <a:rPr sz="1100" b="1" dirty="0">
                <a:latin typeface="Arial"/>
                <a:cs typeface="Arial"/>
              </a:rPr>
              <a:t>Big Data </a:t>
            </a:r>
            <a:r>
              <a:rPr sz="1100" b="1" spc="-5" dirty="0">
                <a:latin typeface="Arial"/>
                <a:cs typeface="Arial"/>
              </a:rPr>
              <a:t>untuk mendukung e-commarce,  </a:t>
            </a:r>
            <a:r>
              <a:rPr sz="1100" b="1" dirty="0">
                <a:latin typeface="Arial"/>
                <a:cs typeface="Arial"/>
              </a:rPr>
              <a:t>sistem </a:t>
            </a:r>
            <a:r>
              <a:rPr sz="1100" b="1" spc="-5" dirty="0">
                <a:latin typeface="Arial"/>
                <a:cs typeface="Arial"/>
              </a:rPr>
              <a:t>pemerintahan, </a:t>
            </a:r>
            <a:r>
              <a:rPr sz="1100" b="1" dirty="0">
                <a:latin typeface="Arial"/>
                <a:cs typeface="Arial"/>
              </a:rPr>
              <a:t>sistem </a:t>
            </a:r>
            <a:r>
              <a:rPr sz="1100" b="1" spc="-5" dirty="0">
                <a:latin typeface="Arial"/>
                <a:cs typeface="Arial"/>
              </a:rPr>
              <a:t>pertahanan, </a:t>
            </a:r>
            <a:r>
              <a:rPr sz="1100" b="1" dirty="0">
                <a:latin typeface="Arial"/>
                <a:cs typeface="Arial"/>
              </a:rPr>
              <a:t>dan  </a:t>
            </a:r>
            <a:r>
              <a:rPr sz="1100" b="1" spc="-5" dirty="0">
                <a:latin typeface="Arial"/>
                <a:cs typeface="Arial"/>
              </a:rPr>
              <a:t>kepentingan nasional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lainnya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4841393" y="470648"/>
            <a:ext cx="2421891" cy="597599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sz="1900" dirty="0">
                <a:solidFill>
                  <a:srgbClr val="002060"/>
                </a:solidFill>
                <a:latin typeface="Arial Black"/>
                <a:cs typeface="Arial Black"/>
              </a:rPr>
              <a:t>KEY</a:t>
            </a:r>
            <a:r>
              <a:rPr sz="1900" spc="-85" dirty="0">
                <a:solidFill>
                  <a:srgbClr val="002060"/>
                </a:solidFill>
                <a:latin typeface="Arial Black"/>
                <a:cs typeface="Arial Black"/>
              </a:rPr>
              <a:t> </a:t>
            </a:r>
            <a:r>
              <a:rPr sz="1900" spc="-5" dirty="0">
                <a:solidFill>
                  <a:srgbClr val="002060"/>
                </a:solidFill>
                <a:latin typeface="Arial Black"/>
                <a:cs typeface="Arial Black"/>
              </a:rPr>
              <a:t>TECHNOLOGY</a:t>
            </a:r>
            <a:endParaRPr sz="1900">
              <a:latin typeface="Arial Black"/>
              <a:cs typeface="Arial Black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747697" y="1625694"/>
            <a:ext cx="4206035" cy="41808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2834089" y="1847198"/>
            <a:ext cx="1023619" cy="35330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5"/>
              </a:spcBef>
            </a:pPr>
            <a:r>
              <a:rPr sz="1100" dirty="0">
                <a:latin typeface="Arial"/>
                <a:cs typeface="Arial"/>
              </a:rPr>
              <a:t>Cloud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Database: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621349" y="2278130"/>
            <a:ext cx="1364787" cy="8638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227313" indent="-214613">
              <a:spcBef>
                <a:spcPts val="115"/>
              </a:spcBef>
              <a:buChar char="-"/>
              <a:tabLst>
                <a:tab pos="226678" algn="l"/>
                <a:tab pos="227313" algn="l"/>
              </a:tabLst>
            </a:pPr>
            <a:r>
              <a:rPr sz="1100" spc="-5" dirty="0">
                <a:latin typeface="Arial"/>
                <a:cs typeface="Arial"/>
              </a:rPr>
              <a:t>Satudata</a:t>
            </a:r>
            <a:endParaRPr sz="1100" dirty="0">
              <a:latin typeface="Arial"/>
              <a:cs typeface="Arial"/>
            </a:endParaRPr>
          </a:p>
          <a:p>
            <a:pPr marL="227313" indent="-214613">
              <a:spcBef>
                <a:spcPts val="5"/>
              </a:spcBef>
              <a:buChar char="-"/>
              <a:tabLst>
                <a:tab pos="226678" algn="l"/>
                <a:tab pos="227313" algn="l"/>
              </a:tabLst>
            </a:pPr>
            <a:r>
              <a:rPr sz="1100" dirty="0">
                <a:latin typeface="Arial"/>
                <a:cs typeface="Arial"/>
              </a:rPr>
              <a:t>Jejaring</a:t>
            </a:r>
            <a:r>
              <a:rPr sz="1100" spc="-71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bisnis</a:t>
            </a:r>
          </a:p>
          <a:p>
            <a:pPr marL="227313" indent="-214613">
              <a:spcBef>
                <a:spcPts val="11"/>
              </a:spcBef>
              <a:buChar char="-"/>
              <a:tabLst>
                <a:tab pos="226678" algn="l"/>
                <a:tab pos="227313" algn="l"/>
              </a:tabLst>
            </a:pPr>
            <a:r>
              <a:rPr sz="1100" spc="-5" dirty="0">
                <a:latin typeface="Arial"/>
                <a:cs typeface="Arial"/>
              </a:rPr>
              <a:t>Peta</a:t>
            </a:r>
            <a:endParaRPr sz="1100" dirty="0">
              <a:latin typeface="Arial"/>
              <a:cs typeface="Arial"/>
            </a:endParaRPr>
          </a:p>
          <a:p>
            <a:pPr marL="226678" marR="384146" indent="-214613">
              <a:spcBef>
                <a:spcPts val="5"/>
              </a:spcBef>
              <a:buChar char="-"/>
              <a:tabLst>
                <a:tab pos="226678" algn="l"/>
                <a:tab pos="227313" algn="l"/>
              </a:tabLst>
            </a:pPr>
            <a:r>
              <a:rPr sz="1100" spc="-5" dirty="0">
                <a:latin typeface="Arial"/>
                <a:cs typeface="Arial"/>
              </a:rPr>
              <a:t>Je</a:t>
            </a:r>
            <a:r>
              <a:rPr sz="1100" dirty="0">
                <a:latin typeface="Arial"/>
                <a:cs typeface="Arial"/>
              </a:rPr>
              <a:t>j</a:t>
            </a:r>
            <a:r>
              <a:rPr sz="1100" spc="-5" dirty="0">
                <a:latin typeface="Arial"/>
                <a:cs typeface="Arial"/>
              </a:rPr>
              <a:t>ar</a:t>
            </a:r>
            <a:r>
              <a:rPr sz="1100" dirty="0">
                <a:latin typeface="Arial"/>
                <a:cs typeface="Arial"/>
              </a:rPr>
              <a:t>i</a:t>
            </a:r>
            <a:r>
              <a:rPr sz="1100" spc="-5" dirty="0">
                <a:latin typeface="Arial"/>
                <a:cs typeface="Arial"/>
              </a:rPr>
              <a:t>n</a:t>
            </a:r>
            <a:r>
              <a:rPr sz="1100" spc="5" dirty="0">
                <a:latin typeface="Arial"/>
                <a:cs typeface="Arial"/>
              </a:rPr>
              <a:t>g  </a:t>
            </a:r>
            <a:r>
              <a:rPr sz="1100" dirty="0">
                <a:latin typeface="Arial"/>
                <a:cs typeface="Arial"/>
              </a:rPr>
              <a:t>fasilitas</a:t>
            </a:r>
          </a:p>
        </p:txBody>
      </p:sp>
      <p:sp>
        <p:nvSpPr>
          <p:cNvPr id="28" name="object 28"/>
          <p:cNvSpPr/>
          <p:nvPr/>
        </p:nvSpPr>
        <p:spPr>
          <a:xfrm>
            <a:off x="3884748" y="1933811"/>
            <a:ext cx="517525" cy="491491"/>
          </a:xfrm>
          <a:custGeom>
            <a:avLst/>
            <a:gdLst/>
            <a:ahLst/>
            <a:cxnLst/>
            <a:rect l="l" t="t" r="r" b="b"/>
            <a:pathLst>
              <a:path w="517525" h="491489">
                <a:moveTo>
                  <a:pt x="517358" y="0"/>
                </a:moveTo>
                <a:lnTo>
                  <a:pt x="258679" y="0"/>
                </a:lnTo>
                <a:lnTo>
                  <a:pt x="258679" y="491295"/>
                </a:lnTo>
                <a:lnTo>
                  <a:pt x="0" y="491295"/>
                </a:lnTo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638239" y="4764863"/>
            <a:ext cx="1104900" cy="35330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5"/>
              </a:spcBef>
            </a:pPr>
            <a:r>
              <a:rPr sz="1100" spc="-5" dirty="0">
                <a:latin typeface="Arial"/>
                <a:cs typeface="Arial"/>
              </a:rPr>
              <a:t>Storage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Database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2205206" y="2681266"/>
            <a:ext cx="4839335" cy="2545715"/>
            <a:chOff x="681197" y="2681263"/>
            <a:chExt cx="4839335" cy="2545715"/>
          </a:xfrm>
        </p:grpSpPr>
        <p:sp>
          <p:nvSpPr>
            <p:cNvPr id="31" name="object 31"/>
            <p:cNvSpPr/>
            <p:nvPr/>
          </p:nvSpPr>
          <p:spPr>
            <a:xfrm>
              <a:off x="695485" y="4966879"/>
              <a:ext cx="907415" cy="246379"/>
            </a:xfrm>
            <a:custGeom>
              <a:avLst/>
              <a:gdLst/>
              <a:ahLst/>
              <a:cxnLst/>
              <a:rect l="l" t="t" r="r" b="b"/>
              <a:pathLst>
                <a:path w="907415" h="246379">
                  <a:moveTo>
                    <a:pt x="907274" y="245804"/>
                  </a:moveTo>
                  <a:lnTo>
                    <a:pt x="0" y="245804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888756" y="2695550"/>
              <a:ext cx="474345" cy="211454"/>
            </a:xfrm>
            <a:custGeom>
              <a:avLst/>
              <a:gdLst/>
              <a:ahLst/>
              <a:cxnLst/>
              <a:rect l="l" t="t" r="r" b="b"/>
              <a:pathLst>
                <a:path w="474345" h="211455">
                  <a:moveTo>
                    <a:pt x="0" y="0"/>
                  </a:moveTo>
                  <a:lnTo>
                    <a:pt x="237107" y="0"/>
                  </a:lnTo>
                  <a:lnTo>
                    <a:pt x="237107" y="211159"/>
                  </a:lnTo>
                  <a:lnTo>
                    <a:pt x="474215" y="211159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806110" y="4851459"/>
              <a:ext cx="498475" cy="334010"/>
            </a:xfrm>
            <a:custGeom>
              <a:avLst/>
              <a:gdLst/>
              <a:ahLst/>
              <a:cxnLst/>
              <a:rect l="l" t="t" r="r" b="b"/>
              <a:pathLst>
                <a:path w="498475" h="334010">
                  <a:moveTo>
                    <a:pt x="0" y="0"/>
                  </a:moveTo>
                  <a:lnTo>
                    <a:pt x="248935" y="0"/>
                  </a:lnTo>
                  <a:lnTo>
                    <a:pt x="248935" y="333764"/>
                  </a:lnTo>
                  <a:lnTo>
                    <a:pt x="497871" y="333764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997524" y="3591232"/>
              <a:ext cx="508634" cy="230504"/>
            </a:xfrm>
            <a:custGeom>
              <a:avLst/>
              <a:gdLst/>
              <a:ahLst/>
              <a:cxnLst/>
              <a:rect l="l" t="t" r="r" b="b"/>
              <a:pathLst>
                <a:path w="508635" h="230504">
                  <a:moveTo>
                    <a:pt x="0" y="230144"/>
                  </a:moveTo>
                  <a:lnTo>
                    <a:pt x="254266" y="230144"/>
                  </a:lnTo>
                  <a:lnTo>
                    <a:pt x="254266" y="0"/>
                  </a:lnTo>
                  <a:lnTo>
                    <a:pt x="508533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5965716" y="2820107"/>
            <a:ext cx="634365" cy="498575"/>
          </a:xfrm>
          <a:prstGeom prst="rect">
            <a:avLst/>
          </a:prstGeom>
        </p:spPr>
        <p:txBody>
          <a:bodyPr vert="horz" wrap="square" lIns="0" tIns="22858" rIns="0" bIns="0" rtlCol="0">
            <a:spAutoFit/>
          </a:bodyPr>
          <a:lstStyle/>
          <a:p>
            <a:pPr marL="12700" marR="5080">
              <a:lnSpc>
                <a:spcPts val="1231"/>
              </a:lnSpc>
              <a:spcBef>
                <a:spcPts val="180"/>
              </a:spcBef>
            </a:pPr>
            <a:r>
              <a:rPr sz="1100" spc="-5" dirty="0">
                <a:latin typeface="Arial"/>
                <a:cs typeface="Arial"/>
              </a:rPr>
              <a:t>Entry</a:t>
            </a:r>
            <a:r>
              <a:rPr sz="1100" spc="-8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data  </a:t>
            </a:r>
            <a:r>
              <a:rPr sz="1100" spc="-5" dirty="0">
                <a:latin typeface="Arial"/>
                <a:cs typeface="Arial"/>
              </a:rPr>
              <a:t>Personel</a:t>
            </a:r>
            <a:endParaRPr sz="11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906729" y="5098625"/>
            <a:ext cx="1052831" cy="35330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5"/>
              </a:spcBef>
            </a:pPr>
            <a:r>
              <a:rPr sz="1100" dirty="0">
                <a:latin typeface="Arial"/>
                <a:cs typeface="Arial"/>
              </a:rPr>
              <a:t>Analisis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Personel</a:t>
            </a:r>
            <a:endParaRPr sz="11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108799" y="3504635"/>
            <a:ext cx="962660" cy="35330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5"/>
              </a:spcBef>
            </a:pPr>
            <a:r>
              <a:rPr sz="1100" dirty="0">
                <a:latin typeface="Arial"/>
                <a:cs typeface="Arial"/>
              </a:rPr>
              <a:t>Data</a:t>
            </a:r>
            <a:r>
              <a:rPr sz="1100" spc="-7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Showcase</a:t>
            </a:r>
            <a:endParaRPr sz="11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670693" y="5821383"/>
            <a:ext cx="4798695" cy="78664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15300"/>
              </a:lnSpc>
              <a:spcBef>
                <a:spcPts val="80"/>
              </a:spcBef>
            </a:pPr>
            <a:r>
              <a:rPr sz="1100" b="1" spc="-5" dirty="0">
                <a:latin typeface="Calibri"/>
                <a:cs typeface="Calibri"/>
              </a:rPr>
              <a:t>Pelaksana: </a:t>
            </a:r>
            <a:r>
              <a:rPr sz="1100" b="1" spc="-5" dirty="0">
                <a:solidFill>
                  <a:srgbClr val="FF0000"/>
                </a:solidFill>
                <a:latin typeface="Calibri"/>
                <a:cs typeface="Calibri"/>
              </a:rPr>
              <a:t>Balitbang Kemkominfo</a:t>
            </a:r>
            <a:r>
              <a:rPr sz="1100" b="1" spc="-5" dirty="0">
                <a:latin typeface="Calibri"/>
                <a:cs typeface="Calibri"/>
              </a:rPr>
              <a:t>, Balitbang Kementan, Balitbang Kemendagri, </a:t>
            </a:r>
            <a:r>
              <a:rPr sz="1100" b="1" dirty="0">
                <a:latin typeface="Calibri"/>
                <a:cs typeface="Calibri"/>
              </a:rPr>
              <a:t>BPPT, </a:t>
            </a:r>
            <a:r>
              <a:rPr sz="1100" b="1" spc="-5" dirty="0">
                <a:latin typeface="Calibri"/>
                <a:cs typeface="Calibri"/>
              </a:rPr>
              <a:t>LIPI,  LAPAN, BATAN, Balitbang KLHK, Balitbang Kemenperin, Balitbang Kemenhub, Balitbang  </a:t>
            </a:r>
            <a:r>
              <a:rPr sz="1100" b="1" dirty="0">
                <a:latin typeface="Calibri"/>
                <a:cs typeface="Calibri"/>
              </a:rPr>
              <a:t>PUPR, </a:t>
            </a:r>
            <a:r>
              <a:rPr sz="1100" b="1" spc="-5" dirty="0">
                <a:latin typeface="Calibri"/>
                <a:cs typeface="Calibri"/>
              </a:rPr>
              <a:t>BIG, Balitbang Kemenkumham, </a:t>
            </a:r>
            <a:r>
              <a:rPr sz="1100" b="1" dirty="0">
                <a:latin typeface="Calibri"/>
                <a:cs typeface="Calibri"/>
              </a:rPr>
              <a:t>BSSN, </a:t>
            </a:r>
            <a:r>
              <a:rPr sz="1100" b="1" spc="-5" dirty="0">
                <a:latin typeface="Calibri"/>
                <a:cs typeface="Calibri"/>
              </a:rPr>
              <a:t>ANRI, </a:t>
            </a:r>
            <a:r>
              <a:rPr sz="1100" b="1" dirty="0">
                <a:latin typeface="Calibri"/>
                <a:cs typeface="Calibri"/>
              </a:rPr>
              <a:t>BSN, </a:t>
            </a:r>
            <a:r>
              <a:rPr sz="1100" b="1" spc="-5" dirty="0">
                <a:latin typeface="Calibri"/>
                <a:cs typeface="Calibri"/>
              </a:rPr>
              <a:t>Perguruan </a:t>
            </a:r>
            <a:r>
              <a:rPr sz="1100" b="1" dirty="0">
                <a:latin typeface="Calibri"/>
                <a:cs typeface="Calibri"/>
              </a:rPr>
              <a:t>Tinggi, </a:t>
            </a:r>
            <a:r>
              <a:rPr sz="1100" b="1" spc="-5" dirty="0">
                <a:latin typeface="Calibri"/>
                <a:cs typeface="Calibri"/>
              </a:rPr>
              <a:t>Badan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Usaha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3732625" y="400063"/>
            <a:ext cx="4816475" cy="800100"/>
            <a:chOff x="2208621" y="400063"/>
            <a:chExt cx="4816475" cy="800100"/>
          </a:xfrm>
        </p:grpSpPr>
        <p:sp>
          <p:nvSpPr>
            <p:cNvPr id="40" name="object 40"/>
            <p:cNvSpPr/>
            <p:nvPr/>
          </p:nvSpPr>
          <p:spPr>
            <a:xfrm>
              <a:off x="2221321" y="412763"/>
              <a:ext cx="4791075" cy="774700"/>
            </a:xfrm>
            <a:custGeom>
              <a:avLst/>
              <a:gdLst/>
              <a:ahLst/>
              <a:cxnLst/>
              <a:rect l="l" t="t" r="r" b="b"/>
              <a:pathLst>
                <a:path w="4791075" h="774700">
                  <a:moveTo>
                    <a:pt x="4661631" y="0"/>
                  </a:moveTo>
                  <a:lnTo>
                    <a:pt x="129014" y="0"/>
                  </a:lnTo>
                  <a:lnTo>
                    <a:pt x="78796" y="10138"/>
                  </a:lnTo>
                  <a:lnTo>
                    <a:pt x="37787" y="37786"/>
                  </a:lnTo>
                  <a:lnTo>
                    <a:pt x="10138" y="78795"/>
                  </a:lnTo>
                  <a:lnTo>
                    <a:pt x="0" y="129012"/>
                  </a:lnTo>
                  <a:lnTo>
                    <a:pt x="0" y="645067"/>
                  </a:lnTo>
                  <a:lnTo>
                    <a:pt x="10138" y="695285"/>
                  </a:lnTo>
                  <a:lnTo>
                    <a:pt x="37787" y="736293"/>
                  </a:lnTo>
                  <a:lnTo>
                    <a:pt x="78796" y="763942"/>
                  </a:lnTo>
                  <a:lnTo>
                    <a:pt x="129014" y="774081"/>
                  </a:lnTo>
                  <a:lnTo>
                    <a:pt x="4661631" y="774081"/>
                  </a:lnTo>
                  <a:lnTo>
                    <a:pt x="4711849" y="763942"/>
                  </a:lnTo>
                  <a:lnTo>
                    <a:pt x="4752857" y="736293"/>
                  </a:lnTo>
                  <a:lnTo>
                    <a:pt x="4780506" y="695285"/>
                  </a:lnTo>
                  <a:lnTo>
                    <a:pt x="4790644" y="645067"/>
                  </a:lnTo>
                  <a:lnTo>
                    <a:pt x="4790644" y="129012"/>
                  </a:lnTo>
                  <a:lnTo>
                    <a:pt x="4780506" y="78795"/>
                  </a:lnTo>
                  <a:lnTo>
                    <a:pt x="4752857" y="37786"/>
                  </a:lnTo>
                  <a:lnTo>
                    <a:pt x="4711849" y="10138"/>
                  </a:lnTo>
                  <a:lnTo>
                    <a:pt x="46616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221321" y="412763"/>
              <a:ext cx="4791075" cy="774700"/>
            </a:xfrm>
            <a:custGeom>
              <a:avLst/>
              <a:gdLst/>
              <a:ahLst/>
              <a:cxnLst/>
              <a:rect l="l" t="t" r="r" b="b"/>
              <a:pathLst>
                <a:path w="4791075" h="774700">
                  <a:moveTo>
                    <a:pt x="0" y="129013"/>
                  </a:moveTo>
                  <a:lnTo>
                    <a:pt x="10138" y="78795"/>
                  </a:lnTo>
                  <a:lnTo>
                    <a:pt x="37787" y="37787"/>
                  </a:lnTo>
                  <a:lnTo>
                    <a:pt x="78795" y="10138"/>
                  </a:lnTo>
                  <a:lnTo>
                    <a:pt x="129013" y="0"/>
                  </a:lnTo>
                  <a:lnTo>
                    <a:pt x="4661631" y="0"/>
                  </a:lnTo>
                  <a:lnTo>
                    <a:pt x="4711848" y="10138"/>
                  </a:lnTo>
                  <a:lnTo>
                    <a:pt x="4752857" y="37787"/>
                  </a:lnTo>
                  <a:lnTo>
                    <a:pt x="4780505" y="78795"/>
                  </a:lnTo>
                  <a:lnTo>
                    <a:pt x="4790644" y="129013"/>
                  </a:lnTo>
                  <a:lnTo>
                    <a:pt x="4790644" y="645067"/>
                  </a:lnTo>
                  <a:lnTo>
                    <a:pt x="4780505" y="695285"/>
                  </a:lnTo>
                  <a:lnTo>
                    <a:pt x="4752857" y="736293"/>
                  </a:lnTo>
                  <a:lnTo>
                    <a:pt x="4711848" y="763942"/>
                  </a:lnTo>
                  <a:lnTo>
                    <a:pt x="4661631" y="774081"/>
                  </a:lnTo>
                  <a:lnTo>
                    <a:pt x="129013" y="774081"/>
                  </a:lnTo>
                  <a:lnTo>
                    <a:pt x="78795" y="763942"/>
                  </a:lnTo>
                  <a:lnTo>
                    <a:pt x="37787" y="736293"/>
                  </a:lnTo>
                  <a:lnTo>
                    <a:pt x="10138" y="695285"/>
                  </a:lnTo>
                  <a:lnTo>
                    <a:pt x="0" y="645067"/>
                  </a:lnTo>
                  <a:lnTo>
                    <a:pt x="0" y="129013"/>
                  </a:lnTo>
                  <a:close/>
                </a:path>
              </a:pathLst>
            </a:custGeom>
            <a:ln w="25400">
              <a:solidFill>
                <a:srgbClr val="806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C8455698-BDAF-4A99-8A76-1C4612187387}"/>
              </a:ext>
            </a:extLst>
          </p:cNvPr>
          <p:cNvSpPr txBox="1"/>
          <p:nvPr/>
        </p:nvSpPr>
        <p:spPr>
          <a:xfrm>
            <a:off x="4143512" y="589662"/>
            <a:ext cx="392794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BIG DATA NASIONAL</a:t>
            </a:r>
          </a:p>
        </p:txBody>
      </p:sp>
    </p:spTree>
    <p:extLst>
      <p:ext uri="{BB962C8B-B14F-4D97-AF65-F5344CB8AC3E}">
        <p14:creationId xmlns:p14="http://schemas.microsoft.com/office/powerpoint/2010/main" val="2338943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22931" y="1611077"/>
            <a:ext cx="3748404" cy="594277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>
              <a:spcBef>
                <a:spcPts val="311"/>
              </a:spcBef>
            </a:pPr>
            <a:r>
              <a:rPr sz="1100" b="1" spc="-5" dirty="0">
                <a:latin typeface="Calibri"/>
                <a:cs typeface="Calibri"/>
              </a:rPr>
              <a:t>Pelaksana: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13599"/>
              </a:lnSpc>
              <a:spcBef>
                <a:spcPts val="35"/>
              </a:spcBef>
            </a:pPr>
            <a:r>
              <a:rPr sz="1100" b="1" u="sng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Balitbang Kemenperin</a:t>
            </a:r>
            <a:r>
              <a:rPr sz="1100" b="1" spc="-5" dirty="0">
                <a:latin typeface="Calibri"/>
                <a:cs typeface="Calibri"/>
              </a:rPr>
              <a:t>, </a:t>
            </a:r>
            <a:r>
              <a:rPr sz="1100" b="1" dirty="0">
                <a:latin typeface="Calibri"/>
                <a:cs typeface="Calibri"/>
              </a:rPr>
              <a:t>BPPT, </a:t>
            </a:r>
            <a:r>
              <a:rPr sz="1100" b="1" spc="-5" dirty="0">
                <a:latin typeface="Calibri"/>
                <a:cs typeface="Calibri"/>
              </a:rPr>
              <a:t>ITB, </a:t>
            </a:r>
            <a:r>
              <a:rPr sz="1100" b="1" dirty="0">
                <a:latin typeface="Calibri"/>
                <a:cs typeface="Calibri"/>
              </a:rPr>
              <a:t>ITS, BSN, PT. </a:t>
            </a:r>
            <a:r>
              <a:rPr sz="1100" b="1" spc="-5" dirty="0">
                <a:latin typeface="Calibri"/>
                <a:cs typeface="Calibri"/>
              </a:rPr>
              <a:t>INTI, </a:t>
            </a:r>
            <a:r>
              <a:rPr sz="1100" b="1" dirty="0">
                <a:latin typeface="Calibri"/>
                <a:cs typeface="Calibri"/>
              </a:rPr>
              <a:t>PT. </a:t>
            </a:r>
            <a:r>
              <a:rPr sz="1100" b="1" spc="-5" dirty="0">
                <a:latin typeface="Calibri"/>
                <a:cs typeface="Calibri"/>
              </a:rPr>
              <a:t>LEN, </a:t>
            </a:r>
            <a:r>
              <a:rPr sz="1100" b="1" dirty="0">
                <a:latin typeface="Calibri"/>
                <a:cs typeface="Calibri"/>
              </a:rPr>
              <a:t>PT.  </a:t>
            </a:r>
            <a:r>
              <a:rPr sz="1100" b="1" spc="-5" dirty="0">
                <a:latin typeface="Calibri"/>
                <a:cs typeface="Calibri"/>
              </a:rPr>
              <a:t>Krakatau</a:t>
            </a:r>
            <a:r>
              <a:rPr sz="1100" b="1" spc="-11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Stell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095806" y="1602749"/>
            <a:ext cx="3096895" cy="291465"/>
            <a:chOff x="5571797" y="1602741"/>
            <a:chExt cx="3096895" cy="291465"/>
          </a:xfrm>
        </p:grpSpPr>
        <p:sp>
          <p:nvSpPr>
            <p:cNvPr id="4" name="object 4"/>
            <p:cNvSpPr/>
            <p:nvPr/>
          </p:nvSpPr>
          <p:spPr>
            <a:xfrm>
              <a:off x="5571797" y="1808165"/>
              <a:ext cx="638810" cy="85725"/>
            </a:xfrm>
            <a:custGeom>
              <a:avLst/>
              <a:gdLst/>
              <a:ahLst/>
              <a:cxnLst/>
              <a:rect l="l" t="t" r="r" b="b"/>
              <a:pathLst>
                <a:path w="638810" h="85725">
                  <a:moveTo>
                    <a:pt x="552777" y="0"/>
                  </a:moveTo>
                  <a:lnTo>
                    <a:pt x="552777" y="28575"/>
                  </a:lnTo>
                  <a:lnTo>
                    <a:pt x="71437" y="28575"/>
                  </a:lnTo>
                  <a:lnTo>
                    <a:pt x="42862" y="0"/>
                  </a:lnTo>
                  <a:lnTo>
                    <a:pt x="0" y="42861"/>
                  </a:lnTo>
                  <a:lnTo>
                    <a:pt x="42862" y="85725"/>
                  </a:lnTo>
                  <a:lnTo>
                    <a:pt x="71437" y="57150"/>
                  </a:lnTo>
                  <a:lnTo>
                    <a:pt x="552777" y="57150"/>
                  </a:lnTo>
                  <a:lnTo>
                    <a:pt x="552777" y="85725"/>
                  </a:lnTo>
                  <a:lnTo>
                    <a:pt x="638502" y="42862"/>
                  </a:lnTo>
                  <a:lnTo>
                    <a:pt x="552777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186487" y="1801817"/>
              <a:ext cx="638810" cy="85725"/>
            </a:xfrm>
            <a:custGeom>
              <a:avLst/>
              <a:gdLst/>
              <a:ahLst/>
              <a:cxnLst/>
              <a:rect l="l" t="t" r="r" b="b"/>
              <a:pathLst>
                <a:path w="638809" h="85725">
                  <a:moveTo>
                    <a:pt x="552777" y="1"/>
                  </a:moveTo>
                  <a:lnTo>
                    <a:pt x="552777" y="28576"/>
                  </a:lnTo>
                  <a:lnTo>
                    <a:pt x="71437" y="28575"/>
                  </a:lnTo>
                  <a:lnTo>
                    <a:pt x="42862" y="0"/>
                  </a:lnTo>
                  <a:lnTo>
                    <a:pt x="0" y="42862"/>
                  </a:lnTo>
                  <a:lnTo>
                    <a:pt x="42862" y="85725"/>
                  </a:lnTo>
                  <a:lnTo>
                    <a:pt x="71437" y="57150"/>
                  </a:lnTo>
                  <a:lnTo>
                    <a:pt x="552777" y="57151"/>
                  </a:lnTo>
                  <a:lnTo>
                    <a:pt x="552777" y="85726"/>
                  </a:lnTo>
                  <a:lnTo>
                    <a:pt x="638502" y="42863"/>
                  </a:lnTo>
                  <a:lnTo>
                    <a:pt x="552777" y="1"/>
                  </a:lnTo>
                  <a:close/>
                </a:path>
              </a:pathLst>
            </a:custGeom>
            <a:solidFill>
              <a:srgbClr val="6325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807675" y="1801817"/>
              <a:ext cx="638810" cy="85725"/>
            </a:xfrm>
            <a:custGeom>
              <a:avLst/>
              <a:gdLst/>
              <a:ahLst/>
              <a:cxnLst/>
              <a:rect l="l" t="t" r="r" b="b"/>
              <a:pathLst>
                <a:path w="638809" h="85725">
                  <a:moveTo>
                    <a:pt x="552777" y="1"/>
                  </a:moveTo>
                  <a:lnTo>
                    <a:pt x="552777" y="28576"/>
                  </a:lnTo>
                  <a:lnTo>
                    <a:pt x="71437" y="28575"/>
                  </a:lnTo>
                  <a:lnTo>
                    <a:pt x="42862" y="0"/>
                  </a:lnTo>
                  <a:lnTo>
                    <a:pt x="0" y="42862"/>
                  </a:lnTo>
                  <a:lnTo>
                    <a:pt x="42862" y="85725"/>
                  </a:lnTo>
                  <a:lnTo>
                    <a:pt x="71437" y="57150"/>
                  </a:lnTo>
                  <a:lnTo>
                    <a:pt x="552777" y="57151"/>
                  </a:lnTo>
                  <a:lnTo>
                    <a:pt x="552777" y="85726"/>
                  </a:lnTo>
                  <a:lnTo>
                    <a:pt x="638502" y="42863"/>
                  </a:lnTo>
                  <a:lnTo>
                    <a:pt x="552777" y="1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424599" y="1808175"/>
              <a:ext cx="638810" cy="85725"/>
            </a:xfrm>
            <a:custGeom>
              <a:avLst/>
              <a:gdLst/>
              <a:ahLst/>
              <a:cxnLst/>
              <a:rect l="l" t="t" r="r" b="b"/>
              <a:pathLst>
                <a:path w="638809" h="85725">
                  <a:moveTo>
                    <a:pt x="552777" y="1"/>
                  </a:moveTo>
                  <a:lnTo>
                    <a:pt x="552777" y="28576"/>
                  </a:lnTo>
                  <a:lnTo>
                    <a:pt x="71437" y="28575"/>
                  </a:lnTo>
                  <a:lnTo>
                    <a:pt x="42862" y="0"/>
                  </a:lnTo>
                  <a:lnTo>
                    <a:pt x="0" y="42862"/>
                  </a:lnTo>
                  <a:lnTo>
                    <a:pt x="42862" y="85725"/>
                  </a:lnTo>
                  <a:lnTo>
                    <a:pt x="71437" y="57150"/>
                  </a:lnTo>
                  <a:lnTo>
                    <a:pt x="552777" y="57151"/>
                  </a:lnTo>
                  <a:lnTo>
                    <a:pt x="552777" y="85726"/>
                  </a:lnTo>
                  <a:lnTo>
                    <a:pt x="638502" y="42863"/>
                  </a:lnTo>
                  <a:lnTo>
                    <a:pt x="552777" y="1"/>
                  </a:lnTo>
                  <a:close/>
                </a:path>
              </a:pathLst>
            </a:custGeom>
            <a:solidFill>
              <a:srgbClr val="B3A2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29764" y="1808165"/>
              <a:ext cx="638810" cy="85725"/>
            </a:xfrm>
            <a:custGeom>
              <a:avLst/>
              <a:gdLst/>
              <a:ahLst/>
              <a:cxnLst/>
              <a:rect l="l" t="t" r="r" b="b"/>
              <a:pathLst>
                <a:path w="638809" h="85725">
                  <a:moveTo>
                    <a:pt x="552777" y="0"/>
                  </a:moveTo>
                  <a:lnTo>
                    <a:pt x="552777" y="28575"/>
                  </a:lnTo>
                  <a:lnTo>
                    <a:pt x="71437" y="28575"/>
                  </a:lnTo>
                  <a:lnTo>
                    <a:pt x="42862" y="0"/>
                  </a:lnTo>
                  <a:lnTo>
                    <a:pt x="0" y="42861"/>
                  </a:lnTo>
                  <a:lnTo>
                    <a:pt x="42862" y="85725"/>
                  </a:lnTo>
                  <a:lnTo>
                    <a:pt x="71437" y="57150"/>
                  </a:lnTo>
                  <a:lnTo>
                    <a:pt x="552777" y="57150"/>
                  </a:lnTo>
                  <a:lnTo>
                    <a:pt x="552777" y="85725"/>
                  </a:lnTo>
                  <a:lnTo>
                    <a:pt x="638502" y="42862"/>
                  </a:lnTo>
                  <a:lnTo>
                    <a:pt x="552777" y="0"/>
                  </a:lnTo>
                  <a:close/>
                </a:path>
              </a:pathLst>
            </a:custGeom>
            <a:solidFill>
              <a:srgbClr val="39B0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772890" y="1615441"/>
              <a:ext cx="196215" cy="178435"/>
            </a:xfrm>
            <a:custGeom>
              <a:avLst/>
              <a:gdLst/>
              <a:ahLst/>
              <a:cxnLst/>
              <a:rect l="l" t="t" r="r" b="b"/>
              <a:pathLst>
                <a:path w="196214" h="178435">
                  <a:moveTo>
                    <a:pt x="195618" y="0"/>
                  </a:moveTo>
                  <a:lnTo>
                    <a:pt x="0" y="0"/>
                  </a:lnTo>
                  <a:lnTo>
                    <a:pt x="0" y="177985"/>
                  </a:lnTo>
                  <a:lnTo>
                    <a:pt x="195618" y="177985"/>
                  </a:lnTo>
                  <a:lnTo>
                    <a:pt x="19561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772890" y="1615441"/>
              <a:ext cx="196215" cy="178435"/>
            </a:xfrm>
            <a:custGeom>
              <a:avLst/>
              <a:gdLst/>
              <a:ahLst/>
              <a:cxnLst/>
              <a:rect l="l" t="t" r="r" b="b"/>
              <a:pathLst>
                <a:path w="196214" h="178435">
                  <a:moveTo>
                    <a:pt x="0" y="0"/>
                  </a:moveTo>
                  <a:lnTo>
                    <a:pt x="195618" y="0"/>
                  </a:lnTo>
                  <a:lnTo>
                    <a:pt x="195618" y="177986"/>
                  </a:lnTo>
                  <a:lnTo>
                    <a:pt x="0" y="177986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402286" y="1615441"/>
              <a:ext cx="196215" cy="178435"/>
            </a:xfrm>
            <a:custGeom>
              <a:avLst/>
              <a:gdLst/>
              <a:ahLst/>
              <a:cxnLst/>
              <a:rect l="l" t="t" r="r" b="b"/>
              <a:pathLst>
                <a:path w="196215" h="178435">
                  <a:moveTo>
                    <a:pt x="195618" y="0"/>
                  </a:moveTo>
                  <a:lnTo>
                    <a:pt x="0" y="0"/>
                  </a:lnTo>
                  <a:lnTo>
                    <a:pt x="0" y="177985"/>
                  </a:lnTo>
                  <a:lnTo>
                    <a:pt x="195618" y="177985"/>
                  </a:lnTo>
                  <a:lnTo>
                    <a:pt x="195618" y="0"/>
                  </a:lnTo>
                  <a:close/>
                </a:path>
              </a:pathLst>
            </a:custGeom>
            <a:solidFill>
              <a:srgbClr val="6325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402286" y="1615441"/>
              <a:ext cx="196215" cy="178435"/>
            </a:xfrm>
            <a:custGeom>
              <a:avLst/>
              <a:gdLst/>
              <a:ahLst/>
              <a:cxnLst/>
              <a:rect l="l" t="t" r="r" b="b"/>
              <a:pathLst>
                <a:path w="196215" h="178435">
                  <a:moveTo>
                    <a:pt x="0" y="0"/>
                  </a:moveTo>
                  <a:lnTo>
                    <a:pt x="195618" y="0"/>
                  </a:lnTo>
                  <a:lnTo>
                    <a:pt x="195618" y="177986"/>
                  </a:lnTo>
                  <a:lnTo>
                    <a:pt x="0" y="177986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632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984563" y="1625686"/>
              <a:ext cx="196215" cy="178435"/>
            </a:xfrm>
            <a:custGeom>
              <a:avLst/>
              <a:gdLst/>
              <a:ahLst/>
              <a:cxnLst/>
              <a:rect l="l" t="t" r="r" b="b"/>
              <a:pathLst>
                <a:path w="196215" h="178435">
                  <a:moveTo>
                    <a:pt x="195618" y="0"/>
                  </a:moveTo>
                  <a:lnTo>
                    <a:pt x="0" y="0"/>
                  </a:lnTo>
                  <a:lnTo>
                    <a:pt x="0" y="177986"/>
                  </a:lnTo>
                  <a:lnTo>
                    <a:pt x="195618" y="177986"/>
                  </a:lnTo>
                  <a:lnTo>
                    <a:pt x="1956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984563" y="1625686"/>
              <a:ext cx="196215" cy="178435"/>
            </a:xfrm>
            <a:custGeom>
              <a:avLst/>
              <a:gdLst/>
              <a:ahLst/>
              <a:cxnLst/>
              <a:rect l="l" t="t" r="r" b="b"/>
              <a:pathLst>
                <a:path w="196215" h="178435">
                  <a:moveTo>
                    <a:pt x="0" y="0"/>
                  </a:moveTo>
                  <a:lnTo>
                    <a:pt x="195618" y="0"/>
                  </a:lnTo>
                  <a:lnTo>
                    <a:pt x="195618" y="177986"/>
                  </a:lnTo>
                  <a:lnTo>
                    <a:pt x="0" y="177986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611127" y="1627620"/>
              <a:ext cx="196215" cy="178435"/>
            </a:xfrm>
            <a:custGeom>
              <a:avLst/>
              <a:gdLst/>
              <a:ahLst/>
              <a:cxnLst/>
              <a:rect l="l" t="t" r="r" b="b"/>
              <a:pathLst>
                <a:path w="196215" h="178435">
                  <a:moveTo>
                    <a:pt x="195618" y="0"/>
                  </a:moveTo>
                  <a:lnTo>
                    <a:pt x="0" y="0"/>
                  </a:lnTo>
                  <a:lnTo>
                    <a:pt x="0" y="177985"/>
                  </a:lnTo>
                  <a:lnTo>
                    <a:pt x="195618" y="177985"/>
                  </a:lnTo>
                  <a:lnTo>
                    <a:pt x="195618" y="0"/>
                  </a:lnTo>
                  <a:close/>
                </a:path>
              </a:pathLst>
            </a:custGeom>
            <a:solidFill>
              <a:srgbClr val="B3A2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611127" y="1627620"/>
              <a:ext cx="196215" cy="178435"/>
            </a:xfrm>
            <a:custGeom>
              <a:avLst/>
              <a:gdLst/>
              <a:ahLst/>
              <a:cxnLst/>
              <a:rect l="l" t="t" r="r" b="b"/>
              <a:pathLst>
                <a:path w="196215" h="178435">
                  <a:moveTo>
                    <a:pt x="0" y="0"/>
                  </a:moveTo>
                  <a:lnTo>
                    <a:pt x="195618" y="0"/>
                  </a:lnTo>
                  <a:lnTo>
                    <a:pt x="195618" y="177986"/>
                  </a:lnTo>
                  <a:lnTo>
                    <a:pt x="0" y="177986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B3A2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223483" y="1627544"/>
              <a:ext cx="196215" cy="178435"/>
            </a:xfrm>
            <a:custGeom>
              <a:avLst/>
              <a:gdLst/>
              <a:ahLst/>
              <a:cxnLst/>
              <a:rect l="l" t="t" r="r" b="b"/>
              <a:pathLst>
                <a:path w="196215" h="178435">
                  <a:moveTo>
                    <a:pt x="195618" y="0"/>
                  </a:moveTo>
                  <a:lnTo>
                    <a:pt x="0" y="0"/>
                  </a:lnTo>
                  <a:lnTo>
                    <a:pt x="0" y="177986"/>
                  </a:lnTo>
                  <a:lnTo>
                    <a:pt x="195618" y="177986"/>
                  </a:lnTo>
                  <a:lnTo>
                    <a:pt x="195618" y="0"/>
                  </a:lnTo>
                  <a:close/>
                </a:path>
              </a:pathLst>
            </a:custGeom>
            <a:solidFill>
              <a:srgbClr val="39B0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223483" y="1627544"/>
              <a:ext cx="196215" cy="178435"/>
            </a:xfrm>
            <a:custGeom>
              <a:avLst/>
              <a:gdLst/>
              <a:ahLst/>
              <a:cxnLst/>
              <a:rect l="l" t="t" r="r" b="b"/>
              <a:pathLst>
                <a:path w="196215" h="178435">
                  <a:moveTo>
                    <a:pt x="0" y="0"/>
                  </a:moveTo>
                  <a:lnTo>
                    <a:pt x="195618" y="0"/>
                  </a:lnTo>
                  <a:lnTo>
                    <a:pt x="195618" y="177986"/>
                  </a:lnTo>
                  <a:lnTo>
                    <a:pt x="0" y="177986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9B0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7180056" y="1838721"/>
            <a:ext cx="1017269" cy="392413"/>
          </a:xfrm>
          <a:prstGeom prst="rect">
            <a:avLst/>
          </a:prstGeom>
        </p:spPr>
        <p:txBody>
          <a:bodyPr vert="horz" wrap="square" lIns="0" tIns="33018" rIns="0" bIns="0" rtlCol="0">
            <a:spAutoFit/>
          </a:bodyPr>
          <a:lstStyle/>
          <a:p>
            <a:pPr marL="151755">
              <a:spcBef>
                <a:spcPts val="259"/>
              </a:spcBef>
              <a:tabLst>
                <a:tab pos="705433" algn="l"/>
              </a:tabLst>
            </a:pPr>
            <a:r>
              <a:rPr sz="1100" spc="-5" dirty="0">
                <a:latin typeface="Arial"/>
                <a:cs typeface="Arial"/>
              </a:rPr>
              <a:t>202</a:t>
            </a:r>
            <a:r>
              <a:rPr sz="1100" spc="5" dirty="0">
                <a:latin typeface="Arial"/>
                <a:cs typeface="Arial"/>
              </a:rPr>
              <a:t>0</a:t>
            </a:r>
            <a:r>
              <a:rPr sz="1100" dirty="0">
                <a:latin typeface="Arial"/>
                <a:cs typeface="Arial"/>
              </a:rPr>
              <a:t>	</a:t>
            </a:r>
            <a:r>
              <a:rPr sz="1100" spc="-5" dirty="0">
                <a:latin typeface="Arial"/>
                <a:cs typeface="Arial"/>
              </a:rPr>
              <a:t>2021</a:t>
            </a:r>
            <a:endParaRPr sz="1100">
              <a:latin typeface="Arial"/>
              <a:cs typeface="Arial"/>
            </a:endParaRPr>
          </a:p>
          <a:p>
            <a:pPr marL="12700">
              <a:spcBef>
                <a:spcPts val="160"/>
              </a:spcBef>
              <a:tabLst>
                <a:tab pos="656542" algn="l"/>
              </a:tabLst>
            </a:pPr>
            <a:r>
              <a:rPr sz="1600" b="1" baseline="2645" dirty="0">
                <a:latin typeface="Arial"/>
                <a:cs typeface="Arial"/>
              </a:rPr>
              <a:t>Rp.	</a:t>
            </a:r>
            <a:r>
              <a:rPr sz="1100" b="1" dirty="0">
                <a:latin typeface="Arial"/>
                <a:cs typeface="Arial"/>
              </a:rPr>
              <a:t>Rp.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407681" y="1823712"/>
            <a:ext cx="404495" cy="403185"/>
          </a:xfrm>
          <a:prstGeom prst="rect">
            <a:avLst/>
          </a:prstGeom>
        </p:spPr>
        <p:txBody>
          <a:bodyPr vert="horz" wrap="square" lIns="0" tIns="38098" rIns="0" bIns="0" rtlCol="0">
            <a:spAutoFit/>
          </a:bodyPr>
          <a:lstStyle/>
          <a:p>
            <a:pPr marL="92704">
              <a:spcBef>
                <a:spcPts val="300"/>
              </a:spcBef>
            </a:pPr>
            <a:r>
              <a:rPr sz="1100" spc="-5" dirty="0">
                <a:latin typeface="Arial"/>
                <a:cs typeface="Arial"/>
              </a:rPr>
              <a:t>2022</a:t>
            </a:r>
            <a:endParaRPr sz="1100">
              <a:latin typeface="Arial"/>
              <a:cs typeface="Arial"/>
            </a:endParaRPr>
          </a:p>
          <a:p>
            <a:pPr marL="12700">
              <a:spcBef>
                <a:spcPts val="204"/>
              </a:spcBef>
            </a:pPr>
            <a:r>
              <a:rPr sz="1100" b="1" dirty="0">
                <a:latin typeface="Arial"/>
                <a:cs typeface="Arial"/>
              </a:rPr>
              <a:t>Rp.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999645" y="1856879"/>
            <a:ext cx="429895" cy="36163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18102">
              <a:spcBef>
                <a:spcPts val="115"/>
              </a:spcBef>
            </a:pPr>
            <a:r>
              <a:rPr sz="1100" spc="-5" dirty="0">
                <a:latin typeface="Arial"/>
                <a:cs typeface="Arial"/>
              </a:rPr>
              <a:t>2023</a:t>
            </a:r>
            <a:endParaRPr sz="1100">
              <a:latin typeface="Arial"/>
              <a:cs typeface="Arial"/>
            </a:endParaRPr>
          </a:p>
          <a:p>
            <a:pPr marL="12700">
              <a:spcBef>
                <a:spcPts val="65"/>
              </a:spcBef>
            </a:pPr>
            <a:r>
              <a:rPr sz="1100" b="1" dirty="0">
                <a:latin typeface="Arial"/>
                <a:cs typeface="Arial"/>
              </a:rPr>
              <a:t>Rp.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624098" y="1856884"/>
            <a:ext cx="427991" cy="35471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16197">
              <a:spcBef>
                <a:spcPts val="115"/>
              </a:spcBef>
            </a:pPr>
            <a:r>
              <a:rPr sz="1100" spc="-5" dirty="0">
                <a:latin typeface="Arial"/>
                <a:cs typeface="Arial"/>
              </a:rPr>
              <a:t>2024</a:t>
            </a:r>
            <a:endParaRPr sz="1100">
              <a:latin typeface="Arial"/>
              <a:cs typeface="Arial"/>
            </a:endParaRPr>
          </a:p>
          <a:p>
            <a:pPr marL="12700">
              <a:spcBef>
                <a:spcPts val="11"/>
              </a:spcBef>
            </a:pPr>
            <a:r>
              <a:rPr sz="1100" b="1" dirty="0">
                <a:latin typeface="Arial"/>
                <a:cs typeface="Arial"/>
              </a:rPr>
              <a:t>Rp.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344880" y="2034919"/>
            <a:ext cx="695325" cy="351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100" b="1" spc="-5" dirty="0">
                <a:latin typeface="Arial"/>
                <a:cs typeface="Arial"/>
              </a:rPr>
              <a:t>Anggaran</a:t>
            </a:r>
            <a:r>
              <a:rPr sz="1100" b="1" spc="-6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: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516971" y="2449700"/>
            <a:ext cx="434340" cy="18402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5"/>
              </a:spcBef>
            </a:pPr>
            <a:r>
              <a:rPr sz="1100" b="1" spc="-5" dirty="0">
                <a:latin typeface="Arial"/>
                <a:cs typeface="Arial"/>
              </a:rPr>
              <a:t>Target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144185" y="2449705"/>
            <a:ext cx="1704339" cy="35330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5"/>
              </a:spcBef>
            </a:pPr>
            <a:r>
              <a:rPr sz="1100" b="1" spc="5" dirty="0">
                <a:latin typeface="Arial"/>
                <a:cs typeface="Arial"/>
              </a:rPr>
              <a:t>: </a:t>
            </a:r>
            <a:r>
              <a:rPr sz="1100" b="1" spc="-5" dirty="0">
                <a:latin typeface="Arial"/>
                <a:cs typeface="Arial"/>
              </a:rPr>
              <a:t>prototype </a:t>
            </a:r>
            <a:r>
              <a:rPr sz="1100" b="1" dirty="0">
                <a:latin typeface="Arial"/>
                <a:cs typeface="Arial"/>
              </a:rPr>
              <a:t>mesin</a:t>
            </a:r>
            <a:r>
              <a:rPr sz="1100" b="1" spc="-9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industri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368484" y="1043080"/>
            <a:ext cx="1368425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002060"/>
                </a:solidFill>
                <a:latin typeface="Arial Black"/>
                <a:cs typeface="Arial Black"/>
              </a:rPr>
              <a:t>P</a:t>
            </a:r>
            <a:r>
              <a:rPr spc="-35" dirty="0">
                <a:solidFill>
                  <a:srgbClr val="002060"/>
                </a:solidFill>
                <a:latin typeface="Arial Black"/>
                <a:cs typeface="Arial Black"/>
              </a:rPr>
              <a:t>R</a:t>
            </a:r>
            <a:r>
              <a:rPr dirty="0">
                <a:solidFill>
                  <a:srgbClr val="002060"/>
                </a:solidFill>
                <a:latin typeface="Arial Black"/>
                <a:cs typeface="Arial Black"/>
              </a:rPr>
              <a:t>ODUKSI</a:t>
            </a:r>
            <a:endParaRPr>
              <a:latin typeface="Arial Black"/>
              <a:cs typeface="Arial Black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948779" y="3025763"/>
            <a:ext cx="2405380" cy="339780"/>
          </a:xfrm>
          <a:prstGeom prst="rect">
            <a:avLst/>
          </a:prstGeom>
        </p:spPr>
        <p:txBody>
          <a:bodyPr vert="horz" wrap="square" lIns="0" tIns="22858" rIns="0" bIns="0" rtlCol="0">
            <a:spAutoFit/>
          </a:bodyPr>
          <a:lstStyle/>
          <a:p>
            <a:pPr marL="12700" marR="5080">
              <a:lnSpc>
                <a:spcPts val="1231"/>
              </a:lnSpc>
              <a:spcBef>
                <a:spcPts val="180"/>
              </a:spcBef>
            </a:pPr>
            <a:r>
              <a:rPr sz="1100" dirty="0">
                <a:latin typeface="Arial"/>
                <a:cs typeface="Arial"/>
              </a:rPr>
              <a:t>Mesin </a:t>
            </a:r>
            <a:r>
              <a:rPr sz="1100" spc="-5" dirty="0">
                <a:latin typeface="Arial"/>
                <a:cs typeface="Arial"/>
              </a:rPr>
              <a:t>manufaktur </a:t>
            </a:r>
            <a:r>
              <a:rPr sz="1100" dirty="0">
                <a:latin typeface="Arial"/>
                <a:cs typeface="Arial"/>
              </a:rPr>
              <a:t>Pengolah makanan </a:t>
            </a:r>
            <a:r>
              <a:rPr sz="1100" spc="11" dirty="0">
                <a:latin typeface="Arial"/>
                <a:cs typeface="Arial"/>
              </a:rPr>
              <a:t>&amp;  </a:t>
            </a:r>
            <a:r>
              <a:rPr sz="1100" dirty="0">
                <a:latin typeface="Arial"/>
                <a:cs typeface="Arial"/>
              </a:rPr>
              <a:t>Buah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830953" y="6516270"/>
            <a:ext cx="4146551" cy="35330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5"/>
              </a:spcBef>
            </a:pPr>
            <a:r>
              <a:rPr sz="1100" spc="-5" dirty="0">
                <a:latin typeface="Arial"/>
                <a:cs typeface="Arial"/>
              </a:rPr>
              <a:t>Catatan: Industri </a:t>
            </a:r>
            <a:r>
              <a:rPr sz="1100" dirty="0">
                <a:latin typeface="Arial"/>
                <a:cs typeface="Arial"/>
              </a:rPr>
              <a:t>yang butuh mesin juga </a:t>
            </a:r>
            <a:r>
              <a:rPr sz="1100" spc="-5" dirty="0">
                <a:latin typeface="Arial"/>
                <a:cs typeface="Arial"/>
              </a:rPr>
              <a:t>tekstil, obat-obatan, </a:t>
            </a:r>
            <a:r>
              <a:rPr sz="1100" dirty="0">
                <a:latin typeface="Arial"/>
                <a:cs typeface="Arial"/>
              </a:rPr>
              <a:t>kimia,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dll</a:t>
            </a:r>
            <a:endParaRPr sz="11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744081" y="3218727"/>
            <a:ext cx="2673993" cy="2698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9344973" y="4870039"/>
            <a:ext cx="559435" cy="270585"/>
          </a:xfrm>
          <a:prstGeom prst="rect">
            <a:avLst/>
          </a:prstGeom>
        </p:spPr>
        <p:txBody>
          <a:bodyPr vert="horz" wrap="square" lIns="0" tIns="35558" rIns="0" bIns="0" rtlCol="0">
            <a:spAutoFit/>
          </a:bodyPr>
          <a:lstStyle/>
          <a:p>
            <a:pPr marL="12700" marR="5080" indent="12700">
              <a:lnSpc>
                <a:spcPts val="900"/>
              </a:lnSpc>
              <a:spcBef>
                <a:spcPts val="280"/>
              </a:spcBef>
            </a:pPr>
            <a:r>
              <a:rPr sz="900" spc="-5" dirty="0">
                <a:latin typeface="Arial"/>
                <a:cs typeface="Arial"/>
              </a:rPr>
              <a:t>Automatic  Pa</a:t>
            </a:r>
            <a:r>
              <a:rPr sz="900" dirty="0">
                <a:latin typeface="Arial"/>
                <a:cs typeface="Arial"/>
              </a:rPr>
              <a:t>ck</a:t>
            </a:r>
            <a:r>
              <a:rPr sz="900" spc="-5" dirty="0">
                <a:latin typeface="Arial"/>
                <a:cs typeface="Arial"/>
              </a:rPr>
              <a:t>ag</a:t>
            </a:r>
            <a:r>
              <a:rPr sz="900" dirty="0">
                <a:latin typeface="Arial"/>
                <a:cs typeface="Arial"/>
              </a:rPr>
              <a:t>i</a:t>
            </a:r>
            <a:r>
              <a:rPr sz="900" spc="-5" dirty="0">
                <a:latin typeface="Arial"/>
                <a:cs typeface="Arial"/>
              </a:rPr>
              <a:t>n</a:t>
            </a:r>
            <a:r>
              <a:rPr sz="900" dirty="0">
                <a:latin typeface="Arial"/>
                <a:cs typeface="Arial"/>
              </a:rPr>
              <a:t>g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8360818" y="4335316"/>
            <a:ext cx="1278255" cy="1044575"/>
            <a:chOff x="6836809" y="4335305"/>
            <a:chExt cx="1278255" cy="1044575"/>
          </a:xfrm>
        </p:grpSpPr>
        <p:sp>
          <p:nvSpPr>
            <p:cNvPr id="32" name="object 32"/>
            <p:cNvSpPr/>
            <p:nvPr/>
          </p:nvSpPr>
          <p:spPr>
            <a:xfrm>
              <a:off x="7683966" y="5162494"/>
              <a:ext cx="416559" cy="203200"/>
            </a:xfrm>
            <a:custGeom>
              <a:avLst/>
              <a:gdLst/>
              <a:ahLst/>
              <a:cxnLst/>
              <a:rect l="l" t="t" r="r" b="b"/>
              <a:pathLst>
                <a:path w="416559" h="203200">
                  <a:moveTo>
                    <a:pt x="0" y="202890"/>
                  </a:moveTo>
                  <a:lnTo>
                    <a:pt x="416406" y="202890"/>
                  </a:lnTo>
                  <a:lnTo>
                    <a:pt x="416406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851096" y="4914394"/>
              <a:ext cx="861060" cy="98425"/>
            </a:xfrm>
            <a:custGeom>
              <a:avLst/>
              <a:gdLst/>
              <a:ahLst/>
              <a:cxnLst/>
              <a:rect l="l" t="t" r="r" b="b"/>
              <a:pathLst>
                <a:path w="861059" h="98425">
                  <a:moveTo>
                    <a:pt x="0" y="0"/>
                  </a:moveTo>
                  <a:lnTo>
                    <a:pt x="430272" y="0"/>
                  </a:lnTo>
                  <a:lnTo>
                    <a:pt x="430272" y="98057"/>
                  </a:lnTo>
                  <a:lnTo>
                    <a:pt x="860545" y="98057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851096" y="4349592"/>
              <a:ext cx="1041400" cy="675005"/>
            </a:xfrm>
            <a:custGeom>
              <a:avLst/>
              <a:gdLst/>
              <a:ahLst/>
              <a:cxnLst/>
              <a:rect l="l" t="t" r="r" b="b"/>
              <a:pathLst>
                <a:path w="1041400" h="675004">
                  <a:moveTo>
                    <a:pt x="0" y="0"/>
                  </a:moveTo>
                  <a:lnTo>
                    <a:pt x="520537" y="0"/>
                  </a:lnTo>
                  <a:lnTo>
                    <a:pt x="520537" y="674637"/>
                  </a:lnTo>
                  <a:lnTo>
                    <a:pt x="1041074" y="674637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1632723" y="2382771"/>
            <a:ext cx="2725420" cy="1498600"/>
            <a:chOff x="108720" y="2382771"/>
            <a:chExt cx="2725420" cy="1498600"/>
          </a:xfrm>
        </p:grpSpPr>
        <p:sp>
          <p:nvSpPr>
            <p:cNvPr id="36" name="object 36"/>
            <p:cNvSpPr/>
            <p:nvPr/>
          </p:nvSpPr>
          <p:spPr>
            <a:xfrm>
              <a:off x="1573705" y="2382771"/>
              <a:ext cx="1260149" cy="146449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08720" y="2579273"/>
              <a:ext cx="1550395" cy="130166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4648109" y="2640186"/>
            <a:ext cx="1216025" cy="1086485"/>
            <a:chOff x="3124100" y="2640178"/>
            <a:chExt cx="1216025" cy="1086485"/>
          </a:xfrm>
        </p:grpSpPr>
        <p:sp>
          <p:nvSpPr>
            <p:cNvPr id="39" name="object 39"/>
            <p:cNvSpPr/>
            <p:nvPr/>
          </p:nvSpPr>
          <p:spPr>
            <a:xfrm>
              <a:off x="3124100" y="2640178"/>
              <a:ext cx="1114682" cy="10864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056161" y="3092453"/>
              <a:ext cx="283774" cy="57020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3108193" y="3743496"/>
            <a:ext cx="1136651" cy="352557"/>
          </a:xfrm>
          <a:prstGeom prst="rect">
            <a:avLst/>
          </a:prstGeom>
        </p:spPr>
        <p:txBody>
          <a:bodyPr vert="horz" wrap="square" lIns="0" tIns="10794" rIns="0" bIns="0" rtlCol="0">
            <a:spAutoFit/>
          </a:bodyPr>
          <a:lstStyle/>
          <a:p>
            <a:pPr marL="345414" marR="5080" indent="-333350">
              <a:lnSpc>
                <a:spcPct val="101000"/>
              </a:lnSpc>
              <a:spcBef>
                <a:spcPts val="85"/>
              </a:spcBef>
            </a:pPr>
            <a:r>
              <a:rPr sz="1100" dirty="0">
                <a:latin typeface="Arial"/>
                <a:cs typeface="Arial"/>
              </a:rPr>
              <a:t>Mesin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Pemintalan  </a:t>
            </a:r>
            <a:r>
              <a:rPr sz="1100" dirty="0">
                <a:latin typeface="Arial"/>
                <a:cs typeface="Arial"/>
              </a:rPr>
              <a:t>Benang</a:t>
            </a:r>
            <a:endParaRPr sz="11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570934" y="3736892"/>
            <a:ext cx="125793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500" spc="-5" dirty="0">
                <a:latin typeface="Arial"/>
                <a:cs typeface="Arial"/>
              </a:rPr>
              <a:t>Mesin</a:t>
            </a:r>
            <a:r>
              <a:rPr sz="1500" spc="-71" dirty="0">
                <a:latin typeface="Arial"/>
                <a:cs typeface="Arial"/>
              </a:rPr>
              <a:t> </a:t>
            </a:r>
            <a:r>
              <a:rPr sz="1500" spc="-5" dirty="0">
                <a:latin typeface="Arial"/>
                <a:cs typeface="Arial"/>
              </a:rPr>
              <a:t>Penenun</a:t>
            </a:r>
            <a:endParaRPr sz="15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631974" y="3718012"/>
            <a:ext cx="1368425" cy="352557"/>
          </a:xfrm>
          <a:prstGeom prst="rect">
            <a:avLst/>
          </a:prstGeom>
        </p:spPr>
        <p:txBody>
          <a:bodyPr vert="horz" wrap="square" lIns="0" tIns="10794" rIns="0" bIns="0" rtlCol="0">
            <a:spAutoFit/>
          </a:bodyPr>
          <a:lstStyle/>
          <a:p>
            <a:pPr marL="349861" marR="5080" indent="-337796">
              <a:lnSpc>
                <a:spcPct val="101000"/>
              </a:lnSpc>
              <a:spcBef>
                <a:spcPts val="85"/>
              </a:spcBef>
            </a:pPr>
            <a:r>
              <a:rPr sz="1100" dirty="0">
                <a:latin typeface="Arial"/>
                <a:cs typeface="Arial"/>
              </a:rPr>
              <a:t>Mesin </a:t>
            </a:r>
            <a:r>
              <a:rPr sz="1100" spc="-5" dirty="0">
                <a:latin typeface="Arial"/>
                <a:cs typeface="Arial"/>
              </a:rPr>
              <a:t>Pemberi</a:t>
            </a:r>
            <a:r>
              <a:rPr sz="1100" spc="-8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Corak  dan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Warna</a:t>
            </a:r>
            <a:endParaRPr sz="110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2978165" y="4683423"/>
            <a:ext cx="1474323" cy="12428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1838665" y="5860455"/>
            <a:ext cx="127571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Mesin Packing</a:t>
            </a:r>
            <a:r>
              <a:rPr sz="1100" spc="-91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Obat</a:t>
            </a:r>
            <a:endParaRPr sz="1100">
              <a:latin typeface="Arial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2905836" y="5439743"/>
            <a:ext cx="142240" cy="382905"/>
          </a:xfrm>
          <a:custGeom>
            <a:avLst/>
            <a:gdLst/>
            <a:ahLst/>
            <a:cxnLst/>
            <a:rect l="l" t="t" r="r" b="b"/>
            <a:pathLst>
              <a:path w="142240" h="382904">
                <a:moveTo>
                  <a:pt x="142062" y="0"/>
                </a:moveTo>
                <a:lnTo>
                  <a:pt x="142062" y="191398"/>
                </a:lnTo>
                <a:lnTo>
                  <a:pt x="0" y="191398"/>
                </a:lnTo>
                <a:lnTo>
                  <a:pt x="0" y="382796"/>
                </a:lnTo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7" name="object 47"/>
          <p:cNvGrpSpPr/>
          <p:nvPr/>
        </p:nvGrpSpPr>
        <p:grpSpPr>
          <a:xfrm>
            <a:off x="3707037" y="400071"/>
            <a:ext cx="4816475" cy="904875"/>
            <a:chOff x="2183035" y="400063"/>
            <a:chExt cx="4816475" cy="904875"/>
          </a:xfrm>
        </p:grpSpPr>
        <p:sp>
          <p:nvSpPr>
            <p:cNvPr id="48" name="object 48"/>
            <p:cNvSpPr/>
            <p:nvPr/>
          </p:nvSpPr>
          <p:spPr>
            <a:xfrm>
              <a:off x="2195735" y="412763"/>
              <a:ext cx="4791075" cy="879475"/>
            </a:xfrm>
            <a:custGeom>
              <a:avLst/>
              <a:gdLst/>
              <a:ahLst/>
              <a:cxnLst/>
              <a:rect l="l" t="t" r="r" b="b"/>
              <a:pathLst>
                <a:path w="4791075" h="879475">
                  <a:moveTo>
                    <a:pt x="4644142" y="0"/>
                  </a:moveTo>
                  <a:lnTo>
                    <a:pt x="146500" y="0"/>
                  </a:lnTo>
                  <a:lnTo>
                    <a:pt x="100195" y="7468"/>
                  </a:lnTo>
                  <a:lnTo>
                    <a:pt x="59979" y="28266"/>
                  </a:lnTo>
                  <a:lnTo>
                    <a:pt x="28266" y="59980"/>
                  </a:lnTo>
                  <a:lnTo>
                    <a:pt x="7468" y="100196"/>
                  </a:lnTo>
                  <a:lnTo>
                    <a:pt x="0" y="146502"/>
                  </a:lnTo>
                  <a:lnTo>
                    <a:pt x="0" y="732482"/>
                  </a:lnTo>
                  <a:lnTo>
                    <a:pt x="7468" y="778788"/>
                  </a:lnTo>
                  <a:lnTo>
                    <a:pt x="28266" y="819004"/>
                  </a:lnTo>
                  <a:lnTo>
                    <a:pt x="59979" y="850717"/>
                  </a:lnTo>
                  <a:lnTo>
                    <a:pt x="100195" y="871514"/>
                  </a:lnTo>
                  <a:lnTo>
                    <a:pt x="146500" y="878983"/>
                  </a:lnTo>
                  <a:lnTo>
                    <a:pt x="4644142" y="878983"/>
                  </a:lnTo>
                  <a:lnTo>
                    <a:pt x="4690448" y="871514"/>
                  </a:lnTo>
                  <a:lnTo>
                    <a:pt x="4730663" y="850717"/>
                  </a:lnTo>
                  <a:lnTo>
                    <a:pt x="4762377" y="819004"/>
                  </a:lnTo>
                  <a:lnTo>
                    <a:pt x="4783174" y="778788"/>
                  </a:lnTo>
                  <a:lnTo>
                    <a:pt x="4790643" y="732482"/>
                  </a:lnTo>
                  <a:lnTo>
                    <a:pt x="4790643" y="146502"/>
                  </a:lnTo>
                  <a:lnTo>
                    <a:pt x="4783174" y="100196"/>
                  </a:lnTo>
                  <a:lnTo>
                    <a:pt x="4762377" y="59980"/>
                  </a:lnTo>
                  <a:lnTo>
                    <a:pt x="4730663" y="28266"/>
                  </a:lnTo>
                  <a:lnTo>
                    <a:pt x="4690448" y="7468"/>
                  </a:lnTo>
                  <a:lnTo>
                    <a:pt x="46441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195735" y="412763"/>
              <a:ext cx="4791075" cy="879475"/>
            </a:xfrm>
            <a:custGeom>
              <a:avLst/>
              <a:gdLst/>
              <a:ahLst/>
              <a:cxnLst/>
              <a:rect l="l" t="t" r="r" b="b"/>
              <a:pathLst>
                <a:path w="4791075" h="879475">
                  <a:moveTo>
                    <a:pt x="0" y="146501"/>
                  </a:moveTo>
                  <a:lnTo>
                    <a:pt x="7468" y="100195"/>
                  </a:lnTo>
                  <a:lnTo>
                    <a:pt x="28266" y="59979"/>
                  </a:lnTo>
                  <a:lnTo>
                    <a:pt x="59979" y="28266"/>
                  </a:lnTo>
                  <a:lnTo>
                    <a:pt x="100195" y="7468"/>
                  </a:lnTo>
                  <a:lnTo>
                    <a:pt x="146501" y="0"/>
                  </a:lnTo>
                  <a:lnTo>
                    <a:pt x="4644143" y="0"/>
                  </a:lnTo>
                  <a:lnTo>
                    <a:pt x="4690448" y="7468"/>
                  </a:lnTo>
                  <a:lnTo>
                    <a:pt x="4730664" y="28266"/>
                  </a:lnTo>
                  <a:lnTo>
                    <a:pt x="4762377" y="59979"/>
                  </a:lnTo>
                  <a:lnTo>
                    <a:pt x="4783175" y="100195"/>
                  </a:lnTo>
                  <a:lnTo>
                    <a:pt x="4790644" y="146501"/>
                  </a:lnTo>
                  <a:lnTo>
                    <a:pt x="4790644" y="732482"/>
                  </a:lnTo>
                  <a:lnTo>
                    <a:pt x="4783175" y="778788"/>
                  </a:lnTo>
                  <a:lnTo>
                    <a:pt x="4762377" y="819004"/>
                  </a:lnTo>
                  <a:lnTo>
                    <a:pt x="4730664" y="850717"/>
                  </a:lnTo>
                  <a:lnTo>
                    <a:pt x="4690448" y="871515"/>
                  </a:lnTo>
                  <a:lnTo>
                    <a:pt x="4644143" y="878984"/>
                  </a:lnTo>
                  <a:lnTo>
                    <a:pt x="146501" y="878984"/>
                  </a:lnTo>
                  <a:lnTo>
                    <a:pt x="100195" y="871515"/>
                  </a:lnTo>
                  <a:lnTo>
                    <a:pt x="59979" y="850717"/>
                  </a:lnTo>
                  <a:lnTo>
                    <a:pt x="28266" y="819004"/>
                  </a:lnTo>
                  <a:lnTo>
                    <a:pt x="7468" y="778788"/>
                  </a:lnTo>
                  <a:lnTo>
                    <a:pt x="0" y="732482"/>
                  </a:lnTo>
                  <a:lnTo>
                    <a:pt x="0" y="146501"/>
                  </a:lnTo>
                  <a:close/>
                </a:path>
              </a:pathLst>
            </a:custGeom>
            <a:ln w="25400">
              <a:solidFill>
                <a:srgbClr val="806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A6B912CB-B14C-4528-B38C-71162E4FB03E}"/>
              </a:ext>
            </a:extLst>
          </p:cNvPr>
          <p:cNvSpPr txBox="1"/>
          <p:nvPr/>
        </p:nvSpPr>
        <p:spPr>
          <a:xfrm>
            <a:off x="3943929" y="526476"/>
            <a:ext cx="417857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Collaborative Robot Machine</a:t>
            </a:r>
          </a:p>
        </p:txBody>
      </p:sp>
    </p:spTree>
    <p:extLst>
      <p:ext uri="{BB962C8B-B14F-4D97-AF65-F5344CB8AC3E}">
        <p14:creationId xmlns:p14="http://schemas.microsoft.com/office/powerpoint/2010/main" val="27189013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95355" y="648064"/>
            <a:ext cx="8051800" cy="112082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 indent="2089629">
              <a:spcBef>
                <a:spcPts val="100"/>
              </a:spcBef>
            </a:pPr>
            <a:r>
              <a:rPr dirty="0"/>
              <a:t>FOKUS </a:t>
            </a:r>
            <a:r>
              <a:rPr spc="-5" dirty="0"/>
              <a:t>RISET  </a:t>
            </a:r>
            <a:r>
              <a:rPr spc="-35" dirty="0"/>
              <a:t>PERTAHANAN </a:t>
            </a:r>
            <a:br>
              <a:rPr lang="en-US" spc="-35" dirty="0"/>
            </a:br>
            <a:r>
              <a:rPr lang="en-US" spc="-35" dirty="0"/>
              <a:t>                       </a:t>
            </a:r>
            <a:r>
              <a:rPr dirty="0"/>
              <a:t>&amp;</a:t>
            </a:r>
            <a:r>
              <a:rPr spc="-25" dirty="0"/>
              <a:t> </a:t>
            </a:r>
            <a:r>
              <a:rPr spc="-5" dirty="0"/>
              <a:t>KEAMANAN</a:t>
            </a:r>
          </a:p>
        </p:txBody>
      </p:sp>
    </p:spTree>
    <p:extLst>
      <p:ext uri="{BB962C8B-B14F-4D97-AF65-F5344CB8AC3E}">
        <p14:creationId xmlns:p14="http://schemas.microsoft.com/office/powerpoint/2010/main" val="38028060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4" y="535987"/>
            <a:ext cx="9128125" cy="5525771"/>
            <a:chOff x="0" y="535980"/>
            <a:chExt cx="9128125" cy="5525770"/>
          </a:xfrm>
        </p:grpSpPr>
        <p:sp>
          <p:nvSpPr>
            <p:cNvPr id="3" name="object 3"/>
            <p:cNvSpPr/>
            <p:nvPr/>
          </p:nvSpPr>
          <p:spPr>
            <a:xfrm>
              <a:off x="0" y="845534"/>
              <a:ext cx="9127700" cy="52158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31639" y="548680"/>
              <a:ext cx="6624955" cy="666115"/>
            </a:xfrm>
            <a:custGeom>
              <a:avLst/>
              <a:gdLst/>
              <a:ahLst/>
              <a:cxnLst/>
              <a:rect l="l" t="t" r="r" b="b"/>
              <a:pathLst>
                <a:path w="6624955" h="666115">
                  <a:moveTo>
                    <a:pt x="6513774" y="0"/>
                  </a:moveTo>
                  <a:lnTo>
                    <a:pt x="110963" y="0"/>
                  </a:lnTo>
                  <a:lnTo>
                    <a:pt x="67771" y="8720"/>
                  </a:lnTo>
                  <a:lnTo>
                    <a:pt x="32500" y="32500"/>
                  </a:lnTo>
                  <a:lnTo>
                    <a:pt x="8720" y="67770"/>
                  </a:lnTo>
                  <a:lnTo>
                    <a:pt x="0" y="110962"/>
                  </a:lnTo>
                  <a:lnTo>
                    <a:pt x="0" y="554808"/>
                  </a:lnTo>
                  <a:lnTo>
                    <a:pt x="8720" y="597999"/>
                  </a:lnTo>
                  <a:lnTo>
                    <a:pt x="32500" y="633270"/>
                  </a:lnTo>
                  <a:lnTo>
                    <a:pt x="67771" y="657050"/>
                  </a:lnTo>
                  <a:lnTo>
                    <a:pt x="110963" y="665770"/>
                  </a:lnTo>
                  <a:lnTo>
                    <a:pt x="6513774" y="665770"/>
                  </a:lnTo>
                  <a:lnTo>
                    <a:pt x="6556965" y="657050"/>
                  </a:lnTo>
                  <a:lnTo>
                    <a:pt x="6592236" y="633270"/>
                  </a:lnTo>
                  <a:lnTo>
                    <a:pt x="6616016" y="597999"/>
                  </a:lnTo>
                  <a:lnTo>
                    <a:pt x="6624736" y="554808"/>
                  </a:lnTo>
                  <a:lnTo>
                    <a:pt x="6624736" y="110962"/>
                  </a:lnTo>
                  <a:lnTo>
                    <a:pt x="6616016" y="67770"/>
                  </a:lnTo>
                  <a:lnTo>
                    <a:pt x="6592236" y="32500"/>
                  </a:lnTo>
                  <a:lnTo>
                    <a:pt x="6556965" y="8720"/>
                  </a:lnTo>
                  <a:lnTo>
                    <a:pt x="65137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31639" y="548680"/>
              <a:ext cx="6624955" cy="666115"/>
            </a:xfrm>
            <a:custGeom>
              <a:avLst/>
              <a:gdLst/>
              <a:ahLst/>
              <a:cxnLst/>
              <a:rect l="l" t="t" r="r" b="b"/>
              <a:pathLst>
                <a:path w="6624955" h="666115">
                  <a:moveTo>
                    <a:pt x="0" y="110963"/>
                  </a:moveTo>
                  <a:lnTo>
                    <a:pt x="8720" y="67771"/>
                  </a:lnTo>
                  <a:lnTo>
                    <a:pt x="32500" y="32500"/>
                  </a:lnTo>
                  <a:lnTo>
                    <a:pt x="67771" y="8720"/>
                  </a:lnTo>
                  <a:lnTo>
                    <a:pt x="110962" y="0"/>
                  </a:lnTo>
                  <a:lnTo>
                    <a:pt x="6513773" y="0"/>
                  </a:lnTo>
                  <a:lnTo>
                    <a:pt x="6556964" y="8720"/>
                  </a:lnTo>
                  <a:lnTo>
                    <a:pt x="6592235" y="32500"/>
                  </a:lnTo>
                  <a:lnTo>
                    <a:pt x="6616016" y="67771"/>
                  </a:lnTo>
                  <a:lnTo>
                    <a:pt x="6624736" y="110963"/>
                  </a:lnTo>
                  <a:lnTo>
                    <a:pt x="6624736" y="554808"/>
                  </a:lnTo>
                  <a:lnTo>
                    <a:pt x="6616016" y="598000"/>
                  </a:lnTo>
                  <a:lnTo>
                    <a:pt x="6592235" y="633271"/>
                  </a:lnTo>
                  <a:lnTo>
                    <a:pt x="6556964" y="657051"/>
                  </a:lnTo>
                  <a:lnTo>
                    <a:pt x="6513773" y="665772"/>
                  </a:lnTo>
                  <a:lnTo>
                    <a:pt x="110962" y="665772"/>
                  </a:lnTo>
                  <a:lnTo>
                    <a:pt x="67771" y="657051"/>
                  </a:lnTo>
                  <a:lnTo>
                    <a:pt x="32500" y="633271"/>
                  </a:lnTo>
                  <a:lnTo>
                    <a:pt x="8720" y="598000"/>
                  </a:lnTo>
                  <a:lnTo>
                    <a:pt x="0" y="554808"/>
                  </a:lnTo>
                  <a:lnTo>
                    <a:pt x="0" y="110963"/>
                  </a:lnTo>
                  <a:close/>
                </a:path>
              </a:pathLst>
            </a:custGeom>
            <a:ln w="25400">
              <a:solidFill>
                <a:srgbClr val="806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671852" y="734249"/>
            <a:ext cx="299212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b="1" spc="-5" dirty="0">
                <a:solidFill>
                  <a:srgbClr val="1F497D"/>
                </a:solidFill>
                <a:latin typeface="Calibri"/>
                <a:cs typeface="Calibri"/>
              </a:rPr>
              <a:t>6.1.1. </a:t>
            </a:r>
            <a:r>
              <a:rPr sz="1600" b="1" spc="-15" dirty="0">
                <a:solidFill>
                  <a:srgbClr val="1F497D"/>
                </a:solidFill>
                <a:latin typeface="Calibri"/>
                <a:cs typeface="Calibri"/>
              </a:rPr>
              <a:t>PUNA/PTTA </a:t>
            </a:r>
            <a:r>
              <a:rPr sz="1600" b="1" dirty="0">
                <a:solidFill>
                  <a:srgbClr val="1F497D"/>
                </a:solidFill>
                <a:latin typeface="Calibri"/>
                <a:cs typeface="Calibri"/>
              </a:rPr>
              <a:t>MALE</a:t>
            </a:r>
            <a:r>
              <a:rPr sz="1600" b="1" spc="-60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600" b="1" spc="-11" dirty="0">
                <a:solidFill>
                  <a:srgbClr val="1F497D"/>
                </a:solidFill>
                <a:latin typeface="Calibri"/>
                <a:cs typeface="Calibri"/>
              </a:rPr>
              <a:t>Kombatan</a:t>
            </a:r>
            <a:endParaRPr sz="16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4834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5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360680" y="0"/>
            <a:ext cx="8307705" cy="6858000"/>
            <a:chOff x="836675" y="0"/>
            <a:chExt cx="8307705" cy="6858000"/>
          </a:xfrm>
        </p:grpSpPr>
        <p:sp>
          <p:nvSpPr>
            <p:cNvPr id="4" name="object 4"/>
            <p:cNvSpPr/>
            <p:nvPr/>
          </p:nvSpPr>
          <p:spPr>
            <a:xfrm>
              <a:off x="836675" y="2206751"/>
              <a:ext cx="1228344" cy="12009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44295" y="896111"/>
              <a:ext cx="2026919" cy="202691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174747" y="1972054"/>
              <a:ext cx="6969252" cy="488594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691884" y="4582667"/>
              <a:ext cx="473964" cy="49225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724399" y="5300471"/>
              <a:ext cx="498348" cy="49834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826252" y="5058155"/>
              <a:ext cx="502920" cy="51054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918704" y="5053584"/>
              <a:ext cx="473964" cy="4937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914387" y="3262884"/>
              <a:ext cx="504444" cy="52120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22775" y="5708903"/>
              <a:ext cx="502920" cy="52120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174747" y="1775460"/>
              <a:ext cx="504444" cy="100431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68551" y="2301239"/>
              <a:ext cx="502920" cy="50292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796795" y="0"/>
              <a:ext cx="5785104" cy="89001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561715" y="106749"/>
            <a:ext cx="5273040" cy="505267"/>
          </a:xfrm>
          <a:prstGeom prst="rect">
            <a:avLst/>
          </a:prstGeom>
        </p:spPr>
        <p:txBody>
          <a:bodyPr spcFirstLastPara="1" vert="horz" wrap="square" lIns="0" tIns="12700" rIns="0" bIns="0" rtlCol="0" anchor="b" anchorCtr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dirty="0">
                <a:solidFill>
                  <a:srgbClr val="004693"/>
                </a:solidFill>
                <a:latin typeface="Century Gothic"/>
                <a:cs typeface="Century Gothic"/>
              </a:rPr>
              <a:t>INDUSTRY 4.0:</a:t>
            </a:r>
            <a:r>
              <a:rPr sz="3200" spc="-100" dirty="0">
                <a:solidFill>
                  <a:srgbClr val="004693"/>
                </a:solidFill>
                <a:latin typeface="Century Gothic"/>
                <a:cs typeface="Century Gothic"/>
              </a:rPr>
              <a:t> </a:t>
            </a:r>
            <a:r>
              <a:rPr sz="3200" dirty="0">
                <a:solidFill>
                  <a:srgbClr val="004693"/>
                </a:solidFill>
                <a:latin typeface="Century Gothic"/>
                <a:cs typeface="Century Gothic"/>
              </a:rPr>
              <a:t>FRAMEWORK</a:t>
            </a:r>
            <a:endParaRPr sz="3200">
              <a:latin typeface="Century Gothic"/>
              <a:cs typeface="Century Gothic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828801" y="2119883"/>
            <a:ext cx="7722235" cy="2984500"/>
            <a:chOff x="304800" y="2119883"/>
            <a:chExt cx="7722234" cy="2984500"/>
          </a:xfrm>
        </p:grpSpPr>
        <p:sp>
          <p:nvSpPr>
            <p:cNvPr id="18" name="object 18"/>
            <p:cNvSpPr/>
            <p:nvPr/>
          </p:nvSpPr>
          <p:spPr>
            <a:xfrm>
              <a:off x="3055620" y="2638043"/>
              <a:ext cx="827532" cy="82753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08887" y="3377183"/>
              <a:ext cx="832103" cy="996695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04800" y="4099560"/>
              <a:ext cx="899160" cy="99821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557527" y="4105655"/>
              <a:ext cx="833628" cy="998219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197852" y="2119883"/>
              <a:ext cx="829055" cy="82753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232147" y="3910583"/>
              <a:ext cx="829055" cy="82753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443948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4" y="590288"/>
            <a:ext cx="9128125" cy="5471160"/>
            <a:chOff x="0" y="590288"/>
            <a:chExt cx="9128125" cy="5471160"/>
          </a:xfrm>
        </p:grpSpPr>
        <p:sp>
          <p:nvSpPr>
            <p:cNvPr id="3" name="object 3"/>
            <p:cNvSpPr/>
            <p:nvPr/>
          </p:nvSpPr>
          <p:spPr>
            <a:xfrm>
              <a:off x="0" y="845534"/>
              <a:ext cx="9127700" cy="52158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31639" y="602988"/>
              <a:ext cx="6624955" cy="666115"/>
            </a:xfrm>
            <a:custGeom>
              <a:avLst/>
              <a:gdLst/>
              <a:ahLst/>
              <a:cxnLst/>
              <a:rect l="l" t="t" r="r" b="b"/>
              <a:pathLst>
                <a:path w="6624955" h="666115">
                  <a:moveTo>
                    <a:pt x="6513774" y="0"/>
                  </a:moveTo>
                  <a:lnTo>
                    <a:pt x="110963" y="0"/>
                  </a:lnTo>
                  <a:lnTo>
                    <a:pt x="67771" y="8720"/>
                  </a:lnTo>
                  <a:lnTo>
                    <a:pt x="32500" y="32500"/>
                  </a:lnTo>
                  <a:lnTo>
                    <a:pt x="8720" y="67770"/>
                  </a:lnTo>
                  <a:lnTo>
                    <a:pt x="0" y="110962"/>
                  </a:lnTo>
                  <a:lnTo>
                    <a:pt x="0" y="554808"/>
                  </a:lnTo>
                  <a:lnTo>
                    <a:pt x="8720" y="598000"/>
                  </a:lnTo>
                  <a:lnTo>
                    <a:pt x="32500" y="633271"/>
                  </a:lnTo>
                  <a:lnTo>
                    <a:pt x="67771" y="657052"/>
                  </a:lnTo>
                  <a:lnTo>
                    <a:pt x="110963" y="665772"/>
                  </a:lnTo>
                  <a:lnTo>
                    <a:pt x="6513774" y="665772"/>
                  </a:lnTo>
                  <a:lnTo>
                    <a:pt x="6556965" y="657052"/>
                  </a:lnTo>
                  <a:lnTo>
                    <a:pt x="6592236" y="633271"/>
                  </a:lnTo>
                  <a:lnTo>
                    <a:pt x="6616016" y="598000"/>
                  </a:lnTo>
                  <a:lnTo>
                    <a:pt x="6624736" y="554808"/>
                  </a:lnTo>
                  <a:lnTo>
                    <a:pt x="6624736" y="110962"/>
                  </a:lnTo>
                  <a:lnTo>
                    <a:pt x="6616016" y="67770"/>
                  </a:lnTo>
                  <a:lnTo>
                    <a:pt x="6592236" y="32500"/>
                  </a:lnTo>
                  <a:lnTo>
                    <a:pt x="6556965" y="8720"/>
                  </a:lnTo>
                  <a:lnTo>
                    <a:pt x="65137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31639" y="602988"/>
              <a:ext cx="6624955" cy="666115"/>
            </a:xfrm>
            <a:custGeom>
              <a:avLst/>
              <a:gdLst/>
              <a:ahLst/>
              <a:cxnLst/>
              <a:rect l="l" t="t" r="r" b="b"/>
              <a:pathLst>
                <a:path w="6624955" h="666115">
                  <a:moveTo>
                    <a:pt x="0" y="110963"/>
                  </a:moveTo>
                  <a:lnTo>
                    <a:pt x="8720" y="67771"/>
                  </a:lnTo>
                  <a:lnTo>
                    <a:pt x="32500" y="32500"/>
                  </a:lnTo>
                  <a:lnTo>
                    <a:pt x="67771" y="8720"/>
                  </a:lnTo>
                  <a:lnTo>
                    <a:pt x="110962" y="0"/>
                  </a:lnTo>
                  <a:lnTo>
                    <a:pt x="6513773" y="0"/>
                  </a:lnTo>
                  <a:lnTo>
                    <a:pt x="6556964" y="8720"/>
                  </a:lnTo>
                  <a:lnTo>
                    <a:pt x="6592235" y="32500"/>
                  </a:lnTo>
                  <a:lnTo>
                    <a:pt x="6616016" y="67771"/>
                  </a:lnTo>
                  <a:lnTo>
                    <a:pt x="6624736" y="110963"/>
                  </a:lnTo>
                  <a:lnTo>
                    <a:pt x="6624736" y="554808"/>
                  </a:lnTo>
                  <a:lnTo>
                    <a:pt x="6616016" y="598000"/>
                  </a:lnTo>
                  <a:lnTo>
                    <a:pt x="6592235" y="633271"/>
                  </a:lnTo>
                  <a:lnTo>
                    <a:pt x="6556964" y="657051"/>
                  </a:lnTo>
                  <a:lnTo>
                    <a:pt x="6513773" y="665772"/>
                  </a:lnTo>
                  <a:lnTo>
                    <a:pt x="110962" y="665772"/>
                  </a:lnTo>
                  <a:lnTo>
                    <a:pt x="67771" y="657051"/>
                  </a:lnTo>
                  <a:lnTo>
                    <a:pt x="32500" y="633271"/>
                  </a:lnTo>
                  <a:lnTo>
                    <a:pt x="8720" y="598000"/>
                  </a:lnTo>
                  <a:lnTo>
                    <a:pt x="0" y="554808"/>
                  </a:lnTo>
                  <a:lnTo>
                    <a:pt x="0" y="110963"/>
                  </a:lnTo>
                  <a:close/>
                </a:path>
              </a:pathLst>
            </a:custGeom>
            <a:ln w="25400">
              <a:solidFill>
                <a:srgbClr val="806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131408" y="788559"/>
            <a:ext cx="2073911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b="1" spc="-5" dirty="0">
                <a:solidFill>
                  <a:srgbClr val="1F497D"/>
                </a:solidFill>
                <a:latin typeface="Calibri"/>
                <a:cs typeface="Calibri"/>
              </a:rPr>
              <a:t>6.2.1. </a:t>
            </a:r>
            <a:r>
              <a:rPr sz="1600" b="1" spc="-20" dirty="0">
                <a:solidFill>
                  <a:srgbClr val="1F497D"/>
                </a:solidFill>
                <a:latin typeface="Calibri"/>
                <a:cs typeface="Calibri"/>
              </a:rPr>
              <a:t>Roket </a:t>
            </a:r>
            <a:r>
              <a:rPr sz="1600" b="1" dirty="0">
                <a:solidFill>
                  <a:srgbClr val="1F497D"/>
                </a:solidFill>
                <a:latin typeface="Calibri"/>
                <a:cs typeface="Calibri"/>
              </a:rPr>
              <a:t>Dua</a:t>
            </a:r>
            <a:r>
              <a:rPr sz="1600" b="1" spc="-5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600" b="1" spc="-11" dirty="0">
                <a:solidFill>
                  <a:srgbClr val="1F497D"/>
                </a:solidFill>
                <a:latin typeface="Calibri"/>
                <a:cs typeface="Calibri"/>
              </a:rPr>
              <a:t>Tingkat</a:t>
            </a:r>
            <a:endParaRPr sz="16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52716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4" y="950334"/>
            <a:ext cx="9128125" cy="5467985"/>
            <a:chOff x="0" y="950328"/>
            <a:chExt cx="9128125" cy="5467985"/>
          </a:xfrm>
        </p:grpSpPr>
        <p:sp>
          <p:nvSpPr>
            <p:cNvPr id="3" name="object 3"/>
            <p:cNvSpPr/>
            <p:nvPr/>
          </p:nvSpPr>
          <p:spPr>
            <a:xfrm>
              <a:off x="0" y="1331231"/>
              <a:ext cx="9127700" cy="508658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9511" y="963028"/>
              <a:ext cx="8641080" cy="666115"/>
            </a:xfrm>
            <a:custGeom>
              <a:avLst/>
              <a:gdLst/>
              <a:ahLst/>
              <a:cxnLst/>
              <a:rect l="l" t="t" r="r" b="b"/>
              <a:pathLst>
                <a:path w="8641080" h="666114">
                  <a:moveTo>
                    <a:pt x="8529999" y="0"/>
                  </a:moveTo>
                  <a:lnTo>
                    <a:pt x="110960" y="0"/>
                  </a:lnTo>
                  <a:lnTo>
                    <a:pt x="67769" y="8719"/>
                  </a:lnTo>
                  <a:lnTo>
                    <a:pt x="32499" y="32499"/>
                  </a:lnTo>
                  <a:lnTo>
                    <a:pt x="8719" y="67769"/>
                  </a:lnTo>
                  <a:lnTo>
                    <a:pt x="0" y="110959"/>
                  </a:lnTo>
                  <a:lnTo>
                    <a:pt x="0" y="554810"/>
                  </a:lnTo>
                  <a:lnTo>
                    <a:pt x="8719" y="598002"/>
                  </a:lnTo>
                  <a:lnTo>
                    <a:pt x="32499" y="633272"/>
                  </a:lnTo>
                  <a:lnTo>
                    <a:pt x="67769" y="657052"/>
                  </a:lnTo>
                  <a:lnTo>
                    <a:pt x="110960" y="665772"/>
                  </a:lnTo>
                  <a:lnTo>
                    <a:pt x="8529999" y="665772"/>
                  </a:lnTo>
                  <a:lnTo>
                    <a:pt x="8573190" y="657052"/>
                  </a:lnTo>
                  <a:lnTo>
                    <a:pt x="8608461" y="633272"/>
                  </a:lnTo>
                  <a:lnTo>
                    <a:pt x="8632240" y="598002"/>
                  </a:lnTo>
                  <a:lnTo>
                    <a:pt x="8640960" y="554810"/>
                  </a:lnTo>
                  <a:lnTo>
                    <a:pt x="8640960" y="110959"/>
                  </a:lnTo>
                  <a:lnTo>
                    <a:pt x="8632240" y="67769"/>
                  </a:lnTo>
                  <a:lnTo>
                    <a:pt x="8608461" y="32499"/>
                  </a:lnTo>
                  <a:lnTo>
                    <a:pt x="8573190" y="8719"/>
                  </a:lnTo>
                  <a:lnTo>
                    <a:pt x="85299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9511" y="963028"/>
              <a:ext cx="8641080" cy="666115"/>
            </a:xfrm>
            <a:custGeom>
              <a:avLst/>
              <a:gdLst/>
              <a:ahLst/>
              <a:cxnLst/>
              <a:rect l="l" t="t" r="r" b="b"/>
              <a:pathLst>
                <a:path w="8641080" h="666114">
                  <a:moveTo>
                    <a:pt x="0" y="110960"/>
                  </a:moveTo>
                  <a:lnTo>
                    <a:pt x="8719" y="67769"/>
                  </a:lnTo>
                  <a:lnTo>
                    <a:pt x="32499" y="32499"/>
                  </a:lnTo>
                  <a:lnTo>
                    <a:pt x="67769" y="8719"/>
                  </a:lnTo>
                  <a:lnTo>
                    <a:pt x="110960" y="0"/>
                  </a:lnTo>
                  <a:lnTo>
                    <a:pt x="8530000" y="0"/>
                  </a:lnTo>
                  <a:lnTo>
                    <a:pt x="8573190" y="8719"/>
                  </a:lnTo>
                  <a:lnTo>
                    <a:pt x="8608460" y="32499"/>
                  </a:lnTo>
                  <a:lnTo>
                    <a:pt x="8632240" y="67769"/>
                  </a:lnTo>
                  <a:lnTo>
                    <a:pt x="8640960" y="110960"/>
                  </a:lnTo>
                  <a:lnTo>
                    <a:pt x="8640960" y="554811"/>
                  </a:lnTo>
                  <a:lnTo>
                    <a:pt x="8632240" y="598002"/>
                  </a:lnTo>
                  <a:lnTo>
                    <a:pt x="8608460" y="633272"/>
                  </a:lnTo>
                  <a:lnTo>
                    <a:pt x="8573190" y="657052"/>
                  </a:lnTo>
                  <a:lnTo>
                    <a:pt x="8530000" y="665772"/>
                  </a:lnTo>
                  <a:lnTo>
                    <a:pt x="110960" y="665772"/>
                  </a:lnTo>
                  <a:lnTo>
                    <a:pt x="67769" y="657052"/>
                  </a:lnTo>
                  <a:lnTo>
                    <a:pt x="32499" y="633272"/>
                  </a:lnTo>
                  <a:lnTo>
                    <a:pt x="8719" y="598002"/>
                  </a:lnTo>
                  <a:lnTo>
                    <a:pt x="0" y="554811"/>
                  </a:lnTo>
                  <a:lnTo>
                    <a:pt x="0" y="110960"/>
                  </a:lnTo>
                  <a:close/>
                </a:path>
              </a:pathLst>
            </a:custGeom>
            <a:ln w="25400">
              <a:solidFill>
                <a:srgbClr val="806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325272" y="1026677"/>
            <a:ext cx="3398520" cy="506497"/>
          </a:xfrm>
          <a:prstGeom prst="rect">
            <a:avLst/>
          </a:prstGeom>
        </p:spPr>
        <p:txBody>
          <a:bodyPr vert="horz" wrap="square" lIns="0" tIns="10794" rIns="0" bIns="0" rtlCol="0">
            <a:spAutoFit/>
          </a:bodyPr>
          <a:lstStyle/>
          <a:p>
            <a:pPr marL="404465" marR="5080" indent="-392402">
              <a:lnSpc>
                <a:spcPct val="100699"/>
              </a:lnSpc>
              <a:spcBef>
                <a:spcPts val="85"/>
              </a:spcBef>
            </a:pPr>
            <a:r>
              <a:rPr sz="1600" b="1" spc="-5" dirty="0">
                <a:solidFill>
                  <a:srgbClr val="1F497D"/>
                </a:solidFill>
                <a:latin typeface="Calibri"/>
                <a:cs typeface="Calibri"/>
              </a:rPr>
              <a:t>6.3.1. Radar </a:t>
            </a:r>
            <a:r>
              <a:rPr sz="1600" b="1" spc="-11" dirty="0">
                <a:solidFill>
                  <a:srgbClr val="1F497D"/>
                </a:solidFill>
                <a:latin typeface="Calibri"/>
                <a:cs typeface="Calibri"/>
              </a:rPr>
              <a:t>Pertahanan Udara </a:t>
            </a:r>
            <a:r>
              <a:rPr sz="1600" b="1" spc="-5" dirty="0">
                <a:solidFill>
                  <a:srgbClr val="1F497D"/>
                </a:solidFill>
                <a:latin typeface="Calibri"/>
                <a:cs typeface="Calibri"/>
              </a:rPr>
              <a:t>Nasional  Ground Control </a:t>
            </a:r>
            <a:r>
              <a:rPr sz="1600" b="1" spc="-11" dirty="0">
                <a:solidFill>
                  <a:srgbClr val="1F497D"/>
                </a:solidFill>
                <a:latin typeface="Calibri"/>
                <a:cs typeface="Calibri"/>
              </a:rPr>
              <a:t>Intercept</a:t>
            </a:r>
            <a:r>
              <a:rPr sz="1600" b="1" spc="-20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F497D"/>
                </a:solidFill>
                <a:latin typeface="Calibri"/>
                <a:cs typeface="Calibri"/>
              </a:rPr>
              <a:t>(GCI)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187757" y="6080606"/>
            <a:ext cx="313691" cy="169545"/>
            <a:chOff x="8663755" y="6080595"/>
            <a:chExt cx="313690" cy="169545"/>
          </a:xfrm>
        </p:grpSpPr>
        <p:sp>
          <p:nvSpPr>
            <p:cNvPr id="8" name="object 8"/>
            <p:cNvSpPr/>
            <p:nvPr/>
          </p:nvSpPr>
          <p:spPr>
            <a:xfrm>
              <a:off x="8676455" y="6093295"/>
              <a:ext cx="288290" cy="144145"/>
            </a:xfrm>
            <a:custGeom>
              <a:avLst/>
              <a:gdLst/>
              <a:ahLst/>
              <a:cxnLst/>
              <a:rect l="l" t="t" r="r" b="b"/>
              <a:pathLst>
                <a:path w="288290" h="144145">
                  <a:moveTo>
                    <a:pt x="288032" y="0"/>
                  </a:moveTo>
                  <a:lnTo>
                    <a:pt x="0" y="0"/>
                  </a:lnTo>
                  <a:lnTo>
                    <a:pt x="0" y="144015"/>
                  </a:lnTo>
                  <a:lnTo>
                    <a:pt x="288032" y="144015"/>
                  </a:lnTo>
                  <a:lnTo>
                    <a:pt x="288032" y="0"/>
                  </a:lnTo>
                  <a:close/>
                </a:path>
              </a:pathLst>
            </a:custGeom>
            <a:solidFill>
              <a:srgbClr val="D3B6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676455" y="6093295"/>
              <a:ext cx="288290" cy="144145"/>
            </a:xfrm>
            <a:custGeom>
              <a:avLst/>
              <a:gdLst/>
              <a:ahLst/>
              <a:cxnLst/>
              <a:rect l="l" t="t" r="r" b="b"/>
              <a:pathLst>
                <a:path w="288290" h="144145">
                  <a:moveTo>
                    <a:pt x="0" y="0"/>
                  </a:moveTo>
                  <a:lnTo>
                    <a:pt x="288032" y="0"/>
                  </a:lnTo>
                  <a:lnTo>
                    <a:pt x="288032" y="144016"/>
                  </a:lnTo>
                  <a:lnTo>
                    <a:pt x="0" y="144016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D3B6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170737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32209" y="915918"/>
            <a:ext cx="4090035" cy="112082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 indent="111117">
              <a:spcBef>
                <a:spcPts val="100"/>
              </a:spcBef>
            </a:pPr>
            <a:r>
              <a:rPr dirty="0"/>
              <a:t>FOKUS </a:t>
            </a:r>
            <a:r>
              <a:rPr spc="-5" dirty="0"/>
              <a:t>RISET  </a:t>
            </a:r>
            <a:r>
              <a:rPr dirty="0"/>
              <a:t>K</a:t>
            </a:r>
            <a:r>
              <a:rPr spc="-5" dirty="0"/>
              <a:t>E</a:t>
            </a:r>
            <a:r>
              <a:rPr dirty="0"/>
              <a:t>MARITIMAN</a:t>
            </a:r>
          </a:p>
        </p:txBody>
      </p:sp>
    </p:spTree>
    <p:extLst>
      <p:ext uri="{BB962C8B-B14F-4D97-AF65-F5344CB8AC3E}">
        <p14:creationId xmlns:p14="http://schemas.microsoft.com/office/powerpoint/2010/main" val="37744849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4" y="590288"/>
            <a:ext cx="9128125" cy="5471160"/>
            <a:chOff x="0" y="590288"/>
            <a:chExt cx="9128125" cy="5471160"/>
          </a:xfrm>
        </p:grpSpPr>
        <p:sp>
          <p:nvSpPr>
            <p:cNvPr id="3" name="object 3"/>
            <p:cNvSpPr/>
            <p:nvPr/>
          </p:nvSpPr>
          <p:spPr>
            <a:xfrm>
              <a:off x="0" y="975930"/>
              <a:ext cx="9127700" cy="508543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51519" y="602988"/>
              <a:ext cx="8641080" cy="666115"/>
            </a:xfrm>
            <a:custGeom>
              <a:avLst/>
              <a:gdLst/>
              <a:ahLst/>
              <a:cxnLst/>
              <a:rect l="l" t="t" r="r" b="b"/>
              <a:pathLst>
                <a:path w="8641080" h="666115">
                  <a:moveTo>
                    <a:pt x="8530000" y="0"/>
                  </a:moveTo>
                  <a:lnTo>
                    <a:pt x="110960" y="0"/>
                  </a:lnTo>
                  <a:lnTo>
                    <a:pt x="67769" y="8719"/>
                  </a:lnTo>
                  <a:lnTo>
                    <a:pt x="32499" y="32499"/>
                  </a:lnTo>
                  <a:lnTo>
                    <a:pt x="8719" y="67769"/>
                  </a:lnTo>
                  <a:lnTo>
                    <a:pt x="0" y="110959"/>
                  </a:lnTo>
                  <a:lnTo>
                    <a:pt x="0" y="554810"/>
                  </a:lnTo>
                  <a:lnTo>
                    <a:pt x="8719" y="598002"/>
                  </a:lnTo>
                  <a:lnTo>
                    <a:pt x="32499" y="633272"/>
                  </a:lnTo>
                  <a:lnTo>
                    <a:pt x="67769" y="657052"/>
                  </a:lnTo>
                  <a:lnTo>
                    <a:pt x="110960" y="665772"/>
                  </a:lnTo>
                  <a:lnTo>
                    <a:pt x="8530000" y="665772"/>
                  </a:lnTo>
                  <a:lnTo>
                    <a:pt x="8573191" y="657052"/>
                  </a:lnTo>
                  <a:lnTo>
                    <a:pt x="8608460" y="633272"/>
                  </a:lnTo>
                  <a:lnTo>
                    <a:pt x="8632240" y="598002"/>
                  </a:lnTo>
                  <a:lnTo>
                    <a:pt x="8640960" y="554810"/>
                  </a:lnTo>
                  <a:lnTo>
                    <a:pt x="8640960" y="110959"/>
                  </a:lnTo>
                  <a:lnTo>
                    <a:pt x="8632240" y="67769"/>
                  </a:lnTo>
                  <a:lnTo>
                    <a:pt x="8608460" y="32499"/>
                  </a:lnTo>
                  <a:lnTo>
                    <a:pt x="8573191" y="8719"/>
                  </a:lnTo>
                  <a:lnTo>
                    <a:pt x="8530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51519" y="602988"/>
              <a:ext cx="8641080" cy="666115"/>
            </a:xfrm>
            <a:custGeom>
              <a:avLst/>
              <a:gdLst/>
              <a:ahLst/>
              <a:cxnLst/>
              <a:rect l="l" t="t" r="r" b="b"/>
              <a:pathLst>
                <a:path w="8641080" h="666115">
                  <a:moveTo>
                    <a:pt x="0" y="110960"/>
                  </a:moveTo>
                  <a:lnTo>
                    <a:pt x="8719" y="67769"/>
                  </a:lnTo>
                  <a:lnTo>
                    <a:pt x="32499" y="32499"/>
                  </a:lnTo>
                  <a:lnTo>
                    <a:pt x="67769" y="8719"/>
                  </a:lnTo>
                  <a:lnTo>
                    <a:pt x="110960" y="0"/>
                  </a:lnTo>
                  <a:lnTo>
                    <a:pt x="8530000" y="0"/>
                  </a:lnTo>
                  <a:lnTo>
                    <a:pt x="8573190" y="8719"/>
                  </a:lnTo>
                  <a:lnTo>
                    <a:pt x="8608460" y="32499"/>
                  </a:lnTo>
                  <a:lnTo>
                    <a:pt x="8632240" y="67769"/>
                  </a:lnTo>
                  <a:lnTo>
                    <a:pt x="8640960" y="110960"/>
                  </a:lnTo>
                  <a:lnTo>
                    <a:pt x="8640960" y="554811"/>
                  </a:lnTo>
                  <a:lnTo>
                    <a:pt x="8632240" y="598002"/>
                  </a:lnTo>
                  <a:lnTo>
                    <a:pt x="8608460" y="633272"/>
                  </a:lnTo>
                  <a:lnTo>
                    <a:pt x="8573190" y="657052"/>
                  </a:lnTo>
                  <a:lnTo>
                    <a:pt x="8530000" y="665772"/>
                  </a:lnTo>
                  <a:lnTo>
                    <a:pt x="110960" y="665772"/>
                  </a:lnTo>
                  <a:lnTo>
                    <a:pt x="67769" y="657052"/>
                  </a:lnTo>
                  <a:lnTo>
                    <a:pt x="32499" y="633272"/>
                  </a:lnTo>
                  <a:lnTo>
                    <a:pt x="8719" y="598002"/>
                  </a:lnTo>
                  <a:lnTo>
                    <a:pt x="0" y="554811"/>
                  </a:lnTo>
                  <a:lnTo>
                    <a:pt x="0" y="110960"/>
                  </a:lnTo>
                  <a:close/>
                </a:path>
              </a:pathLst>
            </a:custGeom>
            <a:ln w="25400">
              <a:solidFill>
                <a:srgbClr val="806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037591" y="788559"/>
            <a:ext cx="211645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b="1" spc="-5" dirty="0">
                <a:solidFill>
                  <a:srgbClr val="1F497D"/>
                </a:solidFill>
                <a:latin typeface="Calibri"/>
                <a:cs typeface="Calibri"/>
              </a:rPr>
              <a:t>7.1.1.a </a:t>
            </a:r>
            <a:r>
              <a:rPr sz="1600" b="1" spc="-11" dirty="0">
                <a:solidFill>
                  <a:srgbClr val="1F497D"/>
                </a:solidFill>
                <a:latin typeface="Calibri"/>
                <a:cs typeface="Calibri"/>
              </a:rPr>
              <a:t>Kapal </a:t>
            </a:r>
            <a:r>
              <a:rPr sz="1600" b="1" spc="-5" dirty="0">
                <a:solidFill>
                  <a:srgbClr val="1F497D"/>
                </a:solidFill>
                <a:latin typeface="Calibri"/>
                <a:cs typeface="Calibri"/>
              </a:rPr>
              <a:t>CPO</a:t>
            </a:r>
            <a:r>
              <a:rPr sz="1600" b="1" spc="-1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600" b="1" spc="-35" dirty="0">
                <a:solidFill>
                  <a:srgbClr val="1F497D"/>
                </a:solidFill>
                <a:latin typeface="Calibri"/>
                <a:cs typeface="Calibri"/>
              </a:rPr>
              <a:t>Tanker</a:t>
            </a:r>
            <a:endParaRPr sz="16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46048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4" y="590288"/>
            <a:ext cx="9128125" cy="5471160"/>
            <a:chOff x="0" y="590288"/>
            <a:chExt cx="9128125" cy="5471160"/>
          </a:xfrm>
        </p:grpSpPr>
        <p:sp>
          <p:nvSpPr>
            <p:cNvPr id="3" name="object 3"/>
            <p:cNvSpPr/>
            <p:nvPr/>
          </p:nvSpPr>
          <p:spPr>
            <a:xfrm>
              <a:off x="0" y="845534"/>
              <a:ext cx="9127700" cy="52158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19671" y="602988"/>
              <a:ext cx="5257165" cy="666115"/>
            </a:xfrm>
            <a:custGeom>
              <a:avLst/>
              <a:gdLst/>
              <a:ahLst/>
              <a:cxnLst/>
              <a:rect l="l" t="t" r="r" b="b"/>
              <a:pathLst>
                <a:path w="5257165" h="666115">
                  <a:moveTo>
                    <a:pt x="5145617" y="0"/>
                  </a:moveTo>
                  <a:lnTo>
                    <a:pt x="110966" y="0"/>
                  </a:lnTo>
                  <a:lnTo>
                    <a:pt x="67773" y="8720"/>
                  </a:lnTo>
                  <a:lnTo>
                    <a:pt x="32501" y="32501"/>
                  </a:lnTo>
                  <a:lnTo>
                    <a:pt x="8720" y="67773"/>
                  </a:lnTo>
                  <a:lnTo>
                    <a:pt x="0" y="110966"/>
                  </a:lnTo>
                  <a:lnTo>
                    <a:pt x="0" y="554804"/>
                  </a:lnTo>
                  <a:lnTo>
                    <a:pt x="8720" y="597997"/>
                  </a:lnTo>
                  <a:lnTo>
                    <a:pt x="32501" y="633270"/>
                  </a:lnTo>
                  <a:lnTo>
                    <a:pt x="67773" y="657051"/>
                  </a:lnTo>
                  <a:lnTo>
                    <a:pt x="110966" y="665772"/>
                  </a:lnTo>
                  <a:lnTo>
                    <a:pt x="5145617" y="665772"/>
                  </a:lnTo>
                  <a:lnTo>
                    <a:pt x="5188810" y="657051"/>
                  </a:lnTo>
                  <a:lnTo>
                    <a:pt x="5224082" y="633270"/>
                  </a:lnTo>
                  <a:lnTo>
                    <a:pt x="5247864" y="597997"/>
                  </a:lnTo>
                  <a:lnTo>
                    <a:pt x="5256584" y="554804"/>
                  </a:lnTo>
                  <a:lnTo>
                    <a:pt x="5256584" y="110966"/>
                  </a:lnTo>
                  <a:lnTo>
                    <a:pt x="5247864" y="67773"/>
                  </a:lnTo>
                  <a:lnTo>
                    <a:pt x="5224082" y="32501"/>
                  </a:lnTo>
                  <a:lnTo>
                    <a:pt x="5188810" y="8720"/>
                  </a:lnTo>
                  <a:lnTo>
                    <a:pt x="51456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19671" y="602988"/>
              <a:ext cx="5257165" cy="666115"/>
            </a:xfrm>
            <a:custGeom>
              <a:avLst/>
              <a:gdLst/>
              <a:ahLst/>
              <a:cxnLst/>
              <a:rect l="l" t="t" r="r" b="b"/>
              <a:pathLst>
                <a:path w="5257165" h="666115">
                  <a:moveTo>
                    <a:pt x="0" y="110966"/>
                  </a:moveTo>
                  <a:lnTo>
                    <a:pt x="8720" y="67773"/>
                  </a:lnTo>
                  <a:lnTo>
                    <a:pt x="32501" y="32501"/>
                  </a:lnTo>
                  <a:lnTo>
                    <a:pt x="67773" y="8720"/>
                  </a:lnTo>
                  <a:lnTo>
                    <a:pt x="110966" y="0"/>
                  </a:lnTo>
                  <a:lnTo>
                    <a:pt x="5145617" y="0"/>
                  </a:lnTo>
                  <a:lnTo>
                    <a:pt x="5188810" y="8720"/>
                  </a:lnTo>
                  <a:lnTo>
                    <a:pt x="5224082" y="32501"/>
                  </a:lnTo>
                  <a:lnTo>
                    <a:pt x="5247863" y="67773"/>
                  </a:lnTo>
                  <a:lnTo>
                    <a:pt x="5256584" y="110966"/>
                  </a:lnTo>
                  <a:lnTo>
                    <a:pt x="5256584" y="554805"/>
                  </a:lnTo>
                  <a:lnTo>
                    <a:pt x="5247863" y="597998"/>
                  </a:lnTo>
                  <a:lnTo>
                    <a:pt x="5224082" y="633270"/>
                  </a:lnTo>
                  <a:lnTo>
                    <a:pt x="5188810" y="657051"/>
                  </a:lnTo>
                  <a:lnTo>
                    <a:pt x="5145617" y="665772"/>
                  </a:lnTo>
                  <a:lnTo>
                    <a:pt x="110966" y="665772"/>
                  </a:lnTo>
                  <a:lnTo>
                    <a:pt x="67773" y="657051"/>
                  </a:lnTo>
                  <a:lnTo>
                    <a:pt x="32501" y="633270"/>
                  </a:lnTo>
                  <a:lnTo>
                    <a:pt x="8720" y="597998"/>
                  </a:lnTo>
                  <a:lnTo>
                    <a:pt x="0" y="554805"/>
                  </a:lnTo>
                  <a:lnTo>
                    <a:pt x="0" y="110966"/>
                  </a:lnTo>
                  <a:close/>
                </a:path>
              </a:pathLst>
            </a:custGeom>
            <a:ln w="25400">
              <a:solidFill>
                <a:srgbClr val="806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949928" y="788559"/>
            <a:ext cx="164528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b="1" spc="-5" dirty="0">
                <a:solidFill>
                  <a:srgbClr val="1F497D"/>
                </a:solidFill>
                <a:latin typeface="Calibri"/>
                <a:cs typeface="Calibri"/>
              </a:rPr>
              <a:t>7.1.1.c </a:t>
            </a:r>
            <a:r>
              <a:rPr sz="1600" b="1" spc="-11" dirty="0">
                <a:solidFill>
                  <a:srgbClr val="1F497D"/>
                </a:solidFill>
                <a:latin typeface="Calibri"/>
                <a:cs typeface="Calibri"/>
              </a:rPr>
              <a:t>Crane</a:t>
            </a:r>
            <a:r>
              <a:rPr sz="1600" b="1" spc="-40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600" b="1" spc="-11" dirty="0">
                <a:solidFill>
                  <a:srgbClr val="1F497D"/>
                </a:solidFill>
                <a:latin typeface="Calibri"/>
                <a:cs typeface="Calibri"/>
              </a:rPr>
              <a:t>Barge</a:t>
            </a:r>
            <a:endParaRPr sz="16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205503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4" y="590288"/>
            <a:ext cx="9128125" cy="5471160"/>
            <a:chOff x="0" y="590288"/>
            <a:chExt cx="9128125" cy="5471160"/>
          </a:xfrm>
        </p:grpSpPr>
        <p:sp>
          <p:nvSpPr>
            <p:cNvPr id="3" name="object 3"/>
            <p:cNvSpPr/>
            <p:nvPr/>
          </p:nvSpPr>
          <p:spPr>
            <a:xfrm>
              <a:off x="0" y="845534"/>
              <a:ext cx="9127700" cy="52158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99591" y="602988"/>
              <a:ext cx="6769100" cy="666115"/>
            </a:xfrm>
            <a:custGeom>
              <a:avLst/>
              <a:gdLst/>
              <a:ahLst/>
              <a:cxnLst/>
              <a:rect l="l" t="t" r="r" b="b"/>
              <a:pathLst>
                <a:path w="6769100" h="666115">
                  <a:moveTo>
                    <a:pt x="6657789" y="0"/>
                  </a:moveTo>
                  <a:lnTo>
                    <a:pt x="110961" y="0"/>
                  </a:lnTo>
                  <a:lnTo>
                    <a:pt x="67770" y="8719"/>
                  </a:lnTo>
                  <a:lnTo>
                    <a:pt x="32499" y="32499"/>
                  </a:lnTo>
                  <a:lnTo>
                    <a:pt x="8719" y="67769"/>
                  </a:lnTo>
                  <a:lnTo>
                    <a:pt x="0" y="110961"/>
                  </a:lnTo>
                  <a:lnTo>
                    <a:pt x="0" y="554809"/>
                  </a:lnTo>
                  <a:lnTo>
                    <a:pt x="8719" y="598001"/>
                  </a:lnTo>
                  <a:lnTo>
                    <a:pt x="32499" y="633271"/>
                  </a:lnTo>
                  <a:lnTo>
                    <a:pt x="67770" y="657052"/>
                  </a:lnTo>
                  <a:lnTo>
                    <a:pt x="110961" y="665772"/>
                  </a:lnTo>
                  <a:lnTo>
                    <a:pt x="6657789" y="665772"/>
                  </a:lnTo>
                  <a:lnTo>
                    <a:pt x="6700980" y="657052"/>
                  </a:lnTo>
                  <a:lnTo>
                    <a:pt x="6736251" y="633271"/>
                  </a:lnTo>
                  <a:lnTo>
                    <a:pt x="6760031" y="598001"/>
                  </a:lnTo>
                  <a:lnTo>
                    <a:pt x="6768751" y="554809"/>
                  </a:lnTo>
                  <a:lnTo>
                    <a:pt x="6768751" y="110961"/>
                  </a:lnTo>
                  <a:lnTo>
                    <a:pt x="6760031" y="67769"/>
                  </a:lnTo>
                  <a:lnTo>
                    <a:pt x="6736251" y="32499"/>
                  </a:lnTo>
                  <a:lnTo>
                    <a:pt x="6700980" y="8719"/>
                  </a:lnTo>
                  <a:lnTo>
                    <a:pt x="6657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99591" y="602988"/>
              <a:ext cx="6769100" cy="666115"/>
            </a:xfrm>
            <a:custGeom>
              <a:avLst/>
              <a:gdLst/>
              <a:ahLst/>
              <a:cxnLst/>
              <a:rect l="l" t="t" r="r" b="b"/>
              <a:pathLst>
                <a:path w="6769100" h="666115">
                  <a:moveTo>
                    <a:pt x="0" y="110962"/>
                  </a:moveTo>
                  <a:lnTo>
                    <a:pt x="8719" y="67770"/>
                  </a:lnTo>
                  <a:lnTo>
                    <a:pt x="32499" y="32500"/>
                  </a:lnTo>
                  <a:lnTo>
                    <a:pt x="67770" y="8719"/>
                  </a:lnTo>
                  <a:lnTo>
                    <a:pt x="110961" y="0"/>
                  </a:lnTo>
                  <a:lnTo>
                    <a:pt x="6657790" y="0"/>
                  </a:lnTo>
                  <a:lnTo>
                    <a:pt x="6700981" y="8719"/>
                  </a:lnTo>
                  <a:lnTo>
                    <a:pt x="6736252" y="32500"/>
                  </a:lnTo>
                  <a:lnTo>
                    <a:pt x="6760032" y="67770"/>
                  </a:lnTo>
                  <a:lnTo>
                    <a:pt x="6768752" y="110962"/>
                  </a:lnTo>
                  <a:lnTo>
                    <a:pt x="6768752" y="554810"/>
                  </a:lnTo>
                  <a:lnTo>
                    <a:pt x="6760032" y="598001"/>
                  </a:lnTo>
                  <a:lnTo>
                    <a:pt x="6736252" y="633271"/>
                  </a:lnTo>
                  <a:lnTo>
                    <a:pt x="6700981" y="657052"/>
                  </a:lnTo>
                  <a:lnTo>
                    <a:pt x="6657790" y="665772"/>
                  </a:lnTo>
                  <a:lnTo>
                    <a:pt x="110961" y="665772"/>
                  </a:lnTo>
                  <a:lnTo>
                    <a:pt x="67770" y="657052"/>
                  </a:lnTo>
                  <a:lnTo>
                    <a:pt x="32499" y="633271"/>
                  </a:lnTo>
                  <a:lnTo>
                    <a:pt x="8719" y="598001"/>
                  </a:lnTo>
                  <a:lnTo>
                    <a:pt x="0" y="554810"/>
                  </a:lnTo>
                  <a:lnTo>
                    <a:pt x="0" y="110962"/>
                  </a:lnTo>
                  <a:close/>
                </a:path>
              </a:pathLst>
            </a:custGeom>
            <a:ln w="25400">
              <a:solidFill>
                <a:srgbClr val="806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557907" y="788559"/>
            <a:ext cx="249936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b="1" spc="-5" dirty="0">
                <a:solidFill>
                  <a:srgbClr val="1F497D"/>
                </a:solidFill>
                <a:latin typeface="Calibri"/>
                <a:cs typeface="Calibri"/>
              </a:rPr>
              <a:t>7.1.1.d </a:t>
            </a:r>
            <a:r>
              <a:rPr sz="1600" b="1" spc="-15" dirty="0">
                <a:solidFill>
                  <a:srgbClr val="1F497D"/>
                </a:solidFill>
                <a:latin typeface="Calibri"/>
                <a:cs typeface="Calibri"/>
              </a:rPr>
              <a:t>Wahana </a:t>
            </a:r>
            <a:r>
              <a:rPr sz="1600" b="1" spc="-5" dirty="0">
                <a:solidFill>
                  <a:srgbClr val="1F497D"/>
                </a:solidFill>
                <a:latin typeface="Calibri"/>
                <a:cs typeface="Calibri"/>
              </a:rPr>
              <a:t>Angkut</a:t>
            </a:r>
            <a:r>
              <a:rPr sz="1600" b="1" spc="-2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1F497D"/>
                </a:solidFill>
                <a:latin typeface="Calibri"/>
                <a:cs typeface="Calibri"/>
              </a:rPr>
              <a:t>ALPO</a:t>
            </a:r>
            <a:endParaRPr sz="16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24693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16933" y="624122"/>
            <a:ext cx="8911687" cy="167481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25398" marR="5080" indent="1899143" algn="ctr">
              <a:spcBef>
                <a:spcPts val="100"/>
              </a:spcBef>
            </a:pPr>
            <a:r>
              <a:rPr dirty="0"/>
              <a:t>FOKUS </a:t>
            </a:r>
            <a:r>
              <a:rPr spc="-5" dirty="0"/>
              <a:t>RISET  SOSIAL HUMANIORA,</a:t>
            </a:r>
            <a:r>
              <a:rPr spc="-120" dirty="0"/>
              <a:t> </a:t>
            </a:r>
            <a:r>
              <a:rPr spc="-5" dirty="0"/>
              <a:t>SENI,</a:t>
            </a:r>
          </a:p>
          <a:p>
            <a:pPr marL="595586" algn="ctr"/>
            <a:r>
              <a:rPr spc="-120" dirty="0"/>
              <a:t>BUDAYA, </a:t>
            </a:r>
            <a:r>
              <a:rPr spc="-5" dirty="0"/>
              <a:t>DAN</a:t>
            </a:r>
            <a:r>
              <a:rPr spc="95" dirty="0"/>
              <a:t> </a:t>
            </a:r>
            <a:r>
              <a:rPr spc="-5" dirty="0"/>
              <a:t>BAHASA</a:t>
            </a:r>
          </a:p>
        </p:txBody>
      </p:sp>
    </p:spTree>
    <p:extLst>
      <p:ext uri="{BB962C8B-B14F-4D97-AF65-F5344CB8AC3E}">
        <p14:creationId xmlns:p14="http://schemas.microsoft.com/office/powerpoint/2010/main" val="284974162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4" y="950331"/>
            <a:ext cx="9128125" cy="5111115"/>
            <a:chOff x="0" y="950328"/>
            <a:chExt cx="9128125" cy="5111115"/>
          </a:xfrm>
        </p:grpSpPr>
        <p:sp>
          <p:nvSpPr>
            <p:cNvPr id="3" name="object 3"/>
            <p:cNvSpPr/>
            <p:nvPr/>
          </p:nvSpPr>
          <p:spPr>
            <a:xfrm>
              <a:off x="0" y="1106325"/>
              <a:ext cx="9127700" cy="49550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39551" y="963028"/>
              <a:ext cx="8137525" cy="450215"/>
            </a:xfrm>
            <a:custGeom>
              <a:avLst/>
              <a:gdLst/>
              <a:ahLst/>
              <a:cxnLst/>
              <a:rect l="l" t="t" r="r" b="b"/>
              <a:pathLst>
                <a:path w="8137525" h="450215">
                  <a:moveTo>
                    <a:pt x="8061942" y="0"/>
                  </a:moveTo>
                  <a:lnTo>
                    <a:pt x="74962" y="0"/>
                  </a:lnTo>
                  <a:lnTo>
                    <a:pt x="45783" y="5890"/>
                  </a:lnTo>
                  <a:lnTo>
                    <a:pt x="21955" y="21955"/>
                  </a:lnTo>
                  <a:lnTo>
                    <a:pt x="5890" y="45783"/>
                  </a:lnTo>
                  <a:lnTo>
                    <a:pt x="0" y="74961"/>
                  </a:lnTo>
                  <a:lnTo>
                    <a:pt x="0" y="374784"/>
                  </a:lnTo>
                  <a:lnTo>
                    <a:pt x="5890" y="403963"/>
                  </a:lnTo>
                  <a:lnTo>
                    <a:pt x="21955" y="427791"/>
                  </a:lnTo>
                  <a:lnTo>
                    <a:pt x="45783" y="443856"/>
                  </a:lnTo>
                  <a:lnTo>
                    <a:pt x="74962" y="449747"/>
                  </a:lnTo>
                  <a:lnTo>
                    <a:pt x="8061942" y="449747"/>
                  </a:lnTo>
                  <a:lnTo>
                    <a:pt x="8091120" y="443856"/>
                  </a:lnTo>
                  <a:lnTo>
                    <a:pt x="8114947" y="427791"/>
                  </a:lnTo>
                  <a:lnTo>
                    <a:pt x="8131012" y="403963"/>
                  </a:lnTo>
                  <a:lnTo>
                    <a:pt x="8136903" y="374784"/>
                  </a:lnTo>
                  <a:lnTo>
                    <a:pt x="8136903" y="74961"/>
                  </a:lnTo>
                  <a:lnTo>
                    <a:pt x="8131012" y="45783"/>
                  </a:lnTo>
                  <a:lnTo>
                    <a:pt x="8114947" y="21955"/>
                  </a:lnTo>
                  <a:lnTo>
                    <a:pt x="8091120" y="5890"/>
                  </a:lnTo>
                  <a:lnTo>
                    <a:pt x="80619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39551" y="963028"/>
              <a:ext cx="8137525" cy="450215"/>
            </a:xfrm>
            <a:custGeom>
              <a:avLst/>
              <a:gdLst/>
              <a:ahLst/>
              <a:cxnLst/>
              <a:rect l="l" t="t" r="r" b="b"/>
              <a:pathLst>
                <a:path w="8137525" h="450215">
                  <a:moveTo>
                    <a:pt x="0" y="74962"/>
                  </a:moveTo>
                  <a:lnTo>
                    <a:pt x="5890" y="45783"/>
                  </a:lnTo>
                  <a:lnTo>
                    <a:pt x="21955" y="21955"/>
                  </a:lnTo>
                  <a:lnTo>
                    <a:pt x="45783" y="5890"/>
                  </a:lnTo>
                  <a:lnTo>
                    <a:pt x="74962" y="0"/>
                  </a:lnTo>
                  <a:lnTo>
                    <a:pt x="8061942" y="0"/>
                  </a:lnTo>
                  <a:lnTo>
                    <a:pt x="8091120" y="5890"/>
                  </a:lnTo>
                  <a:lnTo>
                    <a:pt x="8114948" y="21955"/>
                  </a:lnTo>
                  <a:lnTo>
                    <a:pt x="8131013" y="45783"/>
                  </a:lnTo>
                  <a:lnTo>
                    <a:pt x="8136904" y="74962"/>
                  </a:lnTo>
                  <a:lnTo>
                    <a:pt x="8136904" y="374785"/>
                  </a:lnTo>
                  <a:lnTo>
                    <a:pt x="8131013" y="403964"/>
                  </a:lnTo>
                  <a:lnTo>
                    <a:pt x="8114948" y="427791"/>
                  </a:lnTo>
                  <a:lnTo>
                    <a:pt x="8091120" y="443857"/>
                  </a:lnTo>
                  <a:lnTo>
                    <a:pt x="8061942" y="449748"/>
                  </a:lnTo>
                  <a:lnTo>
                    <a:pt x="74962" y="449748"/>
                  </a:lnTo>
                  <a:lnTo>
                    <a:pt x="45783" y="443857"/>
                  </a:lnTo>
                  <a:lnTo>
                    <a:pt x="21955" y="427791"/>
                  </a:lnTo>
                  <a:lnTo>
                    <a:pt x="5890" y="403964"/>
                  </a:lnTo>
                  <a:lnTo>
                    <a:pt x="0" y="374785"/>
                  </a:lnTo>
                  <a:lnTo>
                    <a:pt x="0" y="74962"/>
                  </a:lnTo>
                  <a:close/>
                </a:path>
              </a:pathLst>
            </a:custGeom>
            <a:ln w="25400">
              <a:solidFill>
                <a:srgbClr val="806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767868" y="1040588"/>
            <a:ext cx="472884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b="1" spc="-5" dirty="0">
                <a:solidFill>
                  <a:srgbClr val="1F497D"/>
                </a:solidFill>
                <a:latin typeface="Calibri"/>
                <a:cs typeface="Calibri"/>
              </a:rPr>
              <a:t>8.1.1. Perubahan </a:t>
            </a:r>
            <a:r>
              <a:rPr sz="1600" b="1" spc="-15" dirty="0">
                <a:solidFill>
                  <a:srgbClr val="1F497D"/>
                </a:solidFill>
                <a:latin typeface="Calibri"/>
                <a:cs typeface="Calibri"/>
              </a:rPr>
              <a:t>Masyarakat </a:t>
            </a:r>
            <a:r>
              <a:rPr sz="1600" b="1" spc="-5" dirty="0">
                <a:solidFill>
                  <a:srgbClr val="1F497D"/>
                </a:solidFill>
                <a:latin typeface="Calibri"/>
                <a:cs typeface="Calibri"/>
              </a:rPr>
              <a:t>Dalam </a:t>
            </a:r>
            <a:r>
              <a:rPr sz="1600" b="1" spc="-15" dirty="0">
                <a:solidFill>
                  <a:srgbClr val="1F497D"/>
                </a:solidFill>
                <a:latin typeface="Calibri"/>
                <a:cs typeface="Calibri"/>
              </a:rPr>
              <a:t>Era </a:t>
            </a:r>
            <a:r>
              <a:rPr sz="1600" b="1" spc="-11" dirty="0">
                <a:solidFill>
                  <a:srgbClr val="1F497D"/>
                </a:solidFill>
                <a:latin typeface="Calibri"/>
                <a:cs typeface="Calibri"/>
              </a:rPr>
              <a:t>Revolusi</a:t>
            </a:r>
            <a:r>
              <a:rPr sz="1600" b="1" spc="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600" b="1" spc="-11" dirty="0">
                <a:solidFill>
                  <a:srgbClr val="1F497D"/>
                </a:solidFill>
                <a:latin typeface="Calibri"/>
                <a:cs typeface="Calibri"/>
              </a:rPr>
              <a:t>Digital</a:t>
            </a:r>
            <a:endParaRPr sz="16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454601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19601" y="3724959"/>
            <a:ext cx="2712720" cy="81562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115"/>
              </a:spcBef>
            </a:pPr>
            <a:r>
              <a:rPr sz="1300" spc="-5" dirty="0">
                <a:latin typeface="Arial"/>
                <a:cs typeface="Arial"/>
              </a:rPr>
              <a:t>Karya Seni </a:t>
            </a:r>
            <a:r>
              <a:rPr sz="1300" dirty="0">
                <a:latin typeface="Arial"/>
                <a:cs typeface="Arial"/>
              </a:rPr>
              <a:t>dan </a:t>
            </a:r>
            <a:r>
              <a:rPr sz="1300" spc="-5" dirty="0">
                <a:latin typeface="Arial"/>
                <a:cs typeface="Arial"/>
              </a:rPr>
              <a:t>Inovasi Dalam  Bidang Ekonomi Kreatif </a:t>
            </a:r>
            <a:r>
              <a:rPr sz="1300" spc="15" dirty="0">
                <a:latin typeface="Wingdings"/>
                <a:cs typeface="Wingdings"/>
              </a:rPr>
              <a:t>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Arial"/>
                <a:cs typeface="Arial"/>
              </a:rPr>
              <a:t>Pelestarian </a:t>
            </a:r>
            <a:r>
              <a:rPr sz="1300" dirty="0">
                <a:latin typeface="Arial"/>
                <a:cs typeface="Arial"/>
              </a:rPr>
              <a:t>dan </a:t>
            </a:r>
            <a:r>
              <a:rPr sz="1300" spc="-5" dirty="0">
                <a:latin typeface="Arial"/>
                <a:cs typeface="Arial"/>
              </a:rPr>
              <a:t>Perlindungan Nilai-  Nilai Budaya </a:t>
            </a:r>
            <a:r>
              <a:rPr sz="1300" dirty="0">
                <a:latin typeface="Arial"/>
                <a:cs typeface="Arial"/>
              </a:rPr>
              <a:t>dan </a:t>
            </a:r>
            <a:r>
              <a:rPr sz="1300" spc="-5" dirty="0">
                <a:latin typeface="Arial"/>
                <a:cs typeface="Arial"/>
              </a:rPr>
              <a:t>Kearifan</a:t>
            </a:r>
            <a:r>
              <a:rPr sz="1300" spc="-40" dirty="0">
                <a:latin typeface="Arial"/>
                <a:cs typeface="Arial"/>
              </a:rPr>
              <a:t> </a:t>
            </a:r>
            <a:r>
              <a:rPr sz="1300" spc="-5" dirty="0">
                <a:latin typeface="Arial"/>
                <a:cs typeface="Arial"/>
              </a:rPr>
              <a:t>Lokal</a:t>
            </a:r>
            <a:endParaRPr sz="13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22937" y="1567539"/>
            <a:ext cx="3760471" cy="79025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>
              <a:spcBef>
                <a:spcPts val="311"/>
              </a:spcBef>
            </a:pPr>
            <a:r>
              <a:rPr sz="1100" b="1" spc="-5" dirty="0">
                <a:latin typeface="Calibri"/>
                <a:cs typeface="Calibri"/>
              </a:rPr>
              <a:t>Pelaksana: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14900"/>
              </a:lnSpc>
              <a:spcBef>
                <a:spcPts val="15"/>
              </a:spcBef>
            </a:pPr>
            <a:r>
              <a:rPr sz="1100" b="1" u="sng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Balitbang Kemendikbud</a:t>
            </a:r>
            <a:r>
              <a:rPr sz="1100" b="1" spc="-5" dirty="0">
                <a:latin typeface="Calibri"/>
                <a:cs typeface="Calibri"/>
              </a:rPr>
              <a:t>, Balitbang Kemenperin, Kementerian  Pariwisata, Kementerian Hukum dan </a:t>
            </a:r>
            <a:r>
              <a:rPr sz="1100" b="1" dirty="0">
                <a:latin typeface="Calibri"/>
                <a:cs typeface="Calibri"/>
              </a:rPr>
              <a:t>HAM, </a:t>
            </a:r>
            <a:r>
              <a:rPr sz="1100" b="1" spc="-5" dirty="0">
                <a:latin typeface="Calibri"/>
                <a:cs typeface="Calibri"/>
              </a:rPr>
              <a:t>KementerianKP, LIPI,  BeKraf, Perguruan </a:t>
            </a:r>
            <a:r>
              <a:rPr sz="1100" b="1" dirty="0">
                <a:latin typeface="Calibri"/>
                <a:cs typeface="Calibri"/>
              </a:rPr>
              <a:t>Tinggi, </a:t>
            </a:r>
            <a:r>
              <a:rPr sz="1100" b="1" spc="-11" dirty="0">
                <a:latin typeface="Calibri"/>
                <a:cs typeface="Calibri"/>
              </a:rPr>
              <a:t>Badan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spc="-11" dirty="0">
                <a:latin typeface="Calibri"/>
                <a:cs typeface="Calibri"/>
              </a:rPr>
              <a:t>Usaha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095806" y="1602749"/>
            <a:ext cx="3096895" cy="291465"/>
            <a:chOff x="5571797" y="1602741"/>
            <a:chExt cx="3096895" cy="291465"/>
          </a:xfrm>
        </p:grpSpPr>
        <p:sp>
          <p:nvSpPr>
            <p:cNvPr id="5" name="object 5"/>
            <p:cNvSpPr/>
            <p:nvPr/>
          </p:nvSpPr>
          <p:spPr>
            <a:xfrm>
              <a:off x="5571797" y="1808165"/>
              <a:ext cx="638810" cy="85725"/>
            </a:xfrm>
            <a:custGeom>
              <a:avLst/>
              <a:gdLst/>
              <a:ahLst/>
              <a:cxnLst/>
              <a:rect l="l" t="t" r="r" b="b"/>
              <a:pathLst>
                <a:path w="638810" h="85725">
                  <a:moveTo>
                    <a:pt x="552777" y="0"/>
                  </a:moveTo>
                  <a:lnTo>
                    <a:pt x="552777" y="28575"/>
                  </a:lnTo>
                  <a:lnTo>
                    <a:pt x="71437" y="28575"/>
                  </a:lnTo>
                  <a:lnTo>
                    <a:pt x="42862" y="0"/>
                  </a:lnTo>
                  <a:lnTo>
                    <a:pt x="0" y="42861"/>
                  </a:lnTo>
                  <a:lnTo>
                    <a:pt x="42862" y="85725"/>
                  </a:lnTo>
                  <a:lnTo>
                    <a:pt x="71437" y="57150"/>
                  </a:lnTo>
                  <a:lnTo>
                    <a:pt x="552777" y="57150"/>
                  </a:lnTo>
                  <a:lnTo>
                    <a:pt x="552777" y="85725"/>
                  </a:lnTo>
                  <a:lnTo>
                    <a:pt x="638502" y="42862"/>
                  </a:lnTo>
                  <a:lnTo>
                    <a:pt x="552777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186487" y="1801817"/>
              <a:ext cx="638810" cy="85725"/>
            </a:xfrm>
            <a:custGeom>
              <a:avLst/>
              <a:gdLst/>
              <a:ahLst/>
              <a:cxnLst/>
              <a:rect l="l" t="t" r="r" b="b"/>
              <a:pathLst>
                <a:path w="638809" h="85725">
                  <a:moveTo>
                    <a:pt x="552777" y="1"/>
                  </a:moveTo>
                  <a:lnTo>
                    <a:pt x="552777" y="28576"/>
                  </a:lnTo>
                  <a:lnTo>
                    <a:pt x="71437" y="28575"/>
                  </a:lnTo>
                  <a:lnTo>
                    <a:pt x="42862" y="0"/>
                  </a:lnTo>
                  <a:lnTo>
                    <a:pt x="0" y="42862"/>
                  </a:lnTo>
                  <a:lnTo>
                    <a:pt x="42862" y="85725"/>
                  </a:lnTo>
                  <a:lnTo>
                    <a:pt x="71437" y="57150"/>
                  </a:lnTo>
                  <a:lnTo>
                    <a:pt x="552777" y="57151"/>
                  </a:lnTo>
                  <a:lnTo>
                    <a:pt x="552777" y="85726"/>
                  </a:lnTo>
                  <a:lnTo>
                    <a:pt x="638502" y="42863"/>
                  </a:lnTo>
                  <a:lnTo>
                    <a:pt x="552777" y="1"/>
                  </a:lnTo>
                  <a:close/>
                </a:path>
              </a:pathLst>
            </a:custGeom>
            <a:solidFill>
              <a:srgbClr val="6325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807675" y="1801817"/>
              <a:ext cx="638810" cy="85725"/>
            </a:xfrm>
            <a:custGeom>
              <a:avLst/>
              <a:gdLst/>
              <a:ahLst/>
              <a:cxnLst/>
              <a:rect l="l" t="t" r="r" b="b"/>
              <a:pathLst>
                <a:path w="638809" h="85725">
                  <a:moveTo>
                    <a:pt x="552777" y="1"/>
                  </a:moveTo>
                  <a:lnTo>
                    <a:pt x="552777" y="28576"/>
                  </a:lnTo>
                  <a:lnTo>
                    <a:pt x="71437" y="28575"/>
                  </a:lnTo>
                  <a:lnTo>
                    <a:pt x="42862" y="0"/>
                  </a:lnTo>
                  <a:lnTo>
                    <a:pt x="0" y="42862"/>
                  </a:lnTo>
                  <a:lnTo>
                    <a:pt x="42862" y="85725"/>
                  </a:lnTo>
                  <a:lnTo>
                    <a:pt x="71437" y="57150"/>
                  </a:lnTo>
                  <a:lnTo>
                    <a:pt x="552777" y="57151"/>
                  </a:lnTo>
                  <a:lnTo>
                    <a:pt x="552777" y="85726"/>
                  </a:lnTo>
                  <a:lnTo>
                    <a:pt x="638502" y="42863"/>
                  </a:lnTo>
                  <a:lnTo>
                    <a:pt x="552777" y="1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424599" y="1808175"/>
              <a:ext cx="638810" cy="85725"/>
            </a:xfrm>
            <a:custGeom>
              <a:avLst/>
              <a:gdLst/>
              <a:ahLst/>
              <a:cxnLst/>
              <a:rect l="l" t="t" r="r" b="b"/>
              <a:pathLst>
                <a:path w="638809" h="85725">
                  <a:moveTo>
                    <a:pt x="552777" y="1"/>
                  </a:moveTo>
                  <a:lnTo>
                    <a:pt x="552777" y="28576"/>
                  </a:lnTo>
                  <a:lnTo>
                    <a:pt x="71437" y="28575"/>
                  </a:lnTo>
                  <a:lnTo>
                    <a:pt x="42862" y="0"/>
                  </a:lnTo>
                  <a:lnTo>
                    <a:pt x="0" y="42862"/>
                  </a:lnTo>
                  <a:lnTo>
                    <a:pt x="42862" y="85725"/>
                  </a:lnTo>
                  <a:lnTo>
                    <a:pt x="71437" y="57150"/>
                  </a:lnTo>
                  <a:lnTo>
                    <a:pt x="552777" y="57151"/>
                  </a:lnTo>
                  <a:lnTo>
                    <a:pt x="552777" y="85726"/>
                  </a:lnTo>
                  <a:lnTo>
                    <a:pt x="638502" y="42863"/>
                  </a:lnTo>
                  <a:lnTo>
                    <a:pt x="552777" y="1"/>
                  </a:lnTo>
                  <a:close/>
                </a:path>
              </a:pathLst>
            </a:custGeom>
            <a:solidFill>
              <a:srgbClr val="B3A2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029764" y="1808165"/>
              <a:ext cx="638810" cy="85725"/>
            </a:xfrm>
            <a:custGeom>
              <a:avLst/>
              <a:gdLst/>
              <a:ahLst/>
              <a:cxnLst/>
              <a:rect l="l" t="t" r="r" b="b"/>
              <a:pathLst>
                <a:path w="638809" h="85725">
                  <a:moveTo>
                    <a:pt x="552777" y="0"/>
                  </a:moveTo>
                  <a:lnTo>
                    <a:pt x="552777" y="28575"/>
                  </a:lnTo>
                  <a:lnTo>
                    <a:pt x="71437" y="28575"/>
                  </a:lnTo>
                  <a:lnTo>
                    <a:pt x="42862" y="0"/>
                  </a:lnTo>
                  <a:lnTo>
                    <a:pt x="0" y="42861"/>
                  </a:lnTo>
                  <a:lnTo>
                    <a:pt x="42862" y="85725"/>
                  </a:lnTo>
                  <a:lnTo>
                    <a:pt x="71437" y="57150"/>
                  </a:lnTo>
                  <a:lnTo>
                    <a:pt x="552777" y="57150"/>
                  </a:lnTo>
                  <a:lnTo>
                    <a:pt x="552777" y="85725"/>
                  </a:lnTo>
                  <a:lnTo>
                    <a:pt x="638502" y="42862"/>
                  </a:lnTo>
                  <a:lnTo>
                    <a:pt x="552777" y="0"/>
                  </a:lnTo>
                  <a:close/>
                </a:path>
              </a:pathLst>
            </a:custGeom>
            <a:solidFill>
              <a:srgbClr val="39B0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772890" y="1615441"/>
              <a:ext cx="196215" cy="178435"/>
            </a:xfrm>
            <a:custGeom>
              <a:avLst/>
              <a:gdLst/>
              <a:ahLst/>
              <a:cxnLst/>
              <a:rect l="l" t="t" r="r" b="b"/>
              <a:pathLst>
                <a:path w="196214" h="178435">
                  <a:moveTo>
                    <a:pt x="195618" y="0"/>
                  </a:moveTo>
                  <a:lnTo>
                    <a:pt x="0" y="0"/>
                  </a:lnTo>
                  <a:lnTo>
                    <a:pt x="0" y="177985"/>
                  </a:lnTo>
                  <a:lnTo>
                    <a:pt x="195618" y="177985"/>
                  </a:lnTo>
                  <a:lnTo>
                    <a:pt x="19561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772890" y="1615441"/>
              <a:ext cx="196215" cy="178435"/>
            </a:xfrm>
            <a:custGeom>
              <a:avLst/>
              <a:gdLst/>
              <a:ahLst/>
              <a:cxnLst/>
              <a:rect l="l" t="t" r="r" b="b"/>
              <a:pathLst>
                <a:path w="196214" h="178435">
                  <a:moveTo>
                    <a:pt x="0" y="0"/>
                  </a:moveTo>
                  <a:lnTo>
                    <a:pt x="195618" y="0"/>
                  </a:lnTo>
                  <a:lnTo>
                    <a:pt x="195618" y="177986"/>
                  </a:lnTo>
                  <a:lnTo>
                    <a:pt x="0" y="177986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402286" y="1615441"/>
              <a:ext cx="196215" cy="178435"/>
            </a:xfrm>
            <a:custGeom>
              <a:avLst/>
              <a:gdLst/>
              <a:ahLst/>
              <a:cxnLst/>
              <a:rect l="l" t="t" r="r" b="b"/>
              <a:pathLst>
                <a:path w="196215" h="178435">
                  <a:moveTo>
                    <a:pt x="195618" y="0"/>
                  </a:moveTo>
                  <a:lnTo>
                    <a:pt x="0" y="0"/>
                  </a:lnTo>
                  <a:lnTo>
                    <a:pt x="0" y="177985"/>
                  </a:lnTo>
                  <a:lnTo>
                    <a:pt x="195618" y="177985"/>
                  </a:lnTo>
                  <a:lnTo>
                    <a:pt x="195618" y="0"/>
                  </a:lnTo>
                  <a:close/>
                </a:path>
              </a:pathLst>
            </a:custGeom>
            <a:solidFill>
              <a:srgbClr val="6325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402286" y="1615441"/>
              <a:ext cx="196215" cy="178435"/>
            </a:xfrm>
            <a:custGeom>
              <a:avLst/>
              <a:gdLst/>
              <a:ahLst/>
              <a:cxnLst/>
              <a:rect l="l" t="t" r="r" b="b"/>
              <a:pathLst>
                <a:path w="196215" h="178435">
                  <a:moveTo>
                    <a:pt x="0" y="0"/>
                  </a:moveTo>
                  <a:lnTo>
                    <a:pt x="195618" y="0"/>
                  </a:lnTo>
                  <a:lnTo>
                    <a:pt x="195618" y="177986"/>
                  </a:lnTo>
                  <a:lnTo>
                    <a:pt x="0" y="177986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632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984563" y="1625686"/>
              <a:ext cx="196215" cy="178435"/>
            </a:xfrm>
            <a:custGeom>
              <a:avLst/>
              <a:gdLst/>
              <a:ahLst/>
              <a:cxnLst/>
              <a:rect l="l" t="t" r="r" b="b"/>
              <a:pathLst>
                <a:path w="196215" h="178435">
                  <a:moveTo>
                    <a:pt x="195618" y="0"/>
                  </a:moveTo>
                  <a:lnTo>
                    <a:pt x="0" y="0"/>
                  </a:lnTo>
                  <a:lnTo>
                    <a:pt x="0" y="177986"/>
                  </a:lnTo>
                  <a:lnTo>
                    <a:pt x="195618" y="177986"/>
                  </a:lnTo>
                  <a:lnTo>
                    <a:pt x="19561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984563" y="1625686"/>
              <a:ext cx="196215" cy="178435"/>
            </a:xfrm>
            <a:custGeom>
              <a:avLst/>
              <a:gdLst/>
              <a:ahLst/>
              <a:cxnLst/>
              <a:rect l="l" t="t" r="r" b="b"/>
              <a:pathLst>
                <a:path w="196215" h="178435">
                  <a:moveTo>
                    <a:pt x="0" y="0"/>
                  </a:moveTo>
                  <a:lnTo>
                    <a:pt x="195618" y="0"/>
                  </a:lnTo>
                  <a:lnTo>
                    <a:pt x="195618" y="177986"/>
                  </a:lnTo>
                  <a:lnTo>
                    <a:pt x="0" y="177986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611127" y="1627620"/>
              <a:ext cx="196215" cy="178435"/>
            </a:xfrm>
            <a:custGeom>
              <a:avLst/>
              <a:gdLst/>
              <a:ahLst/>
              <a:cxnLst/>
              <a:rect l="l" t="t" r="r" b="b"/>
              <a:pathLst>
                <a:path w="196215" h="178435">
                  <a:moveTo>
                    <a:pt x="195618" y="0"/>
                  </a:moveTo>
                  <a:lnTo>
                    <a:pt x="0" y="0"/>
                  </a:lnTo>
                  <a:lnTo>
                    <a:pt x="0" y="177985"/>
                  </a:lnTo>
                  <a:lnTo>
                    <a:pt x="195618" y="177985"/>
                  </a:lnTo>
                  <a:lnTo>
                    <a:pt x="195618" y="0"/>
                  </a:lnTo>
                  <a:close/>
                </a:path>
              </a:pathLst>
            </a:custGeom>
            <a:solidFill>
              <a:srgbClr val="B3A2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611127" y="1627620"/>
              <a:ext cx="196215" cy="178435"/>
            </a:xfrm>
            <a:custGeom>
              <a:avLst/>
              <a:gdLst/>
              <a:ahLst/>
              <a:cxnLst/>
              <a:rect l="l" t="t" r="r" b="b"/>
              <a:pathLst>
                <a:path w="196215" h="178435">
                  <a:moveTo>
                    <a:pt x="0" y="0"/>
                  </a:moveTo>
                  <a:lnTo>
                    <a:pt x="195618" y="0"/>
                  </a:lnTo>
                  <a:lnTo>
                    <a:pt x="195618" y="177986"/>
                  </a:lnTo>
                  <a:lnTo>
                    <a:pt x="0" y="177986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B3A2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223483" y="1627544"/>
              <a:ext cx="196215" cy="178435"/>
            </a:xfrm>
            <a:custGeom>
              <a:avLst/>
              <a:gdLst/>
              <a:ahLst/>
              <a:cxnLst/>
              <a:rect l="l" t="t" r="r" b="b"/>
              <a:pathLst>
                <a:path w="196215" h="178435">
                  <a:moveTo>
                    <a:pt x="195618" y="0"/>
                  </a:moveTo>
                  <a:lnTo>
                    <a:pt x="0" y="0"/>
                  </a:lnTo>
                  <a:lnTo>
                    <a:pt x="0" y="177986"/>
                  </a:lnTo>
                  <a:lnTo>
                    <a:pt x="195618" y="177986"/>
                  </a:lnTo>
                  <a:lnTo>
                    <a:pt x="195618" y="0"/>
                  </a:lnTo>
                  <a:close/>
                </a:path>
              </a:pathLst>
            </a:custGeom>
            <a:solidFill>
              <a:srgbClr val="39B0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223483" y="1627544"/>
              <a:ext cx="196215" cy="178435"/>
            </a:xfrm>
            <a:custGeom>
              <a:avLst/>
              <a:gdLst/>
              <a:ahLst/>
              <a:cxnLst/>
              <a:rect l="l" t="t" r="r" b="b"/>
              <a:pathLst>
                <a:path w="196215" h="178435">
                  <a:moveTo>
                    <a:pt x="0" y="0"/>
                  </a:moveTo>
                  <a:lnTo>
                    <a:pt x="195618" y="0"/>
                  </a:lnTo>
                  <a:lnTo>
                    <a:pt x="195618" y="177986"/>
                  </a:lnTo>
                  <a:lnTo>
                    <a:pt x="0" y="177986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9B0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8407681" y="1823712"/>
            <a:ext cx="404495" cy="403185"/>
          </a:xfrm>
          <a:prstGeom prst="rect">
            <a:avLst/>
          </a:prstGeom>
        </p:spPr>
        <p:txBody>
          <a:bodyPr vert="horz" wrap="square" lIns="0" tIns="38098" rIns="0" bIns="0" rtlCol="0">
            <a:spAutoFit/>
          </a:bodyPr>
          <a:lstStyle/>
          <a:p>
            <a:pPr marL="92704">
              <a:spcBef>
                <a:spcPts val="300"/>
              </a:spcBef>
            </a:pPr>
            <a:r>
              <a:rPr sz="1100" spc="-5" dirty="0">
                <a:latin typeface="Arial"/>
                <a:cs typeface="Arial"/>
              </a:rPr>
              <a:t>2022</a:t>
            </a:r>
            <a:endParaRPr sz="1100">
              <a:latin typeface="Arial"/>
              <a:cs typeface="Arial"/>
            </a:endParaRPr>
          </a:p>
          <a:p>
            <a:pPr marL="12700">
              <a:spcBef>
                <a:spcPts val="204"/>
              </a:spcBef>
            </a:pPr>
            <a:r>
              <a:rPr sz="1100" b="1" dirty="0">
                <a:latin typeface="Arial"/>
                <a:cs typeface="Arial"/>
              </a:rPr>
              <a:t>Rp.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999645" y="1856879"/>
            <a:ext cx="429895" cy="36163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18102">
              <a:spcBef>
                <a:spcPts val="115"/>
              </a:spcBef>
            </a:pPr>
            <a:r>
              <a:rPr sz="1100" spc="-5" dirty="0">
                <a:latin typeface="Arial"/>
                <a:cs typeface="Arial"/>
              </a:rPr>
              <a:t>2023</a:t>
            </a:r>
            <a:endParaRPr sz="1100">
              <a:latin typeface="Arial"/>
              <a:cs typeface="Arial"/>
            </a:endParaRPr>
          </a:p>
          <a:p>
            <a:pPr marL="12700">
              <a:spcBef>
                <a:spcPts val="65"/>
              </a:spcBef>
            </a:pPr>
            <a:r>
              <a:rPr sz="1100" b="1" dirty="0">
                <a:latin typeface="Arial"/>
                <a:cs typeface="Arial"/>
              </a:rPr>
              <a:t>Rp.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624098" y="1856884"/>
            <a:ext cx="427991" cy="35471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16197">
              <a:spcBef>
                <a:spcPts val="115"/>
              </a:spcBef>
            </a:pPr>
            <a:r>
              <a:rPr sz="1100" spc="-5" dirty="0">
                <a:latin typeface="Arial"/>
                <a:cs typeface="Arial"/>
              </a:rPr>
              <a:t>2024</a:t>
            </a:r>
            <a:endParaRPr sz="1100">
              <a:latin typeface="Arial"/>
              <a:cs typeface="Arial"/>
            </a:endParaRPr>
          </a:p>
          <a:p>
            <a:pPr marL="12700">
              <a:spcBef>
                <a:spcPts val="11"/>
              </a:spcBef>
            </a:pPr>
            <a:r>
              <a:rPr sz="1100" b="1" dirty="0">
                <a:latin typeface="Arial"/>
                <a:cs typeface="Arial"/>
              </a:rPr>
              <a:t>Rp.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180056" y="1838715"/>
            <a:ext cx="1017269" cy="622604"/>
          </a:xfrm>
          <a:prstGeom prst="rect">
            <a:avLst/>
          </a:prstGeom>
        </p:spPr>
        <p:txBody>
          <a:bodyPr vert="horz" wrap="square" lIns="0" tIns="33018" rIns="0" bIns="0" rtlCol="0">
            <a:spAutoFit/>
          </a:bodyPr>
          <a:lstStyle/>
          <a:p>
            <a:pPr marL="151755">
              <a:spcBef>
                <a:spcPts val="259"/>
              </a:spcBef>
              <a:tabLst>
                <a:tab pos="705433" algn="l"/>
              </a:tabLst>
            </a:pPr>
            <a:r>
              <a:rPr sz="1100" spc="-5" dirty="0">
                <a:latin typeface="Arial"/>
                <a:cs typeface="Arial"/>
              </a:rPr>
              <a:t>202</a:t>
            </a:r>
            <a:r>
              <a:rPr sz="1100" spc="5" dirty="0">
                <a:latin typeface="Arial"/>
                <a:cs typeface="Arial"/>
              </a:rPr>
              <a:t>0</a:t>
            </a:r>
            <a:r>
              <a:rPr sz="1100" dirty="0">
                <a:latin typeface="Arial"/>
                <a:cs typeface="Arial"/>
              </a:rPr>
              <a:t>	</a:t>
            </a:r>
            <a:r>
              <a:rPr sz="1100" spc="-5" dirty="0">
                <a:latin typeface="Arial"/>
                <a:cs typeface="Arial"/>
              </a:rPr>
              <a:t>2021</a:t>
            </a:r>
            <a:endParaRPr sz="1100">
              <a:latin typeface="Arial"/>
              <a:cs typeface="Arial"/>
            </a:endParaRPr>
          </a:p>
          <a:p>
            <a:pPr marL="12700">
              <a:spcBef>
                <a:spcPts val="160"/>
              </a:spcBef>
              <a:tabLst>
                <a:tab pos="656542" algn="l"/>
              </a:tabLst>
            </a:pPr>
            <a:r>
              <a:rPr sz="1600" b="1" baseline="2645" dirty="0">
                <a:latin typeface="Arial"/>
                <a:cs typeface="Arial"/>
              </a:rPr>
              <a:t>Rp.	</a:t>
            </a:r>
            <a:r>
              <a:rPr sz="1100" b="1" dirty="0">
                <a:latin typeface="Arial"/>
                <a:cs typeface="Arial"/>
              </a:rPr>
              <a:t>Rp.</a:t>
            </a:r>
            <a:endParaRPr sz="1100">
              <a:latin typeface="Arial"/>
              <a:cs typeface="Arial"/>
            </a:endParaRPr>
          </a:p>
          <a:p>
            <a:pPr marL="144135">
              <a:spcBef>
                <a:spcPts val="475"/>
              </a:spcBef>
            </a:pPr>
            <a:r>
              <a:rPr sz="1100" b="1" spc="-5" dirty="0">
                <a:latin typeface="Arial"/>
                <a:cs typeface="Arial"/>
              </a:rPr>
              <a:t>Target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345049" y="2034965"/>
            <a:ext cx="729615" cy="35330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5"/>
              </a:spcBef>
            </a:pPr>
            <a:r>
              <a:rPr sz="1100" b="1" spc="-5" dirty="0">
                <a:latin typeface="Arial"/>
                <a:cs typeface="Arial"/>
              </a:rPr>
              <a:t>Anggaran</a:t>
            </a:r>
            <a:r>
              <a:rPr sz="1100" b="1" spc="-65" dirty="0">
                <a:latin typeface="Arial"/>
                <a:cs typeface="Arial"/>
              </a:rPr>
              <a:t> </a:t>
            </a:r>
            <a:r>
              <a:rPr sz="1100" b="1" spc="5" dirty="0">
                <a:latin typeface="Arial"/>
                <a:cs typeface="Arial"/>
              </a:rPr>
              <a:t>: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938840" y="2257709"/>
            <a:ext cx="2403645" cy="18402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5"/>
              </a:spcBef>
              <a:tabLst>
                <a:tab pos="202550" algn="l"/>
              </a:tabLst>
            </a:pPr>
            <a:r>
              <a:rPr sz="1100" b="1" spc="5" dirty="0">
                <a:latin typeface="Arial"/>
                <a:cs typeface="Arial"/>
              </a:rPr>
              <a:t>:	</a:t>
            </a:r>
            <a:r>
              <a:rPr sz="1100" b="1" spc="-5" dirty="0">
                <a:latin typeface="Arial"/>
                <a:cs typeface="Arial"/>
              </a:rPr>
              <a:t>Produk inovasi seni</a:t>
            </a:r>
            <a:r>
              <a:rPr sz="1100" b="1" spc="-6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yang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135817" y="2434916"/>
            <a:ext cx="3231210" cy="52257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>
              <a:spcBef>
                <a:spcPts val="115"/>
              </a:spcBef>
            </a:pPr>
            <a:r>
              <a:rPr sz="1100" b="1" spc="-5" dirty="0">
                <a:latin typeface="Arial"/>
                <a:cs typeface="Arial"/>
              </a:rPr>
              <a:t>bersinggungan teknologi analog/digital  dengan kebaruan estetik berbasis budaya  lokal sebagai penunjang ekonomi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kreatif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649156" y="2638729"/>
            <a:ext cx="5313757" cy="29858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28"/>
          <p:cNvGrpSpPr/>
          <p:nvPr/>
        </p:nvGrpSpPr>
        <p:grpSpPr>
          <a:xfrm>
            <a:off x="2489412" y="535981"/>
            <a:ext cx="7154545" cy="691515"/>
            <a:chOff x="965403" y="535980"/>
            <a:chExt cx="7154545" cy="691515"/>
          </a:xfrm>
        </p:grpSpPr>
        <p:sp>
          <p:nvSpPr>
            <p:cNvPr id="29" name="object 29"/>
            <p:cNvSpPr/>
            <p:nvPr/>
          </p:nvSpPr>
          <p:spPr>
            <a:xfrm>
              <a:off x="978103" y="548680"/>
              <a:ext cx="7129145" cy="666115"/>
            </a:xfrm>
            <a:custGeom>
              <a:avLst/>
              <a:gdLst/>
              <a:ahLst/>
              <a:cxnLst/>
              <a:rect l="l" t="t" r="r" b="b"/>
              <a:pathLst>
                <a:path w="7129145" h="666115">
                  <a:moveTo>
                    <a:pt x="7017829" y="0"/>
                  </a:moveTo>
                  <a:lnTo>
                    <a:pt x="110962" y="0"/>
                  </a:lnTo>
                  <a:lnTo>
                    <a:pt x="67770" y="8720"/>
                  </a:lnTo>
                  <a:lnTo>
                    <a:pt x="32500" y="32500"/>
                  </a:lnTo>
                  <a:lnTo>
                    <a:pt x="8719" y="67770"/>
                  </a:lnTo>
                  <a:lnTo>
                    <a:pt x="0" y="110962"/>
                  </a:lnTo>
                  <a:lnTo>
                    <a:pt x="0" y="554808"/>
                  </a:lnTo>
                  <a:lnTo>
                    <a:pt x="8719" y="597999"/>
                  </a:lnTo>
                  <a:lnTo>
                    <a:pt x="32500" y="633270"/>
                  </a:lnTo>
                  <a:lnTo>
                    <a:pt x="67770" y="657050"/>
                  </a:lnTo>
                  <a:lnTo>
                    <a:pt x="110962" y="665770"/>
                  </a:lnTo>
                  <a:lnTo>
                    <a:pt x="7017829" y="665770"/>
                  </a:lnTo>
                  <a:lnTo>
                    <a:pt x="7061021" y="657050"/>
                  </a:lnTo>
                  <a:lnTo>
                    <a:pt x="7096291" y="633270"/>
                  </a:lnTo>
                  <a:lnTo>
                    <a:pt x="7120072" y="597999"/>
                  </a:lnTo>
                  <a:lnTo>
                    <a:pt x="7128792" y="554808"/>
                  </a:lnTo>
                  <a:lnTo>
                    <a:pt x="7128792" y="110962"/>
                  </a:lnTo>
                  <a:lnTo>
                    <a:pt x="7120072" y="67770"/>
                  </a:lnTo>
                  <a:lnTo>
                    <a:pt x="7096291" y="32500"/>
                  </a:lnTo>
                  <a:lnTo>
                    <a:pt x="7061021" y="8720"/>
                  </a:lnTo>
                  <a:lnTo>
                    <a:pt x="70178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78103" y="548680"/>
              <a:ext cx="7129145" cy="666115"/>
            </a:xfrm>
            <a:custGeom>
              <a:avLst/>
              <a:gdLst/>
              <a:ahLst/>
              <a:cxnLst/>
              <a:rect l="l" t="t" r="r" b="b"/>
              <a:pathLst>
                <a:path w="7129145" h="666115">
                  <a:moveTo>
                    <a:pt x="0" y="110963"/>
                  </a:moveTo>
                  <a:lnTo>
                    <a:pt x="8719" y="67771"/>
                  </a:lnTo>
                  <a:lnTo>
                    <a:pt x="32500" y="32500"/>
                  </a:lnTo>
                  <a:lnTo>
                    <a:pt x="67770" y="8720"/>
                  </a:lnTo>
                  <a:lnTo>
                    <a:pt x="110962" y="0"/>
                  </a:lnTo>
                  <a:lnTo>
                    <a:pt x="7017829" y="0"/>
                  </a:lnTo>
                  <a:lnTo>
                    <a:pt x="7061020" y="8720"/>
                  </a:lnTo>
                  <a:lnTo>
                    <a:pt x="7096291" y="32500"/>
                  </a:lnTo>
                  <a:lnTo>
                    <a:pt x="7120072" y="67771"/>
                  </a:lnTo>
                  <a:lnTo>
                    <a:pt x="7128792" y="110963"/>
                  </a:lnTo>
                  <a:lnTo>
                    <a:pt x="7128792" y="554808"/>
                  </a:lnTo>
                  <a:lnTo>
                    <a:pt x="7120072" y="598000"/>
                  </a:lnTo>
                  <a:lnTo>
                    <a:pt x="7096291" y="633271"/>
                  </a:lnTo>
                  <a:lnTo>
                    <a:pt x="7061020" y="657051"/>
                  </a:lnTo>
                  <a:lnTo>
                    <a:pt x="7017829" y="665772"/>
                  </a:lnTo>
                  <a:lnTo>
                    <a:pt x="110962" y="665772"/>
                  </a:lnTo>
                  <a:lnTo>
                    <a:pt x="67770" y="657051"/>
                  </a:lnTo>
                  <a:lnTo>
                    <a:pt x="32500" y="633271"/>
                  </a:lnTo>
                  <a:lnTo>
                    <a:pt x="8719" y="598000"/>
                  </a:lnTo>
                  <a:lnTo>
                    <a:pt x="0" y="554808"/>
                  </a:lnTo>
                  <a:lnTo>
                    <a:pt x="0" y="110963"/>
                  </a:lnTo>
                  <a:close/>
                </a:path>
              </a:pathLst>
            </a:custGeom>
            <a:ln w="25400">
              <a:solidFill>
                <a:srgbClr val="806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1B9D7821-2C1A-4C0C-9397-976400AC0D58}"/>
              </a:ext>
            </a:extLst>
          </p:cNvPr>
          <p:cNvSpPr txBox="1"/>
          <p:nvPr/>
        </p:nvSpPr>
        <p:spPr>
          <a:xfrm>
            <a:off x="2761673" y="729675"/>
            <a:ext cx="679209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Inovasi</a:t>
            </a:r>
            <a:r>
              <a:rPr lang="en-US" b="1" dirty="0"/>
              <a:t> dan </a:t>
            </a:r>
            <a:r>
              <a:rPr lang="en-US" b="1" dirty="0" err="1"/>
              <a:t>Pengkayaan</a:t>
            </a:r>
            <a:r>
              <a:rPr lang="en-US" b="1" dirty="0"/>
              <a:t> </a:t>
            </a:r>
            <a:r>
              <a:rPr lang="en-US" b="1" dirty="0" err="1"/>
              <a:t>Seni</a:t>
            </a:r>
            <a:r>
              <a:rPr lang="en-US" b="1" dirty="0"/>
              <a:t> </a:t>
            </a:r>
            <a:r>
              <a:rPr lang="en-US" b="1" dirty="0" err="1"/>
              <a:t>serta</a:t>
            </a:r>
            <a:r>
              <a:rPr lang="en-US" b="1" dirty="0"/>
              <a:t> </a:t>
            </a:r>
            <a:r>
              <a:rPr lang="en-US" b="1" dirty="0" err="1"/>
              <a:t>Industri</a:t>
            </a:r>
            <a:r>
              <a:rPr lang="en-US" b="1" dirty="0"/>
              <a:t> </a:t>
            </a:r>
            <a:r>
              <a:rPr lang="en-US" b="1" dirty="0" err="1"/>
              <a:t>Kreatif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247673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18167" y="666537"/>
            <a:ext cx="4141471" cy="112082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 indent="137151">
              <a:spcBef>
                <a:spcPts val="100"/>
              </a:spcBef>
            </a:pPr>
            <a:r>
              <a:rPr dirty="0"/>
              <a:t>FOKUS </a:t>
            </a:r>
            <a:r>
              <a:rPr spc="-5" dirty="0"/>
              <a:t>RISET  </a:t>
            </a:r>
            <a:r>
              <a:rPr dirty="0"/>
              <a:t>MU</a:t>
            </a:r>
            <a:r>
              <a:rPr spc="-335" dirty="0"/>
              <a:t>L</a:t>
            </a:r>
            <a:r>
              <a:rPr dirty="0"/>
              <a:t>T</a:t>
            </a:r>
            <a:r>
              <a:rPr spc="-5" dirty="0"/>
              <a:t>I</a:t>
            </a:r>
            <a:r>
              <a:rPr dirty="0"/>
              <a:t>D</a:t>
            </a:r>
            <a:r>
              <a:rPr spc="-5" dirty="0"/>
              <a:t>ISIP</a:t>
            </a:r>
            <a:r>
              <a:rPr dirty="0"/>
              <a:t>L</a:t>
            </a:r>
            <a:r>
              <a:rPr spc="-5" dirty="0"/>
              <a:t>I</a:t>
            </a:r>
            <a:r>
              <a:rPr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869538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34311" y="912879"/>
            <a:ext cx="8900160" cy="5542915"/>
            <a:chOff x="210311" y="912875"/>
            <a:chExt cx="8900160" cy="5542915"/>
          </a:xfrm>
        </p:grpSpPr>
        <p:sp>
          <p:nvSpPr>
            <p:cNvPr id="3" name="object 3"/>
            <p:cNvSpPr/>
            <p:nvPr/>
          </p:nvSpPr>
          <p:spPr>
            <a:xfrm>
              <a:off x="1543811" y="1235963"/>
              <a:ext cx="3822191" cy="52197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288279" y="1214627"/>
              <a:ext cx="3822191" cy="52197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740151" y="912875"/>
              <a:ext cx="1342644" cy="56692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356603" y="912875"/>
              <a:ext cx="1796796" cy="56692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010156" y="1353311"/>
              <a:ext cx="348995" cy="4251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287523" y="1341119"/>
              <a:ext cx="1277112" cy="4572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010156" y="1597151"/>
              <a:ext cx="348995" cy="4251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287523" y="1584959"/>
              <a:ext cx="2965704" cy="45720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010156" y="1840991"/>
              <a:ext cx="348995" cy="4251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287523" y="1828800"/>
              <a:ext cx="1763268" cy="45720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010156" y="2084831"/>
              <a:ext cx="348995" cy="4251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287523" y="2072639"/>
              <a:ext cx="2386583" cy="45720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010156" y="2328672"/>
              <a:ext cx="348995" cy="4251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287523" y="2316479"/>
              <a:ext cx="2721864" cy="45720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756147" y="1353311"/>
              <a:ext cx="348996" cy="4251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033515" y="1341119"/>
              <a:ext cx="1249680" cy="4572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756147" y="1597151"/>
              <a:ext cx="348996" cy="4251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033515" y="1584959"/>
              <a:ext cx="2346960" cy="45720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756147" y="1840991"/>
              <a:ext cx="348996" cy="4251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033515" y="1828800"/>
              <a:ext cx="1969008" cy="45720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756147" y="2084831"/>
              <a:ext cx="348996" cy="4251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033515" y="2072639"/>
              <a:ext cx="2462784" cy="45720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756147" y="2328672"/>
              <a:ext cx="348996" cy="4251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033515" y="2316479"/>
              <a:ext cx="2439924" cy="45720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10311" y="1638299"/>
              <a:ext cx="1891283" cy="65532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03275" y="1885187"/>
              <a:ext cx="1132332" cy="192024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09994" y="1892426"/>
              <a:ext cx="1098181" cy="158750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10311" y="2871215"/>
              <a:ext cx="1891283" cy="65532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80288" y="3119627"/>
              <a:ext cx="201168" cy="18897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87717" y="3127121"/>
              <a:ext cx="166217" cy="154940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10311" y="4094987"/>
              <a:ext cx="1891283" cy="65531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60247" y="4341875"/>
              <a:ext cx="995171" cy="193548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66852" y="4349368"/>
              <a:ext cx="961136" cy="15875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10311" y="5318760"/>
              <a:ext cx="1891283" cy="65531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09371" y="5567172"/>
              <a:ext cx="1484376" cy="192024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16801" y="5573648"/>
              <a:ext cx="1449387" cy="158445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023872" y="2665475"/>
              <a:ext cx="348995" cy="4251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301239" y="2653283"/>
              <a:ext cx="1604772" cy="457200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023872" y="2909315"/>
              <a:ext cx="348995" cy="4251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301239" y="2897124"/>
              <a:ext cx="1630680" cy="457200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697223" y="2919983"/>
              <a:ext cx="313944" cy="315467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823715" y="2897124"/>
              <a:ext cx="769620" cy="457200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023872" y="3153155"/>
              <a:ext cx="348995" cy="4251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301239" y="3140963"/>
              <a:ext cx="1673352" cy="457200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023872" y="3396996"/>
              <a:ext cx="348995" cy="42519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301239" y="3384803"/>
              <a:ext cx="1181100" cy="457200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751576" y="2662427"/>
              <a:ext cx="348996" cy="425196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028944" y="2650236"/>
              <a:ext cx="2327148" cy="457200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751576" y="2906268"/>
              <a:ext cx="348996" cy="425196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6028944" y="2894075"/>
              <a:ext cx="1865376" cy="457200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5751576" y="3150108"/>
              <a:ext cx="348996" cy="425196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6028944" y="3137915"/>
              <a:ext cx="2471928" cy="457200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8226552" y="3137915"/>
              <a:ext cx="591311" cy="457200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5751576" y="3393947"/>
              <a:ext cx="348996" cy="425195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6028944" y="3381755"/>
              <a:ext cx="2481072" cy="457200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023872" y="3739896"/>
              <a:ext cx="348995" cy="425195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301239" y="3727703"/>
              <a:ext cx="1446276" cy="457200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023872" y="3983736"/>
              <a:ext cx="348995" cy="425195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301239" y="3971543"/>
              <a:ext cx="2705100" cy="457200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2023872" y="4227575"/>
              <a:ext cx="348995" cy="425195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2301239" y="4215384"/>
              <a:ext cx="1964436" cy="457200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2023872" y="4471416"/>
              <a:ext cx="348995" cy="425195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2301239" y="4459223"/>
              <a:ext cx="2278380" cy="457200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2023872" y="4715255"/>
              <a:ext cx="348995" cy="425195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2301239" y="4703063"/>
              <a:ext cx="2452116" cy="457200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5753100" y="3736847"/>
              <a:ext cx="348996" cy="425195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6030467" y="3724655"/>
              <a:ext cx="1624584" cy="457200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5753100" y="3980687"/>
              <a:ext cx="348996" cy="425195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6030467" y="3968496"/>
              <a:ext cx="2897124" cy="457200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5753100" y="4224528"/>
              <a:ext cx="348996" cy="425195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6030467" y="4212335"/>
              <a:ext cx="1778508" cy="457200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5753100" y="4468367"/>
              <a:ext cx="348996" cy="425195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6030467" y="4456175"/>
              <a:ext cx="2363724" cy="457200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5753100" y="4712208"/>
              <a:ext cx="348996" cy="425195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6030467" y="4700016"/>
              <a:ext cx="2820924" cy="457200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2069591" y="5100828"/>
              <a:ext cx="348995" cy="425195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2346960" y="5088635"/>
              <a:ext cx="2657856" cy="457200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2069591" y="5344667"/>
              <a:ext cx="348995" cy="425195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2346960" y="5332475"/>
              <a:ext cx="1623060" cy="457200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2069591" y="5588508"/>
              <a:ext cx="348995" cy="425196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2346960" y="5576316"/>
              <a:ext cx="2427732" cy="457200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2069591" y="5832347"/>
              <a:ext cx="348995" cy="425195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2346960" y="5820155"/>
              <a:ext cx="1761743" cy="457200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6" name="object 86"/>
          <p:cNvSpPr txBox="1"/>
          <p:nvPr/>
        </p:nvSpPr>
        <p:spPr>
          <a:xfrm>
            <a:off x="3601978" y="826303"/>
            <a:ext cx="3091815" cy="5344413"/>
          </a:xfrm>
          <a:prstGeom prst="rect">
            <a:avLst/>
          </a:prstGeom>
        </p:spPr>
        <p:txBody>
          <a:bodyPr vert="horz" wrap="square" lIns="0" tIns="153035" rIns="0" bIns="0" rtlCol="0">
            <a:spAutoFit/>
          </a:bodyPr>
          <a:lstStyle/>
          <a:p>
            <a:pPr marL="820419">
              <a:spcBef>
                <a:spcPts val="1205"/>
              </a:spcBef>
            </a:pP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CURRENT</a:t>
            </a:r>
            <a:endParaRPr sz="2000" dirty="0">
              <a:latin typeface="Calibri"/>
              <a:cs typeface="Calibri"/>
            </a:endParaRPr>
          </a:p>
          <a:p>
            <a:pPr marL="337185" indent="-287020">
              <a:spcBef>
                <a:spcPts val="875"/>
              </a:spcBef>
              <a:buFont typeface="Wingdings"/>
              <a:buChar char=""/>
              <a:tabLst>
                <a:tab pos="337185" algn="l"/>
                <a:tab pos="337820" algn="l"/>
              </a:tabLst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Fire fighting</a:t>
            </a:r>
            <a:endParaRPr sz="1600" dirty="0">
              <a:latin typeface="Calibri"/>
              <a:cs typeface="Calibri"/>
            </a:endParaRPr>
          </a:p>
          <a:p>
            <a:pPr marL="337185" indent="-287020">
              <a:buFont typeface="Wingdings"/>
              <a:buChar char=""/>
              <a:tabLst>
                <a:tab pos="337185" algn="l"/>
                <a:tab pos="337820" algn="l"/>
              </a:tabLst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Manual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data tracking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analysis</a:t>
            </a:r>
            <a:endParaRPr sz="1600" dirty="0">
              <a:latin typeface="Calibri"/>
              <a:cs typeface="Calibri"/>
            </a:endParaRPr>
          </a:p>
          <a:p>
            <a:pPr marL="337185" indent="-287020">
              <a:buFont typeface="Wingdings"/>
              <a:buChar char=""/>
              <a:tabLst>
                <a:tab pos="337185" algn="l"/>
                <a:tab pos="337820" algn="l"/>
              </a:tabLst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Manual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recording</a:t>
            </a:r>
            <a:endParaRPr sz="1600" dirty="0">
              <a:latin typeface="Calibri"/>
              <a:cs typeface="Calibri"/>
            </a:endParaRPr>
          </a:p>
          <a:p>
            <a:pPr marL="337185" indent="-287020">
              <a:buFont typeface="Wingdings"/>
              <a:buChar char=""/>
              <a:tabLst>
                <a:tab pos="337185" algn="l"/>
                <a:tab pos="337820" algn="l"/>
              </a:tabLst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Reactive problem</a:t>
            </a:r>
            <a:r>
              <a:rPr sz="1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solving</a:t>
            </a:r>
            <a:endParaRPr sz="1600" dirty="0">
              <a:latin typeface="Calibri"/>
              <a:cs typeface="Calibri"/>
            </a:endParaRPr>
          </a:p>
          <a:p>
            <a:pPr marL="337185" indent="-287020">
              <a:buFont typeface="Wingdings"/>
              <a:buChar char=""/>
              <a:tabLst>
                <a:tab pos="337185" algn="l"/>
                <a:tab pos="337820" algn="l"/>
              </a:tabLst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Human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dependant</a:t>
            </a:r>
            <a:r>
              <a:rPr sz="1600" b="1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operation</a:t>
            </a:r>
            <a:endParaRPr sz="1600" dirty="0">
              <a:latin typeface="Calibri"/>
              <a:cs typeface="Calibri"/>
            </a:endParaRPr>
          </a:p>
          <a:p>
            <a:pPr marL="350520" indent="-287020">
              <a:spcBef>
                <a:spcPts val="735"/>
              </a:spcBef>
              <a:buFont typeface="Wingdings"/>
              <a:buChar char=""/>
              <a:tabLst>
                <a:tab pos="350520" algn="l"/>
                <a:tab pos="351155" algn="l"/>
              </a:tabLst>
            </a:pPr>
            <a:r>
              <a:rPr sz="1600" b="1" spc="-10" dirty="0">
                <a:solidFill>
                  <a:srgbClr val="FFFF00"/>
                </a:solidFill>
                <a:latin typeface="Calibri"/>
                <a:cs typeface="Calibri"/>
              </a:rPr>
              <a:t>Just focus </a:t>
            </a:r>
            <a:r>
              <a:rPr sz="1600" b="1" spc="-5" dirty="0">
                <a:solidFill>
                  <a:srgbClr val="FFFF00"/>
                </a:solidFill>
                <a:latin typeface="Calibri"/>
                <a:cs typeface="Calibri"/>
              </a:rPr>
              <a:t>on</a:t>
            </a:r>
            <a:r>
              <a:rPr sz="1600" b="1" spc="3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00"/>
                </a:solidFill>
                <a:latin typeface="Calibri"/>
                <a:cs typeface="Calibri"/>
              </a:rPr>
              <a:t>IT</a:t>
            </a:r>
            <a:endParaRPr sz="1600" dirty="0">
              <a:latin typeface="Calibri"/>
              <a:cs typeface="Calibri"/>
            </a:endParaRPr>
          </a:p>
          <a:p>
            <a:pPr marL="350520" indent="-287020">
              <a:buFont typeface="Wingdings"/>
              <a:buChar char=""/>
              <a:tabLst>
                <a:tab pos="350520" algn="l"/>
                <a:tab pos="351155" algn="l"/>
              </a:tabLst>
            </a:pPr>
            <a:r>
              <a:rPr sz="1600" b="1" spc="-10" dirty="0">
                <a:solidFill>
                  <a:srgbClr val="FFFF00"/>
                </a:solidFill>
                <a:latin typeface="Calibri"/>
                <a:cs typeface="Calibri"/>
              </a:rPr>
              <a:t>Outsourced to </a:t>
            </a:r>
            <a:r>
              <a:rPr sz="1600" b="1" dirty="0">
                <a:solidFill>
                  <a:srgbClr val="FFFF00"/>
                </a:solidFill>
                <a:latin typeface="Calibri"/>
                <a:cs typeface="Calibri"/>
              </a:rPr>
              <a:t>3</a:t>
            </a:r>
            <a:r>
              <a:rPr sz="1575" b="1" baseline="26455" dirty="0">
                <a:solidFill>
                  <a:srgbClr val="FFFF00"/>
                </a:solidFill>
                <a:latin typeface="Calibri"/>
                <a:cs typeface="Calibri"/>
              </a:rPr>
              <a:t>rd</a:t>
            </a:r>
            <a:r>
              <a:rPr sz="1575" b="1" spc="247" baseline="2645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00"/>
                </a:solidFill>
                <a:latin typeface="Calibri"/>
                <a:cs typeface="Calibri"/>
              </a:rPr>
              <a:t>party</a:t>
            </a:r>
            <a:endParaRPr sz="1600" dirty="0">
              <a:latin typeface="Calibri"/>
              <a:cs typeface="Calibri"/>
            </a:endParaRPr>
          </a:p>
          <a:p>
            <a:pPr marL="350520" indent="-287020">
              <a:buFont typeface="Wingdings"/>
              <a:buChar char=""/>
              <a:tabLst>
                <a:tab pos="350520" algn="l"/>
                <a:tab pos="351155" algn="l"/>
              </a:tabLst>
            </a:pPr>
            <a:r>
              <a:rPr sz="1600" b="1" spc="-15" dirty="0">
                <a:solidFill>
                  <a:srgbClr val="FFFF00"/>
                </a:solidFill>
                <a:latin typeface="Calibri"/>
                <a:cs typeface="Calibri"/>
              </a:rPr>
              <a:t>CLOUD</a:t>
            </a:r>
            <a:r>
              <a:rPr sz="1600" b="1" spc="2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00"/>
                </a:solidFill>
                <a:latin typeface="Calibri"/>
                <a:cs typeface="Calibri"/>
              </a:rPr>
              <a:t>adoption</a:t>
            </a:r>
            <a:endParaRPr sz="1600" dirty="0">
              <a:latin typeface="Calibri"/>
              <a:cs typeface="Calibri"/>
            </a:endParaRPr>
          </a:p>
          <a:p>
            <a:pPr marL="350520" indent="-287020">
              <a:buFont typeface="Wingdings"/>
              <a:buChar char=""/>
              <a:tabLst>
                <a:tab pos="350520" algn="l"/>
                <a:tab pos="351155" algn="l"/>
              </a:tabLst>
            </a:pPr>
            <a:r>
              <a:rPr sz="1600" b="1" spc="-15" dirty="0">
                <a:solidFill>
                  <a:srgbClr val="FFFF00"/>
                </a:solidFill>
                <a:latin typeface="Calibri"/>
                <a:cs typeface="Calibri"/>
              </a:rPr>
              <a:t>General</a:t>
            </a:r>
            <a:r>
              <a:rPr sz="1600" b="1" spc="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00"/>
                </a:solidFill>
                <a:latin typeface="Calibri"/>
                <a:cs typeface="Calibri"/>
              </a:rPr>
              <a:t>IT</a:t>
            </a:r>
            <a:endParaRPr sz="1600" dirty="0">
              <a:latin typeface="Calibri"/>
              <a:cs typeface="Calibri"/>
            </a:endParaRPr>
          </a:p>
          <a:p>
            <a:pPr marL="351790" indent="-287020">
              <a:spcBef>
                <a:spcPts val="780"/>
              </a:spcBef>
              <a:buFont typeface="Wingdings"/>
              <a:buChar char=""/>
              <a:tabLst>
                <a:tab pos="351790" algn="l"/>
                <a:tab pos="352425" algn="l"/>
              </a:tabLst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Centralisation</a:t>
            </a:r>
            <a:endParaRPr sz="1600" dirty="0">
              <a:latin typeface="Calibri"/>
              <a:cs typeface="Calibri"/>
            </a:endParaRPr>
          </a:p>
          <a:p>
            <a:pPr marL="351790" indent="-287020">
              <a:buFont typeface="Wingdings"/>
              <a:buChar char=""/>
              <a:tabLst>
                <a:tab pos="351790" algn="l"/>
                <a:tab pos="352425" algn="l"/>
              </a:tabLst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Lack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operation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knowledge</a:t>
            </a:r>
            <a:endParaRPr sz="1600" dirty="0">
              <a:latin typeface="Calibri"/>
              <a:cs typeface="Calibri"/>
            </a:endParaRPr>
          </a:p>
          <a:p>
            <a:pPr marL="351790" indent="-287020">
              <a:buFont typeface="Wingdings"/>
              <a:buChar char=""/>
              <a:tabLst>
                <a:tab pos="351790" algn="l"/>
                <a:tab pos="352425" algn="l"/>
              </a:tabLst>
            </a:pPr>
            <a:r>
              <a:rPr sz="1600" b="1" spc="-15" dirty="0">
                <a:solidFill>
                  <a:srgbClr val="FF0000"/>
                </a:solidFill>
                <a:latin typeface="Calibri"/>
                <a:cs typeface="Calibri"/>
              </a:rPr>
              <a:t>Fragmented</a:t>
            </a:r>
            <a:r>
              <a:rPr sz="160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FF0000"/>
                </a:solidFill>
                <a:latin typeface="Calibri"/>
                <a:cs typeface="Calibri"/>
              </a:rPr>
              <a:t>system</a:t>
            </a:r>
            <a:endParaRPr sz="160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351790" indent="-287020">
              <a:buFont typeface="Wingdings"/>
              <a:buChar char=""/>
              <a:tabLst>
                <a:tab pos="351790" algn="l"/>
                <a:tab pos="352425" algn="l"/>
              </a:tabLst>
            </a:pPr>
            <a:r>
              <a:rPr sz="1600" b="1" spc="-50" dirty="0">
                <a:solidFill>
                  <a:srgbClr val="FF0000"/>
                </a:solidFill>
                <a:latin typeface="Calibri"/>
                <a:cs typeface="Calibri"/>
              </a:rPr>
              <a:t>Too </a:t>
            </a:r>
            <a:r>
              <a:rPr sz="1600" b="1" spc="-10" dirty="0">
                <a:solidFill>
                  <a:srgbClr val="FF0000"/>
                </a:solidFill>
                <a:latin typeface="Calibri"/>
                <a:cs typeface="Calibri"/>
              </a:rPr>
              <a:t>much </a:t>
            </a:r>
            <a:r>
              <a:rPr sz="1600" b="1" spc="-5" dirty="0">
                <a:solidFill>
                  <a:srgbClr val="FF0000"/>
                </a:solidFill>
                <a:latin typeface="Calibri"/>
                <a:cs typeface="Calibri"/>
              </a:rPr>
              <a:t>of</a:t>
            </a:r>
            <a:r>
              <a:rPr sz="1600" b="1" spc="8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0000"/>
                </a:solidFill>
                <a:latin typeface="Calibri"/>
                <a:cs typeface="Calibri"/>
              </a:rPr>
              <a:t>paperwork</a:t>
            </a:r>
            <a:endParaRPr sz="160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351790" indent="-287020">
              <a:spcBef>
                <a:spcPts val="5"/>
              </a:spcBef>
              <a:buFont typeface="Wingdings"/>
              <a:buChar char=""/>
              <a:tabLst>
                <a:tab pos="351790" algn="l"/>
                <a:tab pos="352425" algn="l"/>
              </a:tabLst>
            </a:pPr>
            <a:r>
              <a:rPr sz="1600" b="1" spc="-10" dirty="0">
                <a:solidFill>
                  <a:srgbClr val="FF0000"/>
                </a:solidFill>
                <a:latin typeface="Calibri"/>
                <a:cs typeface="Calibri"/>
              </a:rPr>
              <a:t>Document for</a:t>
            </a:r>
            <a:r>
              <a:rPr sz="1600" b="1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0000"/>
                </a:solidFill>
                <a:latin typeface="Calibri"/>
                <a:cs typeface="Calibri"/>
              </a:rPr>
              <a:t>compliance</a:t>
            </a:r>
            <a:endParaRPr sz="160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396240" indent="-287020">
              <a:spcBef>
                <a:spcPts val="1115"/>
              </a:spcBef>
              <a:buFont typeface="Wingdings"/>
              <a:buChar char=""/>
              <a:tabLst>
                <a:tab pos="396240" algn="l"/>
                <a:tab pos="396875" algn="l"/>
              </a:tabLst>
            </a:pPr>
            <a:r>
              <a:rPr sz="1600" b="1" spc="-10" dirty="0">
                <a:solidFill>
                  <a:srgbClr val="FFFF00"/>
                </a:solidFill>
                <a:latin typeface="Calibri"/>
                <a:cs typeface="Calibri"/>
              </a:rPr>
              <a:t>MBO (Management By</a:t>
            </a:r>
            <a:r>
              <a:rPr sz="1600" b="1" spc="3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00"/>
                </a:solidFill>
                <a:latin typeface="Calibri"/>
                <a:cs typeface="Calibri"/>
              </a:rPr>
              <a:t>Obj.)</a:t>
            </a:r>
            <a:endParaRPr sz="1600" dirty="0">
              <a:latin typeface="Calibri"/>
              <a:cs typeface="Calibri"/>
            </a:endParaRPr>
          </a:p>
          <a:p>
            <a:pPr marL="396240" indent="-287020">
              <a:buFont typeface="Wingdings"/>
              <a:buChar char=""/>
              <a:tabLst>
                <a:tab pos="396240" algn="l"/>
                <a:tab pos="396875" algn="l"/>
              </a:tabLst>
            </a:pPr>
            <a:r>
              <a:rPr sz="1600" b="1" spc="-5" dirty="0">
                <a:solidFill>
                  <a:srgbClr val="FFFF00"/>
                </a:solidFill>
                <a:latin typeface="Calibri"/>
                <a:cs typeface="Calibri"/>
              </a:rPr>
              <a:t>On </a:t>
            </a:r>
            <a:r>
              <a:rPr sz="1600" b="1" spc="-10" dirty="0">
                <a:solidFill>
                  <a:srgbClr val="FFFF00"/>
                </a:solidFill>
                <a:latin typeface="Calibri"/>
                <a:cs typeface="Calibri"/>
              </a:rPr>
              <a:t>site,</a:t>
            </a:r>
            <a:r>
              <a:rPr sz="1600" b="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FFFF00"/>
                </a:solidFill>
                <a:latin typeface="Calibri"/>
                <a:cs typeface="Calibri"/>
              </a:rPr>
              <a:t>Remote</a:t>
            </a:r>
            <a:endParaRPr sz="1600" dirty="0">
              <a:latin typeface="Calibri"/>
              <a:cs typeface="Calibri"/>
            </a:endParaRPr>
          </a:p>
          <a:p>
            <a:pPr marL="396240" indent="-287020">
              <a:buFont typeface="Wingdings"/>
              <a:buChar char=""/>
              <a:tabLst>
                <a:tab pos="396240" algn="l"/>
                <a:tab pos="396875" algn="l"/>
              </a:tabLst>
            </a:pPr>
            <a:r>
              <a:rPr sz="1600" b="1" spc="-10" dirty="0">
                <a:solidFill>
                  <a:srgbClr val="FFFF00"/>
                </a:solidFill>
                <a:latin typeface="Calibri"/>
                <a:cs typeface="Calibri"/>
              </a:rPr>
              <a:t>Micro </a:t>
            </a:r>
            <a:r>
              <a:rPr sz="1600" b="1" spc="-5" dirty="0">
                <a:solidFill>
                  <a:srgbClr val="FFFF00"/>
                </a:solidFill>
                <a:latin typeface="Calibri"/>
                <a:cs typeface="Calibri"/>
              </a:rPr>
              <a:t>&amp; </a:t>
            </a:r>
            <a:r>
              <a:rPr sz="1600" b="1" spc="-10" dirty="0">
                <a:solidFill>
                  <a:srgbClr val="FFFF00"/>
                </a:solidFill>
                <a:latin typeface="Calibri"/>
                <a:cs typeface="Calibri"/>
              </a:rPr>
              <a:t>Macro</a:t>
            </a:r>
            <a:r>
              <a:rPr sz="1600" b="1" spc="3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00"/>
                </a:solidFill>
                <a:latin typeface="Calibri"/>
                <a:cs typeface="Calibri"/>
              </a:rPr>
              <a:t>Managing</a:t>
            </a:r>
            <a:endParaRPr sz="1600" dirty="0">
              <a:latin typeface="Calibri"/>
              <a:cs typeface="Calibri"/>
            </a:endParaRPr>
          </a:p>
          <a:p>
            <a:pPr marL="396240" indent="-287020">
              <a:buFont typeface="Wingdings"/>
              <a:buChar char=""/>
              <a:tabLst>
                <a:tab pos="396240" algn="l"/>
                <a:tab pos="396875" algn="l"/>
              </a:tabLst>
            </a:pPr>
            <a:r>
              <a:rPr sz="1600" b="1" spc="-10" dirty="0">
                <a:solidFill>
                  <a:srgbClr val="FFFF00"/>
                </a:solidFill>
                <a:latin typeface="Calibri"/>
                <a:cs typeface="Calibri"/>
              </a:rPr>
              <a:t>TRUST </a:t>
            </a:r>
            <a:r>
              <a:rPr sz="1600" b="1" dirty="0">
                <a:solidFill>
                  <a:srgbClr val="FFFF00"/>
                </a:solidFill>
                <a:latin typeface="Calibri"/>
                <a:cs typeface="Calibri"/>
              </a:rPr>
              <a:t>on</a:t>
            </a:r>
            <a:r>
              <a:rPr sz="1600" b="1" spc="-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00"/>
                </a:solidFill>
                <a:latin typeface="Calibri"/>
                <a:cs typeface="Calibri"/>
              </a:rPr>
              <a:t>PEOPLE</a:t>
            </a:r>
            <a:endParaRPr sz="1600" dirty="0">
              <a:latin typeface="Calibri"/>
              <a:cs typeface="Calibri"/>
            </a:endParaRPr>
          </a:p>
        </p:txBody>
      </p:sp>
      <p:grpSp>
        <p:nvGrpSpPr>
          <p:cNvPr id="87" name="object 87"/>
          <p:cNvGrpSpPr/>
          <p:nvPr/>
        </p:nvGrpSpPr>
        <p:grpSpPr>
          <a:xfrm>
            <a:off x="7321297" y="5085588"/>
            <a:ext cx="2970531" cy="1188720"/>
            <a:chOff x="5797296" y="5085588"/>
            <a:chExt cx="2970530" cy="1188720"/>
          </a:xfrm>
        </p:grpSpPr>
        <p:sp>
          <p:nvSpPr>
            <p:cNvPr id="88" name="object 88"/>
            <p:cNvSpPr/>
            <p:nvPr/>
          </p:nvSpPr>
          <p:spPr>
            <a:xfrm>
              <a:off x="5797296" y="5097780"/>
              <a:ext cx="348996" cy="42519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6074664" y="5085588"/>
              <a:ext cx="2692908" cy="457200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5797296" y="5341620"/>
              <a:ext cx="348996" cy="4251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6074664" y="5329428"/>
              <a:ext cx="1789176" cy="457200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5797296" y="5585460"/>
              <a:ext cx="348996" cy="42519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6074664" y="5573268"/>
              <a:ext cx="2057399" cy="457200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5797296" y="5829300"/>
              <a:ext cx="348996" cy="42519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6074664" y="5817108"/>
              <a:ext cx="1568195" cy="457200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6" name="object 96"/>
          <p:cNvSpPr txBox="1"/>
          <p:nvPr/>
        </p:nvSpPr>
        <p:spPr>
          <a:xfrm>
            <a:off x="7382385" y="826304"/>
            <a:ext cx="2934971" cy="5341848"/>
          </a:xfrm>
          <a:prstGeom prst="rect">
            <a:avLst/>
          </a:prstGeom>
        </p:spPr>
        <p:txBody>
          <a:bodyPr vert="horz" wrap="square" lIns="0" tIns="153035" rIns="0" bIns="0" rtlCol="0">
            <a:spAutoFit/>
          </a:bodyPr>
          <a:lstStyle/>
          <a:p>
            <a:pPr marL="657860">
              <a:spcBef>
                <a:spcPts val="1205"/>
              </a:spcBef>
            </a:pP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INDUSTRY</a:t>
            </a:r>
            <a:r>
              <a:rPr sz="2000" b="1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1F5F"/>
                </a:solidFill>
                <a:latin typeface="Calibri"/>
                <a:cs typeface="Calibri"/>
              </a:rPr>
              <a:t>4.0</a:t>
            </a:r>
            <a:endParaRPr sz="2000" dirty="0">
              <a:latin typeface="Calibri"/>
              <a:cs typeface="Calibri"/>
            </a:endParaRPr>
          </a:p>
          <a:p>
            <a:pPr marL="303530" indent="-287020">
              <a:spcBef>
                <a:spcPts val="875"/>
              </a:spcBef>
              <a:buFont typeface="Wingdings"/>
              <a:buChar char=""/>
              <a:tabLst>
                <a:tab pos="303530" algn="l"/>
                <a:tab pos="304165" algn="l"/>
              </a:tabLst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Data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driven</a:t>
            </a:r>
            <a:endParaRPr sz="1600" dirty="0">
              <a:latin typeface="Calibri"/>
              <a:cs typeface="Calibri"/>
            </a:endParaRPr>
          </a:p>
          <a:p>
            <a:pPr marL="303530" indent="-287020">
              <a:buFont typeface="Wingdings"/>
              <a:buChar char=""/>
              <a:tabLst>
                <a:tab pos="303530" algn="l"/>
                <a:tab pos="304165" algn="l"/>
              </a:tabLst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BIG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Data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&amp;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auto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 analysis</a:t>
            </a:r>
            <a:endParaRPr sz="1600" dirty="0">
              <a:latin typeface="Calibri"/>
              <a:cs typeface="Calibri"/>
            </a:endParaRPr>
          </a:p>
          <a:p>
            <a:pPr marL="303530" indent="-287020">
              <a:buFont typeface="Wingdings"/>
              <a:buChar char=""/>
              <a:tabLst>
                <a:tab pos="303530" algn="l"/>
                <a:tab pos="304165" algn="l"/>
              </a:tabLst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Electronics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data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pull</a:t>
            </a:r>
            <a:endParaRPr sz="1600" dirty="0">
              <a:latin typeface="Calibri"/>
              <a:cs typeface="Calibri"/>
            </a:endParaRPr>
          </a:p>
          <a:p>
            <a:pPr marL="303530" indent="-287020">
              <a:buFont typeface="Wingdings"/>
              <a:buChar char=""/>
              <a:tabLst>
                <a:tab pos="303530" algn="l"/>
                <a:tab pos="304165" algn="l"/>
              </a:tabLst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Proactive problem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solving</a:t>
            </a:r>
            <a:endParaRPr sz="1600" dirty="0">
              <a:latin typeface="Calibri"/>
              <a:cs typeface="Calibri"/>
            </a:endParaRPr>
          </a:p>
          <a:p>
            <a:pPr marL="303530" indent="-287020">
              <a:buFont typeface="Wingdings"/>
              <a:buChar char=""/>
              <a:tabLst>
                <a:tab pos="303530" algn="l"/>
                <a:tab pos="304165" algn="l"/>
              </a:tabLst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Autonomous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machineries</a:t>
            </a:r>
            <a:endParaRPr sz="1600" dirty="0">
              <a:latin typeface="Calibri"/>
              <a:cs typeface="Calibri"/>
            </a:endParaRPr>
          </a:p>
          <a:p>
            <a:pPr marL="299085" indent="-287020">
              <a:spcBef>
                <a:spcPts val="715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600" b="1" spc="-5" dirty="0">
                <a:solidFill>
                  <a:srgbClr val="FFFF00"/>
                </a:solidFill>
                <a:latin typeface="Calibri"/>
                <a:cs typeface="Calibri"/>
              </a:rPr>
              <a:t>Need </a:t>
            </a:r>
            <a:r>
              <a:rPr sz="1600" b="1" spc="-15" dirty="0">
                <a:solidFill>
                  <a:srgbClr val="FFFF00"/>
                </a:solidFill>
                <a:latin typeface="Calibri"/>
                <a:cs typeface="Calibri"/>
              </a:rPr>
              <a:t>to </a:t>
            </a:r>
            <a:r>
              <a:rPr sz="1600" b="1" spc="-5" dirty="0">
                <a:solidFill>
                  <a:srgbClr val="FFFF00"/>
                </a:solidFill>
                <a:latin typeface="Calibri"/>
                <a:cs typeface="Calibri"/>
              </a:rPr>
              <a:t>know </a:t>
            </a:r>
            <a:r>
              <a:rPr sz="1600" b="1" spc="-10" dirty="0">
                <a:solidFill>
                  <a:srgbClr val="FFFF00"/>
                </a:solidFill>
                <a:latin typeface="Calibri"/>
                <a:cs typeface="Calibri"/>
              </a:rPr>
              <a:t>operation</a:t>
            </a:r>
            <a:endParaRPr sz="1600" dirty="0">
              <a:latin typeface="Calibri"/>
              <a:cs typeface="Calibri"/>
            </a:endParaRPr>
          </a:p>
          <a:p>
            <a:pPr marL="299085" indent="-287020"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600" b="1" spc="-10" dirty="0">
                <a:solidFill>
                  <a:srgbClr val="FFFF00"/>
                </a:solidFill>
                <a:latin typeface="Calibri"/>
                <a:cs typeface="Calibri"/>
              </a:rPr>
              <a:t>In </a:t>
            </a:r>
            <a:r>
              <a:rPr sz="1600" b="1" spc="-5" dirty="0">
                <a:solidFill>
                  <a:srgbClr val="FFFF00"/>
                </a:solidFill>
                <a:latin typeface="Calibri"/>
                <a:cs typeface="Calibri"/>
              </a:rPr>
              <a:t>house</a:t>
            </a:r>
            <a:r>
              <a:rPr sz="1600" b="1" spc="2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00"/>
                </a:solidFill>
                <a:latin typeface="Calibri"/>
                <a:cs typeface="Calibri"/>
              </a:rPr>
              <a:t>expertise</a:t>
            </a:r>
            <a:endParaRPr sz="1600" dirty="0">
              <a:latin typeface="Calibri"/>
              <a:cs typeface="Calibri"/>
            </a:endParaRPr>
          </a:p>
          <a:p>
            <a:pPr marL="299085" indent="-287020"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600" b="1" spc="-15" dirty="0">
                <a:solidFill>
                  <a:srgbClr val="FFFF00"/>
                </a:solidFill>
                <a:latin typeface="Calibri"/>
                <a:cs typeface="Calibri"/>
              </a:rPr>
              <a:t>CLOUD </a:t>
            </a:r>
            <a:r>
              <a:rPr sz="1600" b="1" spc="-5" dirty="0">
                <a:solidFill>
                  <a:srgbClr val="FFFF00"/>
                </a:solidFill>
                <a:latin typeface="Calibri"/>
                <a:cs typeface="Calibri"/>
              </a:rPr>
              <a:t>and </a:t>
            </a:r>
            <a:r>
              <a:rPr sz="1600" b="1" spc="-15" dirty="0">
                <a:solidFill>
                  <a:srgbClr val="FFFF00"/>
                </a:solidFill>
                <a:latin typeface="Calibri"/>
                <a:cs typeface="Calibri"/>
              </a:rPr>
              <a:t>integration </a:t>
            </a:r>
            <a:r>
              <a:rPr sz="1600" b="1" spc="-10" dirty="0">
                <a:solidFill>
                  <a:srgbClr val="FFFF00"/>
                </a:solidFill>
                <a:latin typeface="Calibri"/>
                <a:cs typeface="Calibri"/>
              </a:rPr>
              <a:t>to</a:t>
            </a:r>
            <a:r>
              <a:rPr sz="1600" b="1" spc="6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00"/>
                </a:solidFill>
                <a:latin typeface="Calibri"/>
                <a:cs typeface="Calibri"/>
              </a:rPr>
              <a:t>IIoT</a:t>
            </a:r>
            <a:endParaRPr sz="1600" dirty="0">
              <a:latin typeface="Calibri"/>
              <a:cs typeface="Calibri"/>
            </a:endParaRPr>
          </a:p>
          <a:p>
            <a:pPr marL="299085" indent="-287020"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600" b="1" spc="-20" dirty="0">
                <a:solidFill>
                  <a:srgbClr val="FFFF00"/>
                </a:solidFill>
                <a:latin typeface="Calibri"/>
                <a:cs typeface="Calibri"/>
              </a:rPr>
              <a:t>System </a:t>
            </a:r>
            <a:r>
              <a:rPr sz="1600" b="1" spc="-15" dirty="0">
                <a:solidFill>
                  <a:srgbClr val="FFFF00"/>
                </a:solidFill>
                <a:latin typeface="Calibri"/>
                <a:cs typeface="Calibri"/>
              </a:rPr>
              <a:t>integrator</a:t>
            </a:r>
            <a:r>
              <a:rPr sz="1600" b="1" spc="3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00"/>
                </a:solidFill>
                <a:latin typeface="Calibri"/>
                <a:cs typeface="Calibri"/>
              </a:rPr>
              <a:t>(S/H/SI)</a:t>
            </a:r>
            <a:endParaRPr sz="1600" dirty="0">
              <a:latin typeface="Calibri"/>
              <a:cs typeface="Calibri"/>
            </a:endParaRPr>
          </a:p>
          <a:p>
            <a:pPr marL="299720" indent="-287020">
              <a:spcBef>
                <a:spcPts val="780"/>
              </a:spcBef>
              <a:buFont typeface="Wingdings"/>
              <a:buChar char=""/>
              <a:tabLst>
                <a:tab pos="299720" algn="l"/>
                <a:tab pos="300355" algn="l"/>
              </a:tabLst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Cross</a:t>
            </a:r>
            <a:r>
              <a:rPr sz="16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functional</a:t>
            </a:r>
            <a:endParaRPr sz="1600" dirty="0">
              <a:latin typeface="Calibri"/>
              <a:cs typeface="Calibri"/>
            </a:endParaRPr>
          </a:p>
          <a:p>
            <a:pPr marL="299720" indent="-287020">
              <a:buFont typeface="Wingdings"/>
              <a:buChar char=""/>
              <a:tabLst>
                <a:tab pos="299720" algn="l"/>
                <a:tab pos="300355" algn="l"/>
              </a:tabLst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Must well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verse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operation</a:t>
            </a:r>
            <a:endParaRPr sz="1600" dirty="0">
              <a:latin typeface="Calibri"/>
              <a:cs typeface="Calibri"/>
            </a:endParaRPr>
          </a:p>
          <a:p>
            <a:pPr marL="299720" indent="-287020">
              <a:buFont typeface="Wingdings"/>
              <a:buChar char=""/>
              <a:tabLst>
                <a:tab pos="299720" algn="l"/>
                <a:tab pos="300355" algn="l"/>
              </a:tabLst>
            </a:pPr>
            <a:r>
              <a:rPr sz="1600" b="1" spc="-20" dirty="0">
                <a:solidFill>
                  <a:srgbClr val="FF0000"/>
                </a:solidFill>
                <a:latin typeface="Calibri"/>
                <a:cs typeface="Calibri"/>
              </a:rPr>
              <a:t>Integrated</a:t>
            </a:r>
            <a:r>
              <a:rPr sz="160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FF0000"/>
                </a:solidFill>
                <a:latin typeface="Calibri"/>
                <a:cs typeface="Calibri"/>
              </a:rPr>
              <a:t>system</a:t>
            </a:r>
            <a:endParaRPr sz="160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299720" indent="-287020">
              <a:buFont typeface="Wingdings"/>
              <a:buChar char=""/>
              <a:tabLst>
                <a:tab pos="299720" algn="l"/>
                <a:tab pos="300355" algn="l"/>
              </a:tabLst>
            </a:pPr>
            <a:r>
              <a:rPr sz="1600" b="1" spc="-5" dirty="0">
                <a:solidFill>
                  <a:srgbClr val="FF0000"/>
                </a:solidFill>
                <a:latin typeface="Calibri"/>
                <a:cs typeface="Calibri"/>
              </a:rPr>
              <a:t>Electronics based</a:t>
            </a:r>
            <a:r>
              <a:rPr sz="1600" b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FF0000"/>
                </a:solidFill>
                <a:latin typeface="Calibri"/>
                <a:cs typeface="Calibri"/>
              </a:rPr>
              <a:t>system</a:t>
            </a:r>
            <a:endParaRPr sz="160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299720" indent="-287020">
              <a:spcBef>
                <a:spcPts val="5"/>
              </a:spcBef>
              <a:buFont typeface="Wingdings"/>
              <a:buChar char=""/>
              <a:tabLst>
                <a:tab pos="299720" algn="l"/>
                <a:tab pos="300355" algn="l"/>
              </a:tabLst>
            </a:pPr>
            <a:r>
              <a:rPr sz="1600" b="1" spc="-10" dirty="0">
                <a:solidFill>
                  <a:srgbClr val="FF0000"/>
                </a:solidFill>
                <a:latin typeface="Calibri"/>
                <a:cs typeface="Calibri"/>
              </a:rPr>
              <a:t>Auto reporting for</a:t>
            </a:r>
            <a:r>
              <a:rPr sz="1600" b="1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0000"/>
                </a:solidFill>
                <a:latin typeface="Calibri"/>
                <a:cs typeface="Calibri"/>
              </a:rPr>
              <a:t>compliance</a:t>
            </a:r>
            <a:endParaRPr sz="160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344170" indent="-287020">
              <a:spcBef>
                <a:spcPts val="1110"/>
              </a:spcBef>
              <a:buFont typeface="Wingdings"/>
              <a:buChar char=""/>
              <a:tabLst>
                <a:tab pos="344170" algn="l"/>
                <a:tab pos="344805" algn="l"/>
              </a:tabLst>
            </a:pPr>
            <a:r>
              <a:rPr sz="1600" b="1" spc="-5" dirty="0">
                <a:solidFill>
                  <a:srgbClr val="FFFF00"/>
                </a:solidFill>
                <a:latin typeface="Calibri"/>
                <a:cs typeface="Calibri"/>
              </a:rPr>
              <a:t>MBD </a:t>
            </a:r>
            <a:r>
              <a:rPr sz="1600" b="1" spc="-10" dirty="0">
                <a:solidFill>
                  <a:srgbClr val="FFFF00"/>
                </a:solidFill>
                <a:latin typeface="Calibri"/>
                <a:cs typeface="Calibri"/>
              </a:rPr>
              <a:t>(Management By</a:t>
            </a:r>
            <a:r>
              <a:rPr sz="1600" b="1" spc="3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00"/>
                </a:solidFill>
                <a:latin typeface="Calibri"/>
                <a:cs typeface="Calibri"/>
              </a:rPr>
              <a:t>Data)</a:t>
            </a:r>
            <a:endParaRPr sz="1600" dirty="0">
              <a:latin typeface="Calibri"/>
              <a:cs typeface="Calibri"/>
            </a:endParaRPr>
          </a:p>
          <a:p>
            <a:pPr marL="344170" indent="-287020">
              <a:buFont typeface="Wingdings"/>
              <a:buChar char=""/>
              <a:tabLst>
                <a:tab pos="344170" algn="l"/>
                <a:tab pos="344805" algn="l"/>
              </a:tabLst>
            </a:pPr>
            <a:r>
              <a:rPr sz="1600" b="1" spc="-5" dirty="0">
                <a:solidFill>
                  <a:srgbClr val="FFFF00"/>
                </a:solidFill>
                <a:latin typeface="Calibri"/>
                <a:cs typeface="Calibri"/>
              </a:rPr>
              <a:t>Virtual </a:t>
            </a:r>
            <a:r>
              <a:rPr sz="1600" b="1" spc="-10" dirty="0">
                <a:solidFill>
                  <a:srgbClr val="FFFF00"/>
                </a:solidFill>
                <a:latin typeface="Calibri"/>
                <a:cs typeface="Calibri"/>
              </a:rPr>
              <a:t>but</a:t>
            </a:r>
            <a:r>
              <a:rPr sz="1600" b="1" spc="1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00"/>
                </a:solidFill>
                <a:latin typeface="Calibri"/>
                <a:cs typeface="Calibri"/>
              </a:rPr>
              <a:t>Visible</a:t>
            </a:r>
            <a:endParaRPr sz="1600" dirty="0">
              <a:latin typeface="Calibri"/>
              <a:cs typeface="Calibri"/>
            </a:endParaRPr>
          </a:p>
          <a:p>
            <a:pPr marL="344170" indent="-287020">
              <a:spcBef>
                <a:spcPts val="5"/>
              </a:spcBef>
              <a:buFont typeface="Wingdings"/>
              <a:buChar char=""/>
              <a:tabLst>
                <a:tab pos="344170" algn="l"/>
                <a:tab pos="344805" algn="l"/>
              </a:tabLst>
            </a:pPr>
            <a:r>
              <a:rPr sz="1600" b="1" spc="-10" dirty="0">
                <a:solidFill>
                  <a:srgbClr val="FFFF00"/>
                </a:solidFill>
                <a:latin typeface="Calibri"/>
                <a:cs typeface="Calibri"/>
              </a:rPr>
              <a:t>SMART</a:t>
            </a:r>
            <a:r>
              <a:rPr sz="1600" b="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00"/>
                </a:solidFill>
                <a:latin typeface="Calibri"/>
                <a:cs typeface="Calibri"/>
              </a:rPr>
              <a:t>Management</a:t>
            </a:r>
            <a:endParaRPr sz="1600" dirty="0">
              <a:latin typeface="Calibri"/>
              <a:cs typeface="Calibri"/>
            </a:endParaRPr>
          </a:p>
          <a:p>
            <a:pPr marL="344170" indent="-287020">
              <a:buFont typeface="Wingdings"/>
              <a:buChar char=""/>
              <a:tabLst>
                <a:tab pos="344170" algn="l"/>
                <a:tab pos="344805" algn="l"/>
              </a:tabLst>
            </a:pPr>
            <a:r>
              <a:rPr sz="1600" b="1" spc="-10" dirty="0">
                <a:solidFill>
                  <a:srgbClr val="FFFF00"/>
                </a:solidFill>
                <a:latin typeface="Calibri"/>
                <a:cs typeface="Calibri"/>
              </a:rPr>
              <a:t>TRUST </a:t>
            </a:r>
            <a:r>
              <a:rPr sz="1600" b="1" dirty="0">
                <a:solidFill>
                  <a:srgbClr val="FFFF00"/>
                </a:solidFill>
                <a:latin typeface="Calibri"/>
                <a:cs typeface="Calibri"/>
              </a:rPr>
              <a:t>on</a:t>
            </a:r>
            <a:r>
              <a:rPr sz="1600" b="1" spc="-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600" b="1" spc="-70" dirty="0">
                <a:solidFill>
                  <a:srgbClr val="FFFF00"/>
                </a:solidFill>
                <a:latin typeface="Calibri"/>
                <a:cs typeface="Calibri"/>
              </a:rPr>
              <a:t>DATA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2089405" y="2173223"/>
            <a:ext cx="824483" cy="1008888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 txBox="1"/>
          <p:nvPr/>
        </p:nvSpPr>
        <p:spPr>
          <a:xfrm>
            <a:off x="2359256" y="2276685"/>
            <a:ext cx="25336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600" b="1" dirty="0">
                <a:latin typeface="Calibri"/>
                <a:cs typeface="Calibri"/>
              </a:rPr>
              <a:t>+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2089405" y="3486911"/>
            <a:ext cx="824483" cy="1008888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 txBox="1"/>
          <p:nvPr/>
        </p:nvSpPr>
        <p:spPr>
          <a:xfrm>
            <a:off x="2359256" y="3591559"/>
            <a:ext cx="2533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600" b="1" dirty="0">
                <a:latin typeface="Calibri"/>
                <a:cs typeface="Calibri"/>
              </a:rPr>
              <a:t>+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2089405" y="4546091"/>
            <a:ext cx="824483" cy="1008888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 txBox="1"/>
          <p:nvPr/>
        </p:nvSpPr>
        <p:spPr>
          <a:xfrm>
            <a:off x="2359256" y="4650485"/>
            <a:ext cx="2533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600" b="1" dirty="0">
                <a:latin typeface="Calibri"/>
                <a:cs typeface="Calibri"/>
              </a:rPr>
              <a:t>+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1524003" y="4"/>
            <a:ext cx="3692652" cy="870203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 txBox="1"/>
          <p:nvPr/>
        </p:nvSpPr>
        <p:spPr>
          <a:xfrm>
            <a:off x="1642060" y="61347"/>
            <a:ext cx="330644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15" dirty="0">
                <a:latin typeface="Calibri"/>
                <a:cs typeface="Calibri"/>
              </a:rPr>
              <a:t>INDUSTRY </a:t>
            </a:r>
            <a:r>
              <a:rPr sz="3200" b="1" spc="-5" dirty="0">
                <a:latin typeface="Calibri"/>
                <a:cs typeface="Calibri"/>
              </a:rPr>
              <a:t>4.0:</a:t>
            </a:r>
            <a:r>
              <a:rPr sz="3200" b="1" spc="-4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R&amp;R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1618488" y="1335031"/>
            <a:ext cx="8905240" cy="2417445"/>
          </a:xfrm>
          <a:custGeom>
            <a:avLst/>
            <a:gdLst/>
            <a:ahLst/>
            <a:cxnLst/>
            <a:rect l="l" t="t" r="r" b="b"/>
            <a:pathLst>
              <a:path w="8905240" h="2417445">
                <a:moveTo>
                  <a:pt x="0" y="402843"/>
                </a:moveTo>
                <a:lnTo>
                  <a:pt x="2710" y="355860"/>
                </a:lnTo>
                <a:lnTo>
                  <a:pt x="10639" y="310469"/>
                </a:lnTo>
                <a:lnTo>
                  <a:pt x="23486" y="266973"/>
                </a:lnTo>
                <a:lnTo>
                  <a:pt x="40946" y="225674"/>
                </a:lnTo>
                <a:lnTo>
                  <a:pt x="62720" y="186875"/>
                </a:lnTo>
                <a:lnTo>
                  <a:pt x="88503" y="150877"/>
                </a:lnTo>
                <a:lnTo>
                  <a:pt x="117994" y="117983"/>
                </a:lnTo>
                <a:lnTo>
                  <a:pt x="150890" y="88494"/>
                </a:lnTo>
                <a:lnTo>
                  <a:pt x="186890" y="62713"/>
                </a:lnTo>
                <a:lnTo>
                  <a:pt x="225690" y="40942"/>
                </a:lnTo>
                <a:lnTo>
                  <a:pt x="266989" y="23483"/>
                </a:lnTo>
                <a:lnTo>
                  <a:pt x="310485" y="10638"/>
                </a:lnTo>
                <a:lnTo>
                  <a:pt x="355875" y="2709"/>
                </a:lnTo>
                <a:lnTo>
                  <a:pt x="402856" y="0"/>
                </a:lnTo>
                <a:lnTo>
                  <a:pt x="8501888" y="0"/>
                </a:lnTo>
                <a:lnTo>
                  <a:pt x="8548871" y="2709"/>
                </a:lnTo>
                <a:lnTo>
                  <a:pt x="8594262" y="10638"/>
                </a:lnTo>
                <a:lnTo>
                  <a:pt x="8637758" y="23483"/>
                </a:lnTo>
                <a:lnTo>
                  <a:pt x="8679057" y="40942"/>
                </a:lnTo>
                <a:lnTo>
                  <a:pt x="8717856" y="62713"/>
                </a:lnTo>
                <a:lnTo>
                  <a:pt x="8753854" y="88494"/>
                </a:lnTo>
                <a:lnTo>
                  <a:pt x="8786748" y="117982"/>
                </a:lnTo>
                <a:lnTo>
                  <a:pt x="8816237" y="150877"/>
                </a:lnTo>
                <a:lnTo>
                  <a:pt x="8842018" y="186875"/>
                </a:lnTo>
                <a:lnTo>
                  <a:pt x="8863789" y="225674"/>
                </a:lnTo>
                <a:lnTo>
                  <a:pt x="8881248" y="266973"/>
                </a:lnTo>
                <a:lnTo>
                  <a:pt x="8894093" y="310469"/>
                </a:lnTo>
                <a:lnTo>
                  <a:pt x="8902022" y="355860"/>
                </a:lnTo>
                <a:lnTo>
                  <a:pt x="8904732" y="402843"/>
                </a:lnTo>
                <a:lnTo>
                  <a:pt x="8904732" y="2014220"/>
                </a:lnTo>
                <a:lnTo>
                  <a:pt x="8902022" y="2061203"/>
                </a:lnTo>
                <a:lnTo>
                  <a:pt x="8894093" y="2106594"/>
                </a:lnTo>
                <a:lnTo>
                  <a:pt x="8881248" y="2150090"/>
                </a:lnTo>
                <a:lnTo>
                  <a:pt x="8863789" y="2191389"/>
                </a:lnTo>
                <a:lnTo>
                  <a:pt x="8842018" y="2230188"/>
                </a:lnTo>
                <a:lnTo>
                  <a:pt x="8816237" y="2266186"/>
                </a:lnTo>
                <a:lnTo>
                  <a:pt x="8786748" y="2299080"/>
                </a:lnTo>
                <a:lnTo>
                  <a:pt x="8753854" y="2328569"/>
                </a:lnTo>
                <a:lnTo>
                  <a:pt x="8717856" y="2354350"/>
                </a:lnTo>
                <a:lnTo>
                  <a:pt x="8679057" y="2376121"/>
                </a:lnTo>
                <a:lnTo>
                  <a:pt x="8637758" y="2393580"/>
                </a:lnTo>
                <a:lnTo>
                  <a:pt x="8594262" y="2406425"/>
                </a:lnTo>
                <a:lnTo>
                  <a:pt x="8548871" y="2414354"/>
                </a:lnTo>
                <a:lnTo>
                  <a:pt x="8501888" y="2417064"/>
                </a:lnTo>
                <a:lnTo>
                  <a:pt x="402856" y="2417064"/>
                </a:lnTo>
                <a:lnTo>
                  <a:pt x="355875" y="2414354"/>
                </a:lnTo>
                <a:lnTo>
                  <a:pt x="310485" y="2406425"/>
                </a:lnTo>
                <a:lnTo>
                  <a:pt x="266989" y="2393580"/>
                </a:lnTo>
                <a:lnTo>
                  <a:pt x="225690" y="2376121"/>
                </a:lnTo>
                <a:lnTo>
                  <a:pt x="186890" y="2354350"/>
                </a:lnTo>
                <a:lnTo>
                  <a:pt x="150890" y="2328569"/>
                </a:lnTo>
                <a:lnTo>
                  <a:pt x="117994" y="2299081"/>
                </a:lnTo>
                <a:lnTo>
                  <a:pt x="88503" y="2266186"/>
                </a:lnTo>
                <a:lnTo>
                  <a:pt x="62720" y="2230188"/>
                </a:lnTo>
                <a:lnTo>
                  <a:pt x="40946" y="2191389"/>
                </a:lnTo>
                <a:lnTo>
                  <a:pt x="23486" y="2150090"/>
                </a:lnTo>
                <a:lnTo>
                  <a:pt x="10639" y="2106594"/>
                </a:lnTo>
                <a:lnTo>
                  <a:pt x="2710" y="2061203"/>
                </a:lnTo>
                <a:lnTo>
                  <a:pt x="0" y="2014220"/>
                </a:lnTo>
                <a:lnTo>
                  <a:pt x="0" y="402843"/>
                </a:lnTo>
                <a:close/>
              </a:path>
            </a:pathLst>
          </a:custGeom>
          <a:ln w="761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04471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4" y="968037"/>
            <a:ext cx="9128125" cy="5093335"/>
            <a:chOff x="0" y="968028"/>
            <a:chExt cx="9128125" cy="5093335"/>
          </a:xfrm>
        </p:grpSpPr>
        <p:sp>
          <p:nvSpPr>
            <p:cNvPr id="3" name="object 3"/>
            <p:cNvSpPr/>
            <p:nvPr/>
          </p:nvSpPr>
          <p:spPr>
            <a:xfrm>
              <a:off x="0" y="975930"/>
              <a:ext cx="9127700" cy="508543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9511" y="980728"/>
              <a:ext cx="8785225" cy="360045"/>
            </a:xfrm>
            <a:custGeom>
              <a:avLst/>
              <a:gdLst/>
              <a:ahLst/>
              <a:cxnLst/>
              <a:rect l="l" t="t" r="r" b="b"/>
              <a:pathLst>
                <a:path w="8785225" h="360044">
                  <a:moveTo>
                    <a:pt x="8724968" y="0"/>
                  </a:moveTo>
                  <a:lnTo>
                    <a:pt x="60007" y="0"/>
                  </a:lnTo>
                  <a:lnTo>
                    <a:pt x="36649" y="4715"/>
                  </a:lnTo>
                  <a:lnTo>
                    <a:pt x="17575" y="17576"/>
                  </a:lnTo>
                  <a:lnTo>
                    <a:pt x="4715" y="36650"/>
                  </a:lnTo>
                  <a:lnTo>
                    <a:pt x="0" y="60007"/>
                  </a:lnTo>
                  <a:lnTo>
                    <a:pt x="0" y="300031"/>
                  </a:lnTo>
                  <a:lnTo>
                    <a:pt x="4715" y="323389"/>
                  </a:lnTo>
                  <a:lnTo>
                    <a:pt x="17575" y="342463"/>
                  </a:lnTo>
                  <a:lnTo>
                    <a:pt x="36649" y="355324"/>
                  </a:lnTo>
                  <a:lnTo>
                    <a:pt x="60007" y="360039"/>
                  </a:lnTo>
                  <a:lnTo>
                    <a:pt x="8724968" y="360039"/>
                  </a:lnTo>
                  <a:lnTo>
                    <a:pt x="8748325" y="355324"/>
                  </a:lnTo>
                  <a:lnTo>
                    <a:pt x="8767400" y="342463"/>
                  </a:lnTo>
                  <a:lnTo>
                    <a:pt x="8780260" y="323389"/>
                  </a:lnTo>
                  <a:lnTo>
                    <a:pt x="8784976" y="300031"/>
                  </a:lnTo>
                  <a:lnTo>
                    <a:pt x="8784976" y="60007"/>
                  </a:lnTo>
                  <a:lnTo>
                    <a:pt x="8780260" y="36650"/>
                  </a:lnTo>
                  <a:lnTo>
                    <a:pt x="8767400" y="17576"/>
                  </a:lnTo>
                  <a:lnTo>
                    <a:pt x="8748325" y="4715"/>
                  </a:lnTo>
                  <a:lnTo>
                    <a:pt x="87249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9511" y="980728"/>
              <a:ext cx="8785225" cy="360045"/>
            </a:xfrm>
            <a:custGeom>
              <a:avLst/>
              <a:gdLst/>
              <a:ahLst/>
              <a:cxnLst/>
              <a:rect l="l" t="t" r="r" b="b"/>
              <a:pathLst>
                <a:path w="8785225" h="360044">
                  <a:moveTo>
                    <a:pt x="0" y="60008"/>
                  </a:moveTo>
                  <a:lnTo>
                    <a:pt x="4715" y="36650"/>
                  </a:lnTo>
                  <a:lnTo>
                    <a:pt x="17575" y="17576"/>
                  </a:lnTo>
                  <a:lnTo>
                    <a:pt x="36649" y="4715"/>
                  </a:lnTo>
                  <a:lnTo>
                    <a:pt x="60007" y="0"/>
                  </a:lnTo>
                  <a:lnTo>
                    <a:pt x="8724968" y="0"/>
                  </a:lnTo>
                  <a:lnTo>
                    <a:pt x="8748326" y="4715"/>
                  </a:lnTo>
                  <a:lnTo>
                    <a:pt x="8767400" y="17576"/>
                  </a:lnTo>
                  <a:lnTo>
                    <a:pt x="8780260" y="36650"/>
                  </a:lnTo>
                  <a:lnTo>
                    <a:pt x="8784976" y="60008"/>
                  </a:lnTo>
                  <a:lnTo>
                    <a:pt x="8784976" y="300031"/>
                  </a:lnTo>
                  <a:lnTo>
                    <a:pt x="8780260" y="323389"/>
                  </a:lnTo>
                  <a:lnTo>
                    <a:pt x="8767400" y="342463"/>
                  </a:lnTo>
                  <a:lnTo>
                    <a:pt x="8748326" y="355324"/>
                  </a:lnTo>
                  <a:lnTo>
                    <a:pt x="8724968" y="360040"/>
                  </a:lnTo>
                  <a:lnTo>
                    <a:pt x="60007" y="360040"/>
                  </a:lnTo>
                  <a:lnTo>
                    <a:pt x="36649" y="355324"/>
                  </a:lnTo>
                  <a:lnTo>
                    <a:pt x="17575" y="342463"/>
                  </a:lnTo>
                  <a:lnTo>
                    <a:pt x="4715" y="323389"/>
                  </a:lnTo>
                  <a:lnTo>
                    <a:pt x="0" y="300031"/>
                  </a:lnTo>
                  <a:lnTo>
                    <a:pt x="0" y="60008"/>
                  </a:lnTo>
                  <a:close/>
                </a:path>
              </a:pathLst>
            </a:custGeom>
            <a:ln w="25400">
              <a:solidFill>
                <a:srgbClr val="806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182969" y="1013433"/>
            <a:ext cx="5825491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b="1" spc="-5" dirty="0">
                <a:solidFill>
                  <a:srgbClr val="1F497D"/>
                </a:solidFill>
                <a:latin typeface="Calibri"/>
                <a:cs typeface="Calibri"/>
              </a:rPr>
              <a:t>9.1.1. Bangunan </a:t>
            </a:r>
            <a:r>
              <a:rPr sz="1600" b="1" spc="-31" dirty="0">
                <a:solidFill>
                  <a:srgbClr val="1F497D"/>
                </a:solidFill>
                <a:latin typeface="Calibri"/>
                <a:cs typeface="Calibri"/>
              </a:rPr>
              <a:t>Tahan </a:t>
            </a:r>
            <a:r>
              <a:rPr sz="1600" b="1" spc="-5" dirty="0">
                <a:solidFill>
                  <a:srgbClr val="1F497D"/>
                </a:solidFill>
                <a:latin typeface="Calibri"/>
                <a:cs typeface="Calibri"/>
              </a:rPr>
              <a:t>Gempa, </a:t>
            </a:r>
            <a:r>
              <a:rPr sz="1600" b="1" spc="-31" dirty="0">
                <a:solidFill>
                  <a:srgbClr val="1F497D"/>
                </a:solidFill>
                <a:latin typeface="Calibri"/>
                <a:cs typeface="Calibri"/>
              </a:rPr>
              <a:t>Tahan </a:t>
            </a:r>
            <a:r>
              <a:rPr sz="1600" b="1" spc="-5" dirty="0">
                <a:solidFill>
                  <a:srgbClr val="1F497D"/>
                </a:solidFill>
                <a:latin typeface="Calibri"/>
                <a:cs typeface="Calibri"/>
              </a:rPr>
              <a:t>Api, Cepat Bangun, dan</a:t>
            </a:r>
            <a:r>
              <a:rPr sz="1600" b="1" spc="14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600" b="1" spc="-11" dirty="0">
                <a:solidFill>
                  <a:srgbClr val="1F497D"/>
                </a:solidFill>
                <a:latin typeface="Calibri"/>
                <a:cs typeface="Calibri"/>
              </a:rPr>
              <a:t>Murah</a:t>
            </a:r>
            <a:endParaRPr sz="16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68586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0744" y="744735"/>
            <a:ext cx="5506425" cy="976917"/>
            <a:chOff x="0" y="744727"/>
            <a:chExt cx="5004436" cy="976917"/>
          </a:xfrm>
        </p:grpSpPr>
        <p:sp>
          <p:nvSpPr>
            <p:cNvPr id="3" name="object 3"/>
            <p:cNvSpPr/>
            <p:nvPr/>
          </p:nvSpPr>
          <p:spPr>
            <a:xfrm>
              <a:off x="1" y="824142"/>
              <a:ext cx="5004435" cy="717550"/>
            </a:xfrm>
            <a:custGeom>
              <a:avLst/>
              <a:gdLst/>
              <a:ahLst/>
              <a:cxnLst/>
              <a:rect l="l" t="t" r="r" b="b"/>
              <a:pathLst>
                <a:path w="5004435" h="717550">
                  <a:moveTo>
                    <a:pt x="5004045" y="0"/>
                  </a:moveTo>
                  <a:lnTo>
                    <a:pt x="0" y="0"/>
                  </a:lnTo>
                  <a:lnTo>
                    <a:pt x="0" y="716949"/>
                  </a:lnTo>
                  <a:lnTo>
                    <a:pt x="5004045" y="716949"/>
                  </a:lnTo>
                  <a:lnTo>
                    <a:pt x="5004045" y="0"/>
                  </a:lnTo>
                  <a:close/>
                </a:path>
              </a:pathLst>
            </a:custGeom>
            <a:solidFill>
              <a:srgbClr val="F796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837089"/>
              <a:ext cx="5004435" cy="884555"/>
            </a:xfrm>
            <a:custGeom>
              <a:avLst/>
              <a:gdLst/>
              <a:ahLst/>
              <a:cxnLst/>
              <a:rect l="l" t="t" r="r" b="b"/>
              <a:pathLst>
                <a:path w="5004435" h="884555">
                  <a:moveTo>
                    <a:pt x="4856700" y="0"/>
                  </a:moveTo>
                  <a:lnTo>
                    <a:pt x="147346" y="0"/>
                  </a:lnTo>
                  <a:lnTo>
                    <a:pt x="100773" y="7511"/>
                  </a:lnTo>
                  <a:lnTo>
                    <a:pt x="60325" y="28429"/>
                  </a:lnTo>
                  <a:lnTo>
                    <a:pt x="28429" y="60325"/>
                  </a:lnTo>
                  <a:lnTo>
                    <a:pt x="7511" y="100774"/>
                  </a:lnTo>
                  <a:lnTo>
                    <a:pt x="0" y="147346"/>
                  </a:lnTo>
                  <a:lnTo>
                    <a:pt x="0" y="736724"/>
                  </a:lnTo>
                  <a:lnTo>
                    <a:pt x="7511" y="783297"/>
                  </a:lnTo>
                  <a:lnTo>
                    <a:pt x="28429" y="823746"/>
                  </a:lnTo>
                  <a:lnTo>
                    <a:pt x="60325" y="855642"/>
                  </a:lnTo>
                  <a:lnTo>
                    <a:pt x="100773" y="876560"/>
                  </a:lnTo>
                  <a:lnTo>
                    <a:pt x="147346" y="884072"/>
                  </a:lnTo>
                  <a:lnTo>
                    <a:pt x="4856700" y="884072"/>
                  </a:lnTo>
                  <a:lnTo>
                    <a:pt x="4903274" y="876560"/>
                  </a:lnTo>
                  <a:lnTo>
                    <a:pt x="4943722" y="855642"/>
                  </a:lnTo>
                  <a:lnTo>
                    <a:pt x="4975618" y="823746"/>
                  </a:lnTo>
                  <a:lnTo>
                    <a:pt x="4996535" y="783297"/>
                  </a:lnTo>
                  <a:lnTo>
                    <a:pt x="5004047" y="736724"/>
                  </a:lnTo>
                  <a:lnTo>
                    <a:pt x="5004047" y="147346"/>
                  </a:lnTo>
                  <a:lnTo>
                    <a:pt x="4996535" y="100774"/>
                  </a:lnTo>
                  <a:lnTo>
                    <a:pt x="4975618" y="60325"/>
                  </a:lnTo>
                  <a:lnTo>
                    <a:pt x="4943722" y="28429"/>
                  </a:lnTo>
                  <a:lnTo>
                    <a:pt x="4903274" y="7511"/>
                  </a:lnTo>
                  <a:lnTo>
                    <a:pt x="4856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algn="ctr"/>
              <a:r>
                <a:rPr lang="en-US" dirty="0"/>
                <a:t>Model </a:t>
              </a:r>
              <a:r>
                <a:rPr lang="en-US" dirty="0" err="1"/>
                <a:t>Berbasis</a:t>
              </a:r>
              <a:r>
                <a:rPr lang="en-US" dirty="0"/>
                <a:t> IoT, Data-data dan </a:t>
              </a:r>
              <a:r>
                <a:rPr lang="en-US" dirty="0" err="1"/>
                <a:t>Informasi</a:t>
              </a:r>
              <a:r>
                <a:rPr lang="en-US" dirty="0"/>
                <a:t> </a:t>
              </a:r>
              <a:r>
                <a:rPr lang="en-US" dirty="0" err="1"/>
                <a:t>Inderaja</a:t>
              </a:r>
              <a:r>
                <a:rPr lang="en-US" dirty="0"/>
                <a:t> dan SIG, </a:t>
              </a:r>
              <a:r>
                <a:rPr lang="en-US" dirty="0" err="1"/>
                <a:t>serta</a:t>
              </a:r>
              <a:r>
                <a:rPr lang="en-US" dirty="0"/>
                <a:t> Kawasan </a:t>
              </a:r>
              <a:r>
                <a:rPr lang="en-US" dirty="0" err="1"/>
                <a:t>Konservasi</a:t>
              </a:r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744727"/>
              <a:ext cx="5004435" cy="884555"/>
            </a:xfrm>
            <a:custGeom>
              <a:avLst/>
              <a:gdLst/>
              <a:ahLst/>
              <a:cxnLst/>
              <a:rect l="l" t="t" r="r" b="b"/>
              <a:pathLst>
                <a:path w="5004435" h="884555">
                  <a:moveTo>
                    <a:pt x="0" y="147347"/>
                  </a:moveTo>
                  <a:lnTo>
                    <a:pt x="7511" y="100774"/>
                  </a:lnTo>
                  <a:lnTo>
                    <a:pt x="28429" y="60325"/>
                  </a:lnTo>
                  <a:lnTo>
                    <a:pt x="60325" y="28429"/>
                  </a:lnTo>
                  <a:lnTo>
                    <a:pt x="100773" y="7511"/>
                  </a:lnTo>
                  <a:lnTo>
                    <a:pt x="147346" y="0"/>
                  </a:lnTo>
                  <a:lnTo>
                    <a:pt x="4856701" y="0"/>
                  </a:lnTo>
                  <a:lnTo>
                    <a:pt x="4903274" y="7511"/>
                  </a:lnTo>
                  <a:lnTo>
                    <a:pt x="4943722" y="28429"/>
                  </a:lnTo>
                  <a:lnTo>
                    <a:pt x="4975618" y="60325"/>
                  </a:lnTo>
                  <a:lnTo>
                    <a:pt x="4996536" y="100774"/>
                  </a:lnTo>
                  <a:lnTo>
                    <a:pt x="5004048" y="147347"/>
                  </a:lnTo>
                  <a:lnTo>
                    <a:pt x="5004048" y="736724"/>
                  </a:lnTo>
                  <a:lnTo>
                    <a:pt x="4996536" y="783297"/>
                  </a:lnTo>
                  <a:lnTo>
                    <a:pt x="4975618" y="823746"/>
                  </a:lnTo>
                  <a:lnTo>
                    <a:pt x="4943722" y="855642"/>
                  </a:lnTo>
                  <a:lnTo>
                    <a:pt x="4903274" y="876560"/>
                  </a:lnTo>
                  <a:lnTo>
                    <a:pt x="4856701" y="884072"/>
                  </a:lnTo>
                  <a:lnTo>
                    <a:pt x="147346" y="884072"/>
                  </a:lnTo>
                  <a:lnTo>
                    <a:pt x="100773" y="876560"/>
                  </a:lnTo>
                  <a:lnTo>
                    <a:pt x="60325" y="855642"/>
                  </a:lnTo>
                  <a:lnTo>
                    <a:pt x="28429" y="823746"/>
                  </a:lnTo>
                  <a:lnTo>
                    <a:pt x="7511" y="783297"/>
                  </a:lnTo>
                  <a:lnTo>
                    <a:pt x="0" y="736724"/>
                  </a:lnTo>
                  <a:lnTo>
                    <a:pt x="0" y="147347"/>
                  </a:lnTo>
                  <a:close/>
                </a:path>
              </a:pathLst>
            </a:custGeom>
            <a:ln w="25400">
              <a:solidFill>
                <a:srgbClr val="806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3567116" y="2876687"/>
            <a:ext cx="4850765" cy="2164080"/>
            <a:chOff x="2043112" y="2876687"/>
            <a:chExt cx="4850765" cy="2164080"/>
          </a:xfrm>
        </p:grpSpPr>
        <p:sp>
          <p:nvSpPr>
            <p:cNvPr id="8" name="object 8"/>
            <p:cNvSpPr/>
            <p:nvPr/>
          </p:nvSpPr>
          <p:spPr>
            <a:xfrm>
              <a:off x="2057400" y="2890974"/>
              <a:ext cx="4822190" cy="2135505"/>
            </a:xfrm>
            <a:custGeom>
              <a:avLst/>
              <a:gdLst/>
              <a:ahLst/>
              <a:cxnLst/>
              <a:rect l="l" t="t" r="r" b="b"/>
              <a:pathLst>
                <a:path w="4822190" h="2135504">
                  <a:moveTo>
                    <a:pt x="0" y="355867"/>
                  </a:moveTo>
                  <a:lnTo>
                    <a:pt x="3248" y="307578"/>
                  </a:lnTo>
                  <a:lnTo>
                    <a:pt x="12711" y="261263"/>
                  </a:lnTo>
                  <a:lnTo>
                    <a:pt x="27965" y="217347"/>
                  </a:lnTo>
                  <a:lnTo>
                    <a:pt x="48586" y="176254"/>
                  </a:lnTo>
                  <a:lnTo>
                    <a:pt x="74149" y="138407"/>
                  </a:lnTo>
                  <a:lnTo>
                    <a:pt x="104231" y="104231"/>
                  </a:lnTo>
                  <a:lnTo>
                    <a:pt x="138407" y="74149"/>
                  </a:lnTo>
                  <a:lnTo>
                    <a:pt x="176254" y="48586"/>
                  </a:lnTo>
                  <a:lnTo>
                    <a:pt x="217347" y="27965"/>
                  </a:lnTo>
                  <a:lnTo>
                    <a:pt x="261263" y="12711"/>
                  </a:lnTo>
                  <a:lnTo>
                    <a:pt x="307577" y="3248"/>
                  </a:lnTo>
                  <a:lnTo>
                    <a:pt x="355867" y="0"/>
                  </a:lnTo>
                  <a:lnTo>
                    <a:pt x="4465944" y="0"/>
                  </a:lnTo>
                  <a:lnTo>
                    <a:pt x="4514233" y="3248"/>
                  </a:lnTo>
                  <a:lnTo>
                    <a:pt x="4560547" y="12711"/>
                  </a:lnTo>
                  <a:lnTo>
                    <a:pt x="4604463" y="27965"/>
                  </a:lnTo>
                  <a:lnTo>
                    <a:pt x="4645556" y="48586"/>
                  </a:lnTo>
                  <a:lnTo>
                    <a:pt x="4683403" y="74149"/>
                  </a:lnTo>
                  <a:lnTo>
                    <a:pt x="4717580" y="104231"/>
                  </a:lnTo>
                  <a:lnTo>
                    <a:pt x="4747661" y="138407"/>
                  </a:lnTo>
                  <a:lnTo>
                    <a:pt x="4773224" y="176254"/>
                  </a:lnTo>
                  <a:lnTo>
                    <a:pt x="4793845" y="217347"/>
                  </a:lnTo>
                  <a:lnTo>
                    <a:pt x="4809099" y="261263"/>
                  </a:lnTo>
                  <a:lnTo>
                    <a:pt x="4818562" y="307578"/>
                  </a:lnTo>
                  <a:lnTo>
                    <a:pt x="4821811" y="355867"/>
                  </a:lnTo>
                  <a:lnTo>
                    <a:pt x="4821811" y="1779304"/>
                  </a:lnTo>
                  <a:lnTo>
                    <a:pt x="4818562" y="1827593"/>
                  </a:lnTo>
                  <a:lnTo>
                    <a:pt x="4809099" y="1873907"/>
                  </a:lnTo>
                  <a:lnTo>
                    <a:pt x="4793845" y="1917823"/>
                  </a:lnTo>
                  <a:lnTo>
                    <a:pt x="4773224" y="1958916"/>
                  </a:lnTo>
                  <a:lnTo>
                    <a:pt x="4747661" y="1996763"/>
                  </a:lnTo>
                  <a:lnTo>
                    <a:pt x="4717580" y="2030940"/>
                  </a:lnTo>
                  <a:lnTo>
                    <a:pt x="4683403" y="2061021"/>
                  </a:lnTo>
                  <a:lnTo>
                    <a:pt x="4645556" y="2086584"/>
                  </a:lnTo>
                  <a:lnTo>
                    <a:pt x="4604463" y="2107205"/>
                  </a:lnTo>
                  <a:lnTo>
                    <a:pt x="4560547" y="2122459"/>
                  </a:lnTo>
                  <a:lnTo>
                    <a:pt x="4514233" y="2131922"/>
                  </a:lnTo>
                  <a:lnTo>
                    <a:pt x="4465944" y="2135171"/>
                  </a:lnTo>
                  <a:lnTo>
                    <a:pt x="355867" y="2135171"/>
                  </a:lnTo>
                  <a:lnTo>
                    <a:pt x="307577" y="2131922"/>
                  </a:lnTo>
                  <a:lnTo>
                    <a:pt x="261263" y="2122459"/>
                  </a:lnTo>
                  <a:lnTo>
                    <a:pt x="217347" y="2107205"/>
                  </a:lnTo>
                  <a:lnTo>
                    <a:pt x="176254" y="2086584"/>
                  </a:lnTo>
                  <a:lnTo>
                    <a:pt x="138407" y="2061021"/>
                  </a:lnTo>
                  <a:lnTo>
                    <a:pt x="104231" y="2030940"/>
                  </a:lnTo>
                  <a:lnTo>
                    <a:pt x="74149" y="1996763"/>
                  </a:lnTo>
                  <a:lnTo>
                    <a:pt x="48586" y="1958916"/>
                  </a:lnTo>
                  <a:lnTo>
                    <a:pt x="27965" y="1917823"/>
                  </a:lnTo>
                  <a:lnTo>
                    <a:pt x="12711" y="1873907"/>
                  </a:lnTo>
                  <a:lnTo>
                    <a:pt x="3248" y="1827593"/>
                  </a:lnTo>
                  <a:lnTo>
                    <a:pt x="0" y="1779304"/>
                  </a:lnTo>
                  <a:lnTo>
                    <a:pt x="0" y="355867"/>
                  </a:lnTo>
                  <a:close/>
                </a:path>
              </a:pathLst>
            </a:custGeom>
            <a:ln w="28575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285274" y="3025157"/>
              <a:ext cx="2412903" cy="179453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587237" y="3162724"/>
              <a:ext cx="1802875" cy="102868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174102" y="3395657"/>
            <a:ext cx="2091689" cy="70640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7148" marR="5080" indent="-84449">
              <a:lnSpc>
                <a:spcPct val="100299"/>
              </a:lnSpc>
              <a:spcBef>
                <a:spcPts val="95"/>
              </a:spcBef>
              <a:buChar char="•"/>
              <a:tabLst>
                <a:tab pos="97148" algn="l"/>
              </a:tabLst>
            </a:pPr>
            <a:r>
              <a:rPr sz="900" spc="-5" dirty="0">
                <a:latin typeface="Arial"/>
                <a:cs typeface="Arial"/>
              </a:rPr>
              <a:t>Decision Support System (DSS)  Penginderaan Jauh untuk Kawasan  Konservasi, Pencegahan Pencemaran,  Kebencanaan</a:t>
            </a:r>
            <a:r>
              <a:rPr sz="900" spc="-5" dirty="0">
                <a:solidFill>
                  <a:srgbClr val="FF0000"/>
                </a:solidFill>
                <a:latin typeface="Arial"/>
                <a:cs typeface="Arial"/>
              </a:rPr>
              <a:t>, </a:t>
            </a:r>
            <a:r>
              <a:rPr sz="900" spc="-5" dirty="0">
                <a:latin typeface="Arial"/>
                <a:cs typeface="Arial"/>
              </a:rPr>
              <a:t>dan Pemanfaatan  Sumberdaya Alam</a:t>
            </a:r>
            <a:r>
              <a:rPr sz="900" spc="-11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(SDA)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74097" y="4221179"/>
            <a:ext cx="212915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900" dirty="0">
                <a:latin typeface="Arial"/>
                <a:cs typeface="Arial"/>
              </a:rPr>
              <a:t>* </a:t>
            </a:r>
            <a:r>
              <a:rPr sz="800" spc="-5" dirty="0">
                <a:latin typeface="Arial"/>
                <a:cs typeface="Arial"/>
              </a:rPr>
              <a:t>Komponen DSS adalah </a:t>
            </a:r>
            <a:r>
              <a:rPr sz="800" b="1" i="1" spc="-5" dirty="0">
                <a:latin typeface="Arial"/>
                <a:cs typeface="Arial"/>
              </a:rPr>
              <a:t>Pemantauan, Analisis,  Pengambilan Keputusan, User Feedback, </a:t>
            </a:r>
            <a:r>
              <a:rPr sz="800" b="1" i="1" dirty="0">
                <a:latin typeface="Arial"/>
                <a:cs typeface="Arial"/>
              </a:rPr>
              <a:t>dan  </a:t>
            </a:r>
            <a:r>
              <a:rPr sz="800" b="1" i="1" spc="-5" dirty="0">
                <a:latin typeface="Arial"/>
                <a:cs typeface="Arial"/>
              </a:rPr>
              <a:t>Infrastruktur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633520" y="811811"/>
            <a:ext cx="3834129" cy="114665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96514">
              <a:lnSpc>
                <a:spcPts val="1245"/>
              </a:lnSpc>
              <a:spcBef>
                <a:spcPts val="115"/>
              </a:spcBef>
            </a:pPr>
            <a:r>
              <a:rPr sz="1100" b="1" spc="-5" dirty="0">
                <a:solidFill>
                  <a:srgbClr val="215968"/>
                </a:solidFill>
                <a:latin typeface="Arial"/>
                <a:cs typeface="Arial"/>
              </a:rPr>
              <a:t>Pelaksana </a:t>
            </a:r>
            <a:r>
              <a:rPr sz="1100" b="1" spc="5" dirty="0">
                <a:solidFill>
                  <a:srgbClr val="215968"/>
                </a:solidFill>
                <a:latin typeface="Arial"/>
                <a:cs typeface="Arial"/>
              </a:rPr>
              <a:t>: </a:t>
            </a:r>
            <a:r>
              <a:rPr sz="110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LAPAN</a:t>
            </a:r>
            <a:r>
              <a:rPr sz="1100" u="sng" dirty="0">
                <a:solidFill>
                  <a:srgbClr val="215968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, </a:t>
            </a:r>
            <a:r>
              <a:rPr sz="1100" spc="-5" dirty="0">
                <a:solidFill>
                  <a:srgbClr val="215968"/>
                </a:solidFill>
                <a:latin typeface="Arial"/>
                <a:cs typeface="Arial"/>
              </a:rPr>
              <a:t>BMKG, BNPB, KLHK, KKP, </a:t>
            </a:r>
            <a:r>
              <a:rPr sz="1100" dirty="0">
                <a:solidFill>
                  <a:srgbClr val="215968"/>
                </a:solidFill>
                <a:latin typeface="Arial"/>
                <a:cs typeface="Arial"/>
              </a:rPr>
              <a:t>PT</a:t>
            </a:r>
            <a:r>
              <a:rPr sz="1100" spc="-71" dirty="0">
                <a:solidFill>
                  <a:srgbClr val="215968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215968"/>
                </a:solidFill>
                <a:latin typeface="Arial"/>
                <a:cs typeface="Arial"/>
              </a:rPr>
              <a:t>TELKOM</a:t>
            </a:r>
            <a:endParaRPr sz="1100">
              <a:latin typeface="Arial"/>
              <a:cs typeface="Arial"/>
            </a:endParaRPr>
          </a:p>
          <a:p>
            <a:pPr marL="12700" marR="5080" indent="350494" algn="r">
              <a:lnSpc>
                <a:spcPts val="1271"/>
              </a:lnSpc>
              <a:spcBef>
                <a:spcPts val="20"/>
              </a:spcBef>
            </a:pPr>
            <a:r>
              <a:rPr sz="1100" b="1" spc="-5" dirty="0">
                <a:solidFill>
                  <a:srgbClr val="215968"/>
                </a:solidFill>
                <a:latin typeface="Arial"/>
                <a:cs typeface="Arial"/>
              </a:rPr>
              <a:t>Target </a:t>
            </a:r>
            <a:r>
              <a:rPr sz="1100" b="1" spc="5" dirty="0">
                <a:solidFill>
                  <a:srgbClr val="215968"/>
                </a:solidFill>
                <a:latin typeface="Arial"/>
                <a:cs typeface="Arial"/>
              </a:rPr>
              <a:t>: </a:t>
            </a:r>
            <a:r>
              <a:rPr sz="1100" spc="-5" dirty="0">
                <a:solidFill>
                  <a:srgbClr val="215968"/>
                </a:solidFill>
                <a:latin typeface="Arial"/>
                <a:cs typeface="Arial"/>
              </a:rPr>
              <a:t>2023/2024 </a:t>
            </a:r>
            <a:r>
              <a:rPr sz="1100" dirty="0">
                <a:solidFill>
                  <a:srgbClr val="215968"/>
                </a:solidFill>
                <a:latin typeface="Arial"/>
                <a:cs typeface="Arial"/>
              </a:rPr>
              <a:t>Indonesia memiliki</a:t>
            </a:r>
            <a:r>
              <a:rPr sz="1100" spc="-15" dirty="0">
                <a:solidFill>
                  <a:srgbClr val="215968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15968"/>
                </a:solidFill>
                <a:latin typeface="Arial"/>
                <a:cs typeface="Arial"/>
              </a:rPr>
              <a:t>Sistem</a:t>
            </a:r>
            <a:r>
              <a:rPr sz="1100" spc="-15" dirty="0">
                <a:solidFill>
                  <a:srgbClr val="215968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215968"/>
                </a:solidFill>
                <a:latin typeface="Arial"/>
                <a:cs typeface="Arial"/>
              </a:rPr>
              <a:t>Pendukung </a:t>
            </a:r>
            <a:r>
              <a:rPr sz="1100" dirty="0">
                <a:solidFill>
                  <a:srgbClr val="215968"/>
                </a:solidFill>
                <a:latin typeface="Arial"/>
                <a:cs typeface="Arial"/>
              </a:rPr>
              <a:t> Kebijakan (Decision </a:t>
            </a:r>
            <a:r>
              <a:rPr sz="1100" spc="-5" dirty="0">
                <a:solidFill>
                  <a:srgbClr val="215968"/>
                </a:solidFill>
                <a:latin typeface="Arial"/>
                <a:cs typeface="Arial"/>
              </a:rPr>
              <a:t>Support System/DSS)</a:t>
            </a:r>
            <a:r>
              <a:rPr sz="1100" spc="-45" dirty="0">
                <a:solidFill>
                  <a:srgbClr val="215968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15968"/>
                </a:solidFill>
                <a:latin typeface="Arial"/>
                <a:cs typeface="Arial"/>
              </a:rPr>
              <a:t>terkait</a:t>
            </a:r>
            <a:r>
              <a:rPr sz="1100" spc="-15" dirty="0">
                <a:solidFill>
                  <a:srgbClr val="215968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215968"/>
                </a:solidFill>
                <a:latin typeface="Arial"/>
                <a:cs typeface="Arial"/>
              </a:rPr>
              <a:t>dengan </a:t>
            </a:r>
            <a:r>
              <a:rPr sz="1100" spc="-11" dirty="0">
                <a:solidFill>
                  <a:srgbClr val="215968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15968"/>
                </a:solidFill>
                <a:latin typeface="Arial"/>
                <a:cs typeface="Arial"/>
              </a:rPr>
              <a:t>Kawasan </a:t>
            </a:r>
            <a:r>
              <a:rPr sz="1100" spc="-5" dirty="0">
                <a:solidFill>
                  <a:srgbClr val="215968"/>
                </a:solidFill>
                <a:latin typeface="Arial"/>
                <a:cs typeface="Arial"/>
              </a:rPr>
              <a:t>Konservasi, Pencegahan Pencemaran,</a:t>
            </a:r>
            <a:r>
              <a:rPr sz="1100" spc="40" dirty="0">
                <a:solidFill>
                  <a:srgbClr val="215968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215968"/>
                </a:solidFill>
                <a:latin typeface="Arial"/>
                <a:cs typeface="Arial"/>
              </a:rPr>
              <a:t>Kebencanaan,</a:t>
            </a:r>
            <a:endParaRPr sz="1100">
              <a:latin typeface="Arial"/>
              <a:cs typeface="Arial"/>
            </a:endParaRPr>
          </a:p>
          <a:p>
            <a:pPr marR="5080" algn="r">
              <a:lnSpc>
                <a:spcPts val="1215"/>
              </a:lnSpc>
            </a:pPr>
            <a:r>
              <a:rPr sz="1100" dirty="0">
                <a:solidFill>
                  <a:srgbClr val="215968"/>
                </a:solidFill>
                <a:latin typeface="Arial"/>
                <a:cs typeface="Arial"/>
              </a:rPr>
              <a:t>dan </a:t>
            </a:r>
            <a:r>
              <a:rPr sz="1100" spc="-5" dirty="0">
                <a:solidFill>
                  <a:srgbClr val="215968"/>
                </a:solidFill>
                <a:latin typeface="Arial"/>
                <a:cs typeface="Arial"/>
              </a:rPr>
              <a:t>Pemanfaatan</a:t>
            </a:r>
            <a:r>
              <a:rPr sz="1100" spc="-65" dirty="0">
                <a:solidFill>
                  <a:srgbClr val="215968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15968"/>
                </a:solidFill>
                <a:latin typeface="Arial"/>
                <a:cs typeface="Arial"/>
              </a:rPr>
              <a:t>SDA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1683573" y="1759547"/>
          <a:ext cx="1562106" cy="1905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03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3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03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03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03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19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" name="object 15"/>
          <p:cNvSpPr txBox="1"/>
          <p:nvPr/>
        </p:nvSpPr>
        <p:spPr>
          <a:xfrm>
            <a:off x="1960320" y="1957533"/>
            <a:ext cx="1270000" cy="825737"/>
          </a:xfrm>
          <a:prstGeom prst="rect">
            <a:avLst/>
          </a:prstGeom>
        </p:spPr>
        <p:txBody>
          <a:bodyPr vert="horz" wrap="square" lIns="0" tIns="22858" rIns="0" bIns="0" rtlCol="0">
            <a:spAutoFit/>
          </a:bodyPr>
          <a:lstStyle/>
          <a:p>
            <a:pPr marL="12700" marR="5080" indent="215884" algn="r">
              <a:lnSpc>
                <a:spcPts val="1231"/>
              </a:lnSpc>
              <a:spcBef>
                <a:spcPts val="180"/>
              </a:spcBef>
            </a:pPr>
            <a:r>
              <a:rPr sz="1100" dirty="0">
                <a:latin typeface="Arial"/>
                <a:cs typeface="Arial"/>
              </a:rPr>
              <a:t>Penyediaan</a:t>
            </a:r>
            <a:r>
              <a:rPr sz="1100" spc="-111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Data  Satelit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Penginderaan</a:t>
            </a:r>
            <a:endParaRPr sz="1100">
              <a:latin typeface="Arial"/>
              <a:cs typeface="Arial"/>
            </a:endParaRPr>
          </a:p>
          <a:p>
            <a:pPr marR="5080" algn="r">
              <a:lnSpc>
                <a:spcPts val="1235"/>
              </a:lnSpc>
            </a:pPr>
            <a:r>
              <a:rPr sz="1100" spc="-5" dirty="0">
                <a:latin typeface="Arial"/>
                <a:cs typeface="Arial"/>
              </a:rPr>
              <a:t>Jau</a:t>
            </a:r>
            <a:r>
              <a:rPr sz="1100" spc="5" dirty="0">
                <a:latin typeface="Arial"/>
                <a:cs typeface="Arial"/>
              </a:rPr>
              <a:t>h</a:t>
            </a:r>
            <a:endParaRPr sz="1100">
              <a:latin typeface="Arial"/>
              <a:cs typeface="Arial"/>
            </a:endParaRPr>
          </a:p>
          <a:p>
            <a:pPr marL="706068">
              <a:spcBef>
                <a:spcPts val="11"/>
              </a:spcBef>
            </a:pPr>
            <a:r>
              <a:rPr sz="1100" b="1" spc="-5" dirty="0">
                <a:latin typeface="Arial"/>
                <a:cs typeface="Arial"/>
              </a:rPr>
              <a:t>(LAPAN)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332697" y="2177534"/>
            <a:ext cx="1023619" cy="847725"/>
          </a:xfrm>
          <a:custGeom>
            <a:avLst/>
            <a:gdLst/>
            <a:ahLst/>
            <a:cxnLst/>
            <a:rect l="l" t="t" r="r" b="b"/>
            <a:pathLst>
              <a:path w="1023619" h="847725">
                <a:moveTo>
                  <a:pt x="0" y="0"/>
                </a:moveTo>
                <a:lnTo>
                  <a:pt x="1023574" y="847631"/>
                </a:lnTo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7" name="object 17"/>
          <p:cNvGraphicFramePr>
            <a:graphicFrameLocks noGrp="1"/>
          </p:cNvGraphicFramePr>
          <p:nvPr/>
        </p:nvGraphicFramePr>
        <p:xfrm>
          <a:off x="4104889" y="1779995"/>
          <a:ext cx="1562106" cy="1905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03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3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03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03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03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19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" name="object 18"/>
          <p:cNvSpPr txBox="1"/>
          <p:nvPr/>
        </p:nvSpPr>
        <p:spPr>
          <a:xfrm>
            <a:off x="4172389" y="1966147"/>
            <a:ext cx="1506855" cy="663642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ts val="1245"/>
              </a:lnSpc>
              <a:spcBef>
                <a:spcPts val="115"/>
              </a:spcBef>
            </a:pPr>
            <a:r>
              <a:rPr sz="1100" spc="-5" dirty="0">
                <a:latin typeface="Arial"/>
                <a:cs typeface="Arial"/>
              </a:rPr>
              <a:t>Pengembangan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Platform</a:t>
            </a:r>
            <a:endParaRPr sz="1100">
              <a:latin typeface="Arial"/>
              <a:cs typeface="Arial"/>
            </a:endParaRPr>
          </a:p>
          <a:p>
            <a:pPr marR="5080" algn="r">
              <a:lnSpc>
                <a:spcPts val="1245"/>
              </a:lnSpc>
            </a:pPr>
            <a:r>
              <a:rPr sz="1100" dirty="0">
                <a:latin typeface="Arial"/>
                <a:cs typeface="Arial"/>
              </a:rPr>
              <a:t>D</a:t>
            </a:r>
            <a:r>
              <a:rPr sz="1100" spc="-5" dirty="0">
                <a:latin typeface="Arial"/>
                <a:cs typeface="Arial"/>
              </a:rPr>
              <a:t>S</a:t>
            </a:r>
            <a:r>
              <a:rPr sz="1100" spc="11" dirty="0">
                <a:latin typeface="Arial"/>
                <a:cs typeface="Arial"/>
              </a:rPr>
              <a:t>S</a:t>
            </a:r>
            <a:endParaRPr sz="1100">
              <a:latin typeface="Arial"/>
              <a:cs typeface="Arial"/>
            </a:endParaRPr>
          </a:p>
          <a:p>
            <a:pPr marR="5715" algn="r"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(LAPAN, </a:t>
            </a:r>
            <a:r>
              <a:rPr sz="1100" b="1" dirty="0">
                <a:latin typeface="Arial"/>
                <a:cs typeface="Arial"/>
              </a:rPr>
              <a:t>PT</a:t>
            </a:r>
            <a:r>
              <a:rPr sz="1100" b="1" spc="-7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TELKOM)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303695" y="2224089"/>
            <a:ext cx="1633220" cy="2433955"/>
            <a:chOff x="1779694" y="2224088"/>
            <a:chExt cx="1633220" cy="2433955"/>
          </a:xfrm>
        </p:grpSpPr>
        <p:sp>
          <p:nvSpPr>
            <p:cNvPr id="20" name="object 20"/>
            <p:cNvSpPr/>
            <p:nvPr/>
          </p:nvSpPr>
          <p:spPr>
            <a:xfrm>
              <a:off x="3337089" y="2228851"/>
              <a:ext cx="71120" cy="796925"/>
            </a:xfrm>
            <a:custGeom>
              <a:avLst/>
              <a:gdLst/>
              <a:ahLst/>
              <a:cxnLst/>
              <a:rect l="l" t="t" r="r" b="b"/>
              <a:pathLst>
                <a:path w="71120" h="796925">
                  <a:moveTo>
                    <a:pt x="70702" y="0"/>
                  </a:moveTo>
                  <a:lnTo>
                    <a:pt x="0" y="796307"/>
                  </a:lnTo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784456" y="3329397"/>
              <a:ext cx="641985" cy="387985"/>
            </a:xfrm>
            <a:custGeom>
              <a:avLst/>
              <a:gdLst/>
              <a:ahLst/>
              <a:cxnLst/>
              <a:rect l="l" t="t" r="r" b="b"/>
              <a:pathLst>
                <a:path w="641985" h="387985">
                  <a:moveTo>
                    <a:pt x="0" y="0"/>
                  </a:moveTo>
                  <a:lnTo>
                    <a:pt x="641818" y="387634"/>
                  </a:lnTo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808692" y="4220179"/>
              <a:ext cx="617855" cy="433070"/>
            </a:xfrm>
            <a:custGeom>
              <a:avLst/>
              <a:gdLst/>
              <a:ahLst/>
              <a:cxnLst/>
              <a:rect l="l" t="t" r="r" b="b"/>
              <a:pathLst>
                <a:path w="617855" h="433070">
                  <a:moveTo>
                    <a:pt x="0" y="432957"/>
                  </a:moveTo>
                  <a:lnTo>
                    <a:pt x="617582" y="0"/>
                  </a:lnTo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23" name="object 23"/>
          <p:cNvGraphicFramePr>
            <a:graphicFrameLocks noGrp="1"/>
          </p:cNvGraphicFramePr>
          <p:nvPr/>
        </p:nvGraphicFramePr>
        <p:xfrm>
          <a:off x="1646681" y="2630563"/>
          <a:ext cx="1562106" cy="1905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03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3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03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03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03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19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" name="object 24"/>
          <p:cNvSpPr txBox="1"/>
          <p:nvPr/>
        </p:nvSpPr>
        <p:spPr>
          <a:xfrm>
            <a:off x="1818662" y="2847006"/>
            <a:ext cx="1374775" cy="179305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ts val="1245"/>
              </a:lnSpc>
              <a:spcBef>
                <a:spcPts val="115"/>
              </a:spcBef>
            </a:pPr>
            <a:r>
              <a:rPr sz="1100" spc="-5" dirty="0">
                <a:latin typeface="Arial"/>
                <a:cs typeface="Arial"/>
              </a:rPr>
              <a:t>Pengembangan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Model</a:t>
            </a:r>
            <a:endParaRPr sz="1100">
              <a:latin typeface="Arial"/>
              <a:cs typeface="Arial"/>
            </a:endParaRPr>
          </a:p>
          <a:p>
            <a:pPr marL="66670" marR="5080" indent="655272" algn="r">
              <a:lnSpc>
                <a:spcPts val="1271"/>
              </a:lnSpc>
              <a:spcBef>
                <a:spcPts val="20"/>
              </a:spcBef>
            </a:pPr>
            <a:r>
              <a:rPr sz="1100" dirty="0">
                <a:latin typeface="Arial"/>
                <a:cs typeface="Arial"/>
              </a:rPr>
              <a:t>DSS</a:t>
            </a:r>
            <a:r>
              <a:rPr sz="1100" spc="-91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untuk </a:t>
            </a:r>
            <a:r>
              <a:rPr sz="1100" spc="-11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Kebencanaa</a:t>
            </a:r>
            <a:r>
              <a:rPr sz="1100" spc="5" dirty="0">
                <a:latin typeface="Arial"/>
                <a:cs typeface="Arial"/>
              </a:rPr>
              <a:t>n  </a:t>
            </a:r>
            <a:r>
              <a:rPr sz="1100" spc="-5" dirty="0">
                <a:latin typeface="Arial"/>
                <a:cs typeface="Arial"/>
              </a:rPr>
              <a:t>(Keker</a:t>
            </a:r>
            <a:r>
              <a:rPr sz="1100" dirty="0">
                <a:latin typeface="Arial"/>
                <a:cs typeface="Arial"/>
              </a:rPr>
              <a:t>i</a:t>
            </a:r>
            <a:r>
              <a:rPr sz="1100" spc="-5" dirty="0">
                <a:latin typeface="Arial"/>
                <a:cs typeface="Arial"/>
              </a:rPr>
              <a:t>ngan</a:t>
            </a:r>
            <a:r>
              <a:rPr sz="1100" dirty="0">
                <a:latin typeface="Arial"/>
                <a:cs typeface="Arial"/>
              </a:rPr>
              <a:t>,  </a:t>
            </a:r>
            <a:r>
              <a:rPr sz="1100" spc="-5" dirty="0">
                <a:latin typeface="Arial"/>
                <a:cs typeface="Arial"/>
              </a:rPr>
              <a:t>Kebakara</a:t>
            </a:r>
            <a:r>
              <a:rPr sz="1100" spc="5" dirty="0">
                <a:latin typeface="Arial"/>
                <a:cs typeface="Arial"/>
              </a:rPr>
              <a:t>n</a:t>
            </a:r>
            <a:endParaRPr sz="1100">
              <a:latin typeface="Arial"/>
              <a:cs typeface="Arial"/>
            </a:endParaRPr>
          </a:p>
          <a:p>
            <a:pPr marL="193662" marR="5080" indent="-126991" algn="r">
              <a:lnSpc>
                <a:spcPts val="1231"/>
              </a:lnSpc>
              <a:spcBef>
                <a:spcPts val="20"/>
              </a:spcBef>
            </a:pPr>
            <a:r>
              <a:rPr sz="1100" spc="-5" dirty="0">
                <a:latin typeface="Arial"/>
                <a:cs typeface="Arial"/>
              </a:rPr>
              <a:t>lahan/hutan,</a:t>
            </a:r>
            <a:r>
              <a:rPr sz="1100" spc="-6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Longsor,  Banjir, </a:t>
            </a:r>
            <a:r>
              <a:rPr sz="1100" spc="-5" dirty="0">
                <a:latin typeface="Arial"/>
                <a:cs typeface="Arial"/>
              </a:rPr>
              <a:t>Gunung</a:t>
            </a:r>
            <a:r>
              <a:rPr sz="1100" spc="-91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Api)</a:t>
            </a:r>
            <a:endParaRPr sz="1100">
              <a:latin typeface="Arial"/>
              <a:cs typeface="Arial"/>
            </a:endParaRPr>
          </a:p>
          <a:p>
            <a:pPr marR="5080" algn="r">
              <a:lnSpc>
                <a:spcPts val="1235"/>
              </a:lnSpc>
            </a:pPr>
            <a:r>
              <a:rPr sz="1100" b="1" spc="-5" dirty="0">
                <a:latin typeface="Arial"/>
                <a:cs typeface="Arial"/>
              </a:rPr>
              <a:t>(LAPAN,</a:t>
            </a:r>
            <a:r>
              <a:rPr sz="1100" b="1" spc="-8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BMKG,</a:t>
            </a:r>
            <a:endParaRPr sz="1100">
              <a:latin typeface="Arial"/>
              <a:cs typeface="Arial"/>
            </a:endParaRPr>
          </a:p>
          <a:p>
            <a:pPr marR="6351" algn="r">
              <a:spcBef>
                <a:spcPts val="5"/>
              </a:spcBef>
            </a:pPr>
            <a:r>
              <a:rPr sz="1100" b="1" dirty="0">
                <a:latin typeface="Arial"/>
                <a:cs typeface="Arial"/>
              </a:rPr>
              <a:t>BN</a:t>
            </a:r>
            <a:r>
              <a:rPr sz="1100" b="1" spc="-5" dirty="0">
                <a:latin typeface="Arial"/>
                <a:cs typeface="Arial"/>
              </a:rPr>
              <a:t>PB)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25" name="object 25"/>
          <p:cNvGraphicFramePr>
            <a:graphicFrameLocks noGrp="1"/>
          </p:cNvGraphicFramePr>
          <p:nvPr/>
        </p:nvGraphicFramePr>
        <p:xfrm>
          <a:off x="1655157" y="5442563"/>
          <a:ext cx="1562106" cy="1905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03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3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03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03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03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19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object 26"/>
          <p:cNvSpPr txBox="1"/>
          <p:nvPr/>
        </p:nvSpPr>
        <p:spPr>
          <a:xfrm>
            <a:off x="1836243" y="5904718"/>
            <a:ext cx="1932520" cy="69129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6991" marR="5080" indent="-114292" algn="r">
              <a:lnSpc>
                <a:spcPct val="99900"/>
              </a:lnSpc>
              <a:spcBef>
                <a:spcPts val="115"/>
              </a:spcBef>
            </a:pPr>
            <a:r>
              <a:rPr sz="1100" spc="-5" dirty="0">
                <a:latin typeface="Arial"/>
                <a:cs typeface="Arial"/>
              </a:rPr>
              <a:t>Pengembangan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Model  DSS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untuk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Kawasan  </a:t>
            </a:r>
            <a:r>
              <a:rPr sz="1100" spc="-5" dirty="0">
                <a:latin typeface="Arial"/>
                <a:cs typeface="Arial"/>
              </a:rPr>
              <a:t>Konservasi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dan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SDA  Pesisir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dan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Laut </a:t>
            </a:r>
            <a:r>
              <a:rPr sz="1100" spc="-11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(LAPAN,</a:t>
            </a:r>
            <a:r>
              <a:rPr sz="1100" b="1" spc="-8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KKP)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379621" y="5271794"/>
            <a:ext cx="572771" cy="393065"/>
          </a:xfrm>
          <a:custGeom>
            <a:avLst/>
            <a:gdLst/>
            <a:ahLst/>
            <a:cxnLst/>
            <a:rect l="l" t="t" r="r" b="b"/>
            <a:pathLst>
              <a:path w="572769" h="393064">
                <a:moveTo>
                  <a:pt x="0" y="392678"/>
                </a:moveTo>
                <a:lnTo>
                  <a:pt x="572401" y="0"/>
                </a:lnTo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8" name="object 28"/>
          <p:cNvGraphicFramePr>
            <a:graphicFrameLocks noGrp="1"/>
          </p:cNvGraphicFramePr>
          <p:nvPr/>
        </p:nvGraphicFramePr>
        <p:xfrm>
          <a:off x="8864601" y="2884623"/>
          <a:ext cx="1562106" cy="1905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03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3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03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03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03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19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" name="object 29"/>
          <p:cNvSpPr txBox="1"/>
          <p:nvPr/>
        </p:nvSpPr>
        <p:spPr>
          <a:xfrm>
            <a:off x="8949278" y="3141525"/>
            <a:ext cx="1470025" cy="814730"/>
          </a:xfrm>
          <a:prstGeom prst="rect">
            <a:avLst/>
          </a:prstGeom>
        </p:spPr>
        <p:txBody>
          <a:bodyPr vert="horz" wrap="square" lIns="0" tIns="22858" rIns="0" bIns="0" rtlCol="0">
            <a:spAutoFit/>
          </a:bodyPr>
          <a:lstStyle/>
          <a:p>
            <a:pPr marL="293347" marR="5080" indent="-281285">
              <a:lnSpc>
                <a:spcPts val="1231"/>
              </a:lnSpc>
              <a:spcBef>
                <a:spcPts val="180"/>
              </a:spcBef>
            </a:pPr>
            <a:r>
              <a:rPr sz="1100" dirty="0">
                <a:latin typeface="Arial"/>
                <a:cs typeface="Arial"/>
              </a:rPr>
              <a:t>Pengolahan Data</a:t>
            </a:r>
            <a:r>
              <a:rPr sz="1100" spc="-111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Satelit  </a:t>
            </a:r>
            <a:r>
              <a:rPr sz="1100" spc="-5" dirty="0">
                <a:latin typeface="Arial"/>
                <a:cs typeface="Arial"/>
              </a:rPr>
              <a:t>Penginderaan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Jauh</a:t>
            </a:r>
            <a:endParaRPr sz="1100">
              <a:latin typeface="Arial"/>
              <a:cs typeface="Arial"/>
            </a:endParaRPr>
          </a:p>
          <a:p>
            <a:pPr marL="906076">
              <a:lnSpc>
                <a:spcPts val="1235"/>
              </a:lnSpc>
            </a:pPr>
            <a:r>
              <a:rPr sz="1100" b="1" spc="-5" dirty="0">
                <a:latin typeface="Arial"/>
                <a:cs typeface="Arial"/>
              </a:rPr>
              <a:t>(LAPAN)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4927032" y="1687595"/>
            <a:ext cx="5617845" cy="3355975"/>
            <a:chOff x="3403028" y="1687584"/>
            <a:chExt cx="5617845" cy="3355975"/>
          </a:xfrm>
        </p:grpSpPr>
        <p:sp>
          <p:nvSpPr>
            <p:cNvPr id="31" name="object 31"/>
            <p:cNvSpPr/>
            <p:nvPr/>
          </p:nvSpPr>
          <p:spPr>
            <a:xfrm>
              <a:off x="6744456" y="3025157"/>
              <a:ext cx="555625" cy="207645"/>
            </a:xfrm>
            <a:custGeom>
              <a:avLst/>
              <a:gdLst/>
              <a:ahLst/>
              <a:cxnLst/>
              <a:rect l="l" t="t" r="r" b="b"/>
              <a:pathLst>
                <a:path w="555625" h="207644">
                  <a:moveTo>
                    <a:pt x="0" y="207545"/>
                  </a:moveTo>
                  <a:lnTo>
                    <a:pt x="555309" y="0"/>
                  </a:lnTo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632593" y="4307378"/>
              <a:ext cx="555625" cy="207645"/>
            </a:xfrm>
            <a:custGeom>
              <a:avLst/>
              <a:gdLst/>
              <a:ahLst/>
              <a:cxnLst/>
              <a:rect l="l" t="t" r="r" b="b"/>
              <a:pathLst>
                <a:path w="555625" h="207645">
                  <a:moveTo>
                    <a:pt x="0" y="207545"/>
                  </a:moveTo>
                  <a:lnTo>
                    <a:pt x="555309" y="0"/>
                  </a:lnTo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407791" y="4600489"/>
              <a:ext cx="13970" cy="438150"/>
            </a:xfrm>
            <a:custGeom>
              <a:avLst/>
              <a:gdLst/>
              <a:ahLst/>
              <a:cxnLst/>
              <a:rect l="l" t="t" r="r" b="b"/>
              <a:pathLst>
                <a:path w="13970" h="438150">
                  <a:moveTo>
                    <a:pt x="13448" y="438116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206188" y="1687584"/>
              <a:ext cx="3814384" cy="11194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35" name="object 35"/>
          <p:cNvGraphicFramePr>
            <a:graphicFrameLocks noGrp="1"/>
          </p:cNvGraphicFramePr>
          <p:nvPr/>
        </p:nvGraphicFramePr>
        <p:xfrm>
          <a:off x="8817421" y="3787050"/>
          <a:ext cx="1562106" cy="1905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03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3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03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03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03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19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6" name="object 36"/>
          <p:cNvSpPr txBox="1"/>
          <p:nvPr/>
        </p:nvSpPr>
        <p:spPr>
          <a:xfrm>
            <a:off x="8876377" y="4059192"/>
            <a:ext cx="1501775" cy="1164932"/>
          </a:xfrm>
          <a:prstGeom prst="rect">
            <a:avLst/>
          </a:prstGeom>
        </p:spPr>
        <p:txBody>
          <a:bodyPr vert="horz" wrap="square" lIns="0" tIns="22858" rIns="0" bIns="0" rtlCol="0">
            <a:spAutoFit/>
          </a:bodyPr>
          <a:lstStyle/>
          <a:p>
            <a:pPr marL="48891" marR="5080" indent="492089" algn="r">
              <a:lnSpc>
                <a:spcPts val="1231"/>
              </a:lnSpc>
              <a:spcBef>
                <a:spcPts val="180"/>
              </a:spcBef>
            </a:pPr>
            <a:r>
              <a:rPr sz="1100" spc="-5" dirty="0">
                <a:latin typeface="Arial"/>
                <a:cs typeface="Arial"/>
              </a:rPr>
              <a:t>Pengembanga</a:t>
            </a:r>
            <a:r>
              <a:rPr sz="1100" spc="5" dirty="0">
                <a:latin typeface="Arial"/>
                <a:cs typeface="Arial"/>
              </a:rPr>
              <a:t>n  </a:t>
            </a:r>
            <a:r>
              <a:rPr sz="1100" spc="-5" dirty="0">
                <a:latin typeface="Arial"/>
                <a:cs typeface="Arial"/>
              </a:rPr>
              <a:t>Infrastruktur </a:t>
            </a:r>
            <a:r>
              <a:rPr sz="1100" dirty="0">
                <a:latin typeface="Arial"/>
                <a:cs typeface="Arial"/>
              </a:rPr>
              <a:t>DSS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antara</a:t>
            </a:r>
            <a:endParaRPr sz="1100">
              <a:latin typeface="Arial"/>
              <a:cs typeface="Arial"/>
            </a:endParaRPr>
          </a:p>
          <a:p>
            <a:pPr marR="5715" algn="r">
              <a:lnSpc>
                <a:spcPts val="1235"/>
              </a:lnSpc>
            </a:pPr>
            <a:r>
              <a:rPr sz="1100" spc="-5" dirty="0">
                <a:latin typeface="Arial"/>
                <a:cs typeface="Arial"/>
              </a:rPr>
              <a:t>Inst</a:t>
            </a:r>
            <a:r>
              <a:rPr sz="1100" dirty="0">
                <a:latin typeface="Arial"/>
                <a:cs typeface="Arial"/>
              </a:rPr>
              <a:t>i</a:t>
            </a:r>
            <a:r>
              <a:rPr sz="1100" spc="-5" dirty="0">
                <a:latin typeface="Arial"/>
                <a:cs typeface="Arial"/>
              </a:rPr>
              <a:t>tus</a:t>
            </a:r>
            <a:r>
              <a:rPr sz="1100" dirty="0">
                <a:latin typeface="Arial"/>
                <a:cs typeface="Arial"/>
              </a:rPr>
              <a:t>i</a:t>
            </a:r>
            <a:endParaRPr sz="1100">
              <a:latin typeface="Arial"/>
              <a:cs typeface="Arial"/>
            </a:endParaRPr>
          </a:p>
          <a:p>
            <a:pPr marR="5080" algn="r">
              <a:spcBef>
                <a:spcPts val="11"/>
              </a:spcBef>
            </a:pPr>
            <a:r>
              <a:rPr sz="1100" b="1" spc="-5" dirty="0">
                <a:latin typeface="Arial"/>
                <a:cs typeface="Arial"/>
              </a:rPr>
              <a:t>(LAPAN, </a:t>
            </a:r>
            <a:r>
              <a:rPr sz="1100" b="1" dirty="0">
                <a:latin typeface="Arial"/>
                <a:cs typeface="Arial"/>
              </a:rPr>
              <a:t>BMKG,</a:t>
            </a:r>
            <a:r>
              <a:rPr sz="1100" b="1" spc="-8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BNPB,</a:t>
            </a:r>
            <a:endParaRPr sz="1100">
              <a:latin typeface="Arial"/>
              <a:cs typeface="Arial"/>
            </a:endParaRPr>
          </a:p>
          <a:p>
            <a:pPr marR="6351" algn="r">
              <a:spcBef>
                <a:spcPts val="5"/>
              </a:spcBef>
            </a:pPr>
            <a:r>
              <a:rPr sz="1100" b="1" dirty="0">
                <a:latin typeface="Arial"/>
                <a:cs typeface="Arial"/>
              </a:rPr>
              <a:t>K</a:t>
            </a:r>
            <a:r>
              <a:rPr sz="1100" b="1" spc="-5" dirty="0">
                <a:latin typeface="Arial"/>
                <a:cs typeface="Arial"/>
              </a:rPr>
              <a:t>LHK)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37" name="object 37"/>
          <p:cNvGraphicFramePr>
            <a:graphicFrameLocks noGrp="1"/>
          </p:cNvGraphicFramePr>
          <p:nvPr/>
        </p:nvGraphicFramePr>
        <p:xfrm>
          <a:off x="4287693" y="5062311"/>
          <a:ext cx="1562106" cy="1905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03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3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03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03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03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19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8" name="object 38"/>
          <p:cNvSpPr txBox="1"/>
          <p:nvPr/>
        </p:nvSpPr>
        <p:spPr>
          <a:xfrm>
            <a:off x="4288411" y="5279765"/>
            <a:ext cx="2056975" cy="837791"/>
          </a:xfrm>
          <a:prstGeom prst="rect">
            <a:avLst/>
          </a:prstGeom>
        </p:spPr>
        <p:txBody>
          <a:bodyPr vert="horz" wrap="square" lIns="0" tIns="22858" rIns="0" bIns="0" rtlCol="0">
            <a:spAutoFit/>
          </a:bodyPr>
          <a:lstStyle/>
          <a:p>
            <a:pPr marL="12700" marR="5080" indent="64765" algn="r">
              <a:lnSpc>
                <a:spcPts val="1231"/>
              </a:lnSpc>
              <a:spcBef>
                <a:spcPts val="180"/>
              </a:spcBef>
            </a:pPr>
            <a:r>
              <a:rPr sz="1100" spc="-5" dirty="0">
                <a:latin typeface="Arial"/>
                <a:cs typeface="Arial"/>
              </a:rPr>
              <a:t>Pengembangan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Model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DSS  untuk </a:t>
            </a:r>
            <a:r>
              <a:rPr sz="1100" spc="-5" dirty="0">
                <a:latin typeface="Arial"/>
                <a:cs typeface="Arial"/>
              </a:rPr>
              <a:t>Pencemaran </a:t>
            </a:r>
            <a:r>
              <a:rPr sz="1100" dirty="0">
                <a:latin typeface="Arial"/>
                <a:cs typeface="Arial"/>
              </a:rPr>
              <a:t>Minyak</a:t>
            </a:r>
            <a:r>
              <a:rPr sz="1100" spc="-8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di</a:t>
            </a:r>
            <a:endParaRPr sz="1100" dirty="0">
              <a:latin typeface="Arial"/>
              <a:cs typeface="Arial"/>
            </a:endParaRPr>
          </a:p>
          <a:p>
            <a:pPr marR="5715" algn="r">
              <a:lnSpc>
                <a:spcPts val="1235"/>
              </a:lnSpc>
            </a:pPr>
            <a:r>
              <a:rPr sz="1100" spc="-5" dirty="0">
                <a:latin typeface="Arial"/>
                <a:cs typeface="Arial"/>
              </a:rPr>
              <a:t>Laut</a:t>
            </a:r>
            <a:endParaRPr sz="1100" dirty="0">
              <a:latin typeface="Arial"/>
              <a:cs typeface="Arial"/>
            </a:endParaRPr>
          </a:p>
          <a:p>
            <a:pPr marL="839406">
              <a:spcBef>
                <a:spcPts val="11"/>
              </a:spcBef>
            </a:pPr>
            <a:r>
              <a:rPr sz="1100" b="1" spc="-5" dirty="0">
                <a:latin typeface="Arial"/>
                <a:cs typeface="Arial"/>
              </a:rPr>
              <a:t>(LAPAN,</a:t>
            </a:r>
            <a:r>
              <a:rPr sz="1100" b="1" spc="-8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KKP,</a:t>
            </a:r>
            <a:endParaRPr sz="1100" dirty="0">
              <a:latin typeface="Arial"/>
              <a:cs typeface="Arial"/>
            </a:endParaRPr>
          </a:p>
          <a:p>
            <a:pPr marL="607647">
              <a:spcBef>
                <a:spcPts val="5"/>
              </a:spcBef>
            </a:pPr>
            <a:r>
              <a:rPr sz="1100" b="1" spc="-5" dirty="0">
                <a:latin typeface="Arial"/>
                <a:cs typeface="Arial"/>
              </a:rPr>
              <a:t>Kemenkomaritim)</a:t>
            </a:r>
            <a:endParaRPr sz="1100" dirty="0">
              <a:latin typeface="Arial"/>
              <a:cs typeface="Arial"/>
            </a:endParaRPr>
          </a:p>
        </p:txBody>
      </p:sp>
      <p:graphicFrame>
        <p:nvGraphicFramePr>
          <p:cNvPr id="39" name="object 39"/>
          <p:cNvGraphicFramePr>
            <a:graphicFrameLocks noGrp="1"/>
          </p:cNvGraphicFramePr>
          <p:nvPr/>
        </p:nvGraphicFramePr>
        <p:xfrm>
          <a:off x="1683573" y="4371846"/>
          <a:ext cx="1562106" cy="1905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03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3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03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03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03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19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0" name="object 40"/>
          <p:cNvSpPr txBox="1"/>
          <p:nvPr/>
        </p:nvSpPr>
        <p:spPr>
          <a:xfrm>
            <a:off x="1861529" y="4546647"/>
            <a:ext cx="1374775" cy="1365527"/>
          </a:xfrm>
          <a:prstGeom prst="rect">
            <a:avLst/>
          </a:prstGeom>
        </p:spPr>
        <p:txBody>
          <a:bodyPr vert="horz" wrap="square" lIns="0" tIns="15874" rIns="0" bIns="0" rtlCol="0">
            <a:spAutoFit/>
          </a:bodyPr>
          <a:lstStyle/>
          <a:p>
            <a:pPr marL="126991" marR="5080" indent="-114292" algn="just">
              <a:lnSpc>
                <a:spcPct val="99200"/>
              </a:lnSpc>
              <a:spcBef>
                <a:spcPts val="125"/>
              </a:spcBef>
            </a:pPr>
            <a:r>
              <a:rPr sz="1100" spc="-5" dirty="0">
                <a:latin typeface="Arial"/>
                <a:cs typeface="Arial"/>
              </a:rPr>
              <a:t>Pengembangan </a:t>
            </a:r>
            <a:r>
              <a:rPr sz="1100" dirty="0">
                <a:latin typeface="Arial"/>
                <a:cs typeface="Arial"/>
              </a:rPr>
              <a:t>Model  DSS untuk</a:t>
            </a:r>
            <a:r>
              <a:rPr sz="1100" spc="-10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Kawasan  </a:t>
            </a:r>
            <a:r>
              <a:rPr sz="1100" spc="-5" dirty="0">
                <a:latin typeface="Arial"/>
                <a:cs typeface="Arial"/>
              </a:rPr>
              <a:t>Konservasi </a:t>
            </a:r>
            <a:r>
              <a:rPr sz="1100" dirty="0">
                <a:latin typeface="Arial"/>
                <a:cs typeface="Arial"/>
              </a:rPr>
              <a:t>dan</a:t>
            </a:r>
            <a:r>
              <a:rPr sz="1100" spc="-6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SDA</a:t>
            </a:r>
            <a:endParaRPr sz="1100">
              <a:latin typeface="Arial"/>
              <a:cs typeface="Arial"/>
            </a:endParaRPr>
          </a:p>
          <a:p>
            <a:pPr marR="5715" algn="r">
              <a:spcBef>
                <a:spcPts val="5"/>
              </a:spcBef>
            </a:pPr>
            <a:r>
              <a:rPr sz="1100" spc="-5" dirty="0">
                <a:latin typeface="Arial"/>
                <a:cs typeface="Arial"/>
              </a:rPr>
              <a:t>Huta</a:t>
            </a:r>
            <a:r>
              <a:rPr sz="1100" spc="5" dirty="0">
                <a:latin typeface="Arial"/>
                <a:cs typeface="Arial"/>
              </a:rPr>
              <a:t>n</a:t>
            </a:r>
            <a:endParaRPr sz="1100">
              <a:latin typeface="Arial"/>
              <a:cs typeface="Arial"/>
            </a:endParaRPr>
          </a:p>
          <a:p>
            <a:pPr marL="366370">
              <a:spcBef>
                <a:spcPts val="11"/>
              </a:spcBef>
            </a:pPr>
            <a:r>
              <a:rPr sz="1100" b="1" spc="-5" dirty="0">
                <a:latin typeface="Arial"/>
                <a:cs typeface="Arial"/>
              </a:rPr>
              <a:t>(LAPAN,</a:t>
            </a:r>
            <a:r>
              <a:rPr sz="1100" b="1" spc="-8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KLHK)</a:t>
            </a:r>
            <a:endParaRPr sz="11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489231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59497" y="824019"/>
            <a:ext cx="9073515" cy="5053331"/>
            <a:chOff x="35496" y="824011"/>
            <a:chExt cx="9073515" cy="5053330"/>
          </a:xfrm>
        </p:grpSpPr>
        <p:sp>
          <p:nvSpPr>
            <p:cNvPr id="3" name="object 3"/>
            <p:cNvSpPr/>
            <p:nvPr/>
          </p:nvSpPr>
          <p:spPr>
            <a:xfrm>
              <a:off x="35496" y="996475"/>
              <a:ext cx="9073008" cy="48807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1559" y="836711"/>
              <a:ext cx="8281034" cy="432434"/>
            </a:xfrm>
            <a:custGeom>
              <a:avLst/>
              <a:gdLst/>
              <a:ahLst/>
              <a:cxnLst/>
              <a:rect l="l" t="t" r="r" b="b"/>
              <a:pathLst>
                <a:path w="8281034" h="432434">
                  <a:moveTo>
                    <a:pt x="8208915" y="0"/>
                  </a:moveTo>
                  <a:lnTo>
                    <a:pt x="72005" y="0"/>
                  </a:lnTo>
                  <a:lnTo>
                    <a:pt x="43977" y="5658"/>
                  </a:lnTo>
                  <a:lnTo>
                    <a:pt x="21089" y="21090"/>
                  </a:lnTo>
                  <a:lnTo>
                    <a:pt x="5658" y="43978"/>
                  </a:lnTo>
                  <a:lnTo>
                    <a:pt x="0" y="72006"/>
                  </a:lnTo>
                  <a:lnTo>
                    <a:pt x="0" y="360042"/>
                  </a:lnTo>
                  <a:lnTo>
                    <a:pt x="5658" y="388070"/>
                  </a:lnTo>
                  <a:lnTo>
                    <a:pt x="21089" y="410958"/>
                  </a:lnTo>
                  <a:lnTo>
                    <a:pt x="43977" y="426390"/>
                  </a:lnTo>
                  <a:lnTo>
                    <a:pt x="72005" y="432048"/>
                  </a:lnTo>
                  <a:lnTo>
                    <a:pt x="8208915" y="432048"/>
                  </a:lnTo>
                  <a:lnTo>
                    <a:pt x="8236942" y="426390"/>
                  </a:lnTo>
                  <a:lnTo>
                    <a:pt x="8259830" y="410958"/>
                  </a:lnTo>
                  <a:lnTo>
                    <a:pt x="8275261" y="388070"/>
                  </a:lnTo>
                  <a:lnTo>
                    <a:pt x="8280920" y="360042"/>
                  </a:lnTo>
                  <a:lnTo>
                    <a:pt x="8280920" y="72006"/>
                  </a:lnTo>
                  <a:lnTo>
                    <a:pt x="8275261" y="43978"/>
                  </a:lnTo>
                  <a:lnTo>
                    <a:pt x="8259830" y="21090"/>
                  </a:lnTo>
                  <a:lnTo>
                    <a:pt x="8236942" y="5658"/>
                  </a:lnTo>
                  <a:lnTo>
                    <a:pt x="82089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11559" y="836711"/>
              <a:ext cx="8281034" cy="432434"/>
            </a:xfrm>
            <a:custGeom>
              <a:avLst/>
              <a:gdLst/>
              <a:ahLst/>
              <a:cxnLst/>
              <a:rect l="l" t="t" r="r" b="b"/>
              <a:pathLst>
                <a:path w="8281034" h="432434">
                  <a:moveTo>
                    <a:pt x="0" y="72006"/>
                  </a:moveTo>
                  <a:lnTo>
                    <a:pt x="5658" y="43978"/>
                  </a:lnTo>
                  <a:lnTo>
                    <a:pt x="21089" y="21090"/>
                  </a:lnTo>
                  <a:lnTo>
                    <a:pt x="43977" y="5658"/>
                  </a:lnTo>
                  <a:lnTo>
                    <a:pt x="72005" y="0"/>
                  </a:lnTo>
                  <a:lnTo>
                    <a:pt x="8208915" y="0"/>
                  </a:lnTo>
                  <a:lnTo>
                    <a:pt x="8236942" y="5658"/>
                  </a:lnTo>
                  <a:lnTo>
                    <a:pt x="8259830" y="21090"/>
                  </a:lnTo>
                  <a:lnTo>
                    <a:pt x="8275261" y="43978"/>
                  </a:lnTo>
                  <a:lnTo>
                    <a:pt x="8280920" y="72006"/>
                  </a:lnTo>
                  <a:lnTo>
                    <a:pt x="8280920" y="360041"/>
                  </a:lnTo>
                  <a:lnTo>
                    <a:pt x="8275261" y="388069"/>
                  </a:lnTo>
                  <a:lnTo>
                    <a:pt x="8259830" y="410957"/>
                  </a:lnTo>
                  <a:lnTo>
                    <a:pt x="8236942" y="426389"/>
                  </a:lnTo>
                  <a:lnTo>
                    <a:pt x="8208915" y="432048"/>
                  </a:lnTo>
                  <a:lnTo>
                    <a:pt x="72005" y="432048"/>
                  </a:lnTo>
                  <a:lnTo>
                    <a:pt x="43977" y="426389"/>
                  </a:lnTo>
                  <a:lnTo>
                    <a:pt x="21089" y="410957"/>
                  </a:lnTo>
                  <a:lnTo>
                    <a:pt x="5658" y="388069"/>
                  </a:lnTo>
                  <a:lnTo>
                    <a:pt x="0" y="360041"/>
                  </a:lnTo>
                  <a:lnTo>
                    <a:pt x="0" y="72006"/>
                  </a:lnTo>
                  <a:close/>
                </a:path>
              </a:pathLst>
            </a:custGeom>
            <a:ln w="25400">
              <a:solidFill>
                <a:srgbClr val="8064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262435" y="905421"/>
            <a:ext cx="4027804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b="1" spc="-5" dirty="0">
                <a:solidFill>
                  <a:srgbClr val="1F497D"/>
                </a:solidFill>
                <a:latin typeface="Calibri"/>
                <a:cs typeface="Calibri"/>
              </a:rPr>
              <a:t>9.4.2. Model </a:t>
            </a:r>
            <a:r>
              <a:rPr sz="1600" b="1" dirty="0">
                <a:solidFill>
                  <a:srgbClr val="1F497D"/>
                </a:solidFill>
                <a:latin typeface="Calibri"/>
                <a:cs typeface="Calibri"/>
              </a:rPr>
              <a:t>Smart </a:t>
            </a:r>
            <a:r>
              <a:rPr sz="1600" b="1" spc="-25" dirty="0">
                <a:solidFill>
                  <a:srgbClr val="1F497D"/>
                </a:solidFill>
                <a:latin typeface="Calibri"/>
                <a:cs typeface="Calibri"/>
              </a:rPr>
              <a:t>Water </a:t>
            </a:r>
            <a:r>
              <a:rPr sz="1600" b="1" spc="-11" dirty="0">
                <a:solidFill>
                  <a:srgbClr val="1F497D"/>
                </a:solidFill>
                <a:latin typeface="Calibri"/>
                <a:cs typeface="Calibri"/>
              </a:rPr>
              <a:t>Management</a:t>
            </a:r>
            <a:r>
              <a:rPr sz="1600" b="1" spc="11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1F497D"/>
                </a:solidFill>
                <a:latin typeface="Calibri"/>
                <a:cs typeface="Calibri"/>
              </a:rPr>
              <a:t>System</a:t>
            </a:r>
            <a:endParaRPr sz="16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50461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7"/>
          <p:cNvSpPr>
            <a:spLocks/>
          </p:cNvSpPr>
          <p:nvPr/>
        </p:nvSpPr>
        <p:spPr bwMode="auto">
          <a:xfrm rot="16200000">
            <a:off x="1341054" y="858187"/>
            <a:ext cx="4328748" cy="5729225"/>
          </a:xfrm>
          <a:custGeom>
            <a:avLst/>
            <a:gdLst>
              <a:gd name="T0" fmla="*/ 355 w 355"/>
              <a:gd name="T1" fmla="*/ 442 h 469"/>
              <a:gd name="T2" fmla="*/ 327 w 355"/>
              <a:gd name="T3" fmla="*/ 469 h 469"/>
              <a:gd name="T4" fmla="*/ 28 w 355"/>
              <a:gd name="T5" fmla="*/ 469 h 469"/>
              <a:gd name="T6" fmla="*/ 0 w 355"/>
              <a:gd name="T7" fmla="*/ 442 h 469"/>
              <a:gd name="T8" fmla="*/ 0 w 355"/>
              <a:gd name="T9" fmla="*/ 29 h 469"/>
              <a:gd name="T10" fmla="*/ 28 w 355"/>
              <a:gd name="T11" fmla="*/ 0 h 469"/>
              <a:gd name="T12" fmla="*/ 327 w 355"/>
              <a:gd name="T13" fmla="*/ 0 h 469"/>
              <a:gd name="T14" fmla="*/ 355 w 355"/>
              <a:gd name="T15" fmla="*/ 29 h 469"/>
              <a:gd name="T16" fmla="*/ 355 w 355"/>
              <a:gd name="T17" fmla="*/ 442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55" h="469">
                <a:moveTo>
                  <a:pt x="355" y="442"/>
                </a:moveTo>
                <a:cubicBezTo>
                  <a:pt x="355" y="458"/>
                  <a:pt x="343" y="469"/>
                  <a:pt x="327" y="469"/>
                </a:cubicBezTo>
                <a:cubicBezTo>
                  <a:pt x="28" y="469"/>
                  <a:pt x="28" y="469"/>
                  <a:pt x="28" y="469"/>
                </a:cubicBezTo>
                <a:cubicBezTo>
                  <a:pt x="12" y="469"/>
                  <a:pt x="0" y="458"/>
                  <a:pt x="0" y="442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13"/>
                  <a:pt x="12" y="0"/>
                  <a:pt x="28" y="0"/>
                </a:cubicBezTo>
                <a:cubicBezTo>
                  <a:pt x="327" y="0"/>
                  <a:pt x="327" y="0"/>
                  <a:pt x="327" y="0"/>
                </a:cubicBezTo>
                <a:cubicBezTo>
                  <a:pt x="343" y="0"/>
                  <a:pt x="355" y="13"/>
                  <a:pt x="355" y="29"/>
                </a:cubicBezTo>
                <a:lnTo>
                  <a:pt x="355" y="44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121698" tIns="60849" rIns="121698" bIns="60849" numCol="1" anchor="t" anchorCtr="0" compatLnSpc="1">
            <a:prstTxWarp prst="textNoShape">
              <a:avLst/>
            </a:prstTxWarp>
          </a:bodyPr>
          <a:lstStyle/>
          <a:p>
            <a:pPr defTabSz="1217064"/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 6"/>
          <p:cNvSpPr>
            <a:spLocks noEditPoints="1"/>
          </p:cNvSpPr>
          <p:nvPr/>
        </p:nvSpPr>
        <p:spPr bwMode="auto">
          <a:xfrm rot="16200000">
            <a:off x="1328704" y="903239"/>
            <a:ext cx="4220943" cy="5579288"/>
          </a:xfrm>
          <a:custGeom>
            <a:avLst/>
            <a:gdLst>
              <a:gd name="T0" fmla="*/ 355 w 355"/>
              <a:gd name="T1" fmla="*/ 442 h 469"/>
              <a:gd name="T2" fmla="*/ 327 w 355"/>
              <a:gd name="T3" fmla="*/ 469 h 469"/>
              <a:gd name="T4" fmla="*/ 28 w 355"/>
              <a:gd name="T5" fmla="*/ 469 h 469"/>
              <a:gd name="T6" fmla="*/ 0 w 355"/>
              <a:gd name="T7" fmla="*/ 442 h 469"/>
              <a:gd name="T8" fmla="*/ 0 w 355"/>
              <a:gd name="T9" fmla="*/ 29 h 469"/>
              <a:gd name="T10" fmla="*/ 28 w 355"/>
              <a:gd name="T11" fmla="*/ 0 h 469"/>
              <a:gd name="T12" fmla="*/ 327 w 355"/>
              <a:gd name="T13" fmla="*/ 0 h 469"/>
              <a:gd name="T14" fmla="*/ 355 w 355"/>
              <a:gd name="T15" fmla="*/ 29 h 469"/>
              <a:gd name="T16" fmla="*/ 355 w 355"/>
              <a:gd name="T17" fmla="*/ 442 h 469"/>
              <a:gd name="T18" fmla="*/ 30 w 355"/>
              <a:gd name="T19" fmla="*/ 32 h 469"/>
              <a:gd name="T20" fmla="*/ 30 w 355"/>
              <a:gd name="T21" fmla="*/ 32 h 469"/>
              <a:gd name="T22" fmla="*/ 30 w 355"/>
              <a:gd name="T23" fmla="*/ 397 h 469"/>
              <a:gd name="T24" fmla="*/ 326 w 355"/>
              <a:gd name="T25" fmla="*/ 397 h 469"/>
              <a:gd name="T26" fmla="*/ 326 w 355"/>
              <a:gd name="T27" fmla="*/ 32 h 469"/>
              <a:gd name="T28" fmla="*/ 30 w 355"/>
              <a:gd name="T29" fmla="*/ 32 h 469"/>
              <a:gd name="T30" fmla="*/ 30 w 355"/>
              <a:gd name="T31" fmla="*/ 397 h 469"/>
              <a:gd name="T32" fmla="*/ 178 w 355"/>
              <a:gd name="T33" fmla="*/ 412 h 469"/>
              <a:gd name="T34" fmla="*/ 155 w 355"/>
              <a:gd name="T35" fmla="*/ 434 h 469"/>
              <a:gd name="T36" fmla="*/ 178 w 355"/>
              <a:gd name="T37" fmla="*/ 456 h 469"/>
              <a:gd name="T38" fmla="*/ 200 w 355"/>
              <a:gd name="T39" fmla="*/ 434 h 469"/>
              <a:gd name="T40" fmla="*/ 178 w 355"/>
              <a:gd name="T41" fmla="*/ 412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55" h="469">
                <a:moveTo>
                  <a:pt x="355" y="442"/>
                </a:moveTo>
                <a:cubicBezTo>
                  <a:pt x="355" y="458"/>
                  <a:pt x="343" y="469"/>
                  <a:pt x="327" y="469"/>
                </a:cubicBezTo>
                <a:cubicBezTo>
                  <a:pt x="28" y="469"/>
                  <a:pt x="28" y="469"/>
                  <a:pt x="28" y="469"/>
                </a:cubicBezTo>
                <a:cubicBezTo>
                  <a:pt x="12" y="469"/>
                  <a:pt x="0" y="458"/>
                  <a:pt x="0" y="442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13"/>
                  <a:pt x="12" y="0"/>
                  <a:pt x="28" y="0"/>
                </a:cubicBezTo>
                <a:cubicBezTo>
                  <a:pt x="327" y="0"/>
                  <a:pt x="327" y="0"/>
                  <a:pt x="327" y="0"/>
                </a:cubicBezTo>
                <a:cubicBezTo>
                  <a:pt x="343" y="0"/>
                  <a:pt x="355" y="13"/>
                  <a:pt x="355" y="29"/>
                </a:cubicBezTo>
                <a:lnTo>
                  <a:pt x="355" y="442"/>
                </a:lnTo>
                <a:close/>
                <a:moveTo>
                  <a:pt x="30" y="32"/>
                </a:moveTo>
                <a:cubicBezTo>
                  <a:pt x="30" y="32"/>
                  <a:pt x="30" y="32"/>
                  <a:pt x="30" y="32"/>
                </a:cubicBezTo>
                <a:moveTo>
                  <a:pt x="30" y="397"/>
                </a:moveTo>
                <a:cubicBezTo>
                  <a:pt x="326" y="397"/>
                  <a:pt x="326" y="397"/>
                  <a:pt x="326" y="397"/>
                </a:cubicBezTo>
                <a:cubicBezTo>
                  <a:pt x="326" y="32"/>
                  <a:pt x="326" y="32"/>
                  <a:pt x="326" y="32"/>
                </a:cubicBezTo>
                <a:cubicBezTo>
                  <a:pt x="30" y="32"/>
                  <a:pt x="30" y="32"/>
                  <a:pt x="30" y="32"/>
                </a:cubicBezTo>
                <a:lnTo>
                  <a:pt x="30" y="397"/>
                </a:lnTo>
                <a:close/>
                <a:moveTo>
                  <a:pt x="178" y="412"/>
                </a:moveTo>
                <a:cubicBezTo>
                  <a:pt x="165" y="412"/>
                  <a:pt x="155" y="422"/>
                  <a:pt x="155" y="434"/>
                </a:cubicBezTo>
                <a:cubicBezTo>
                  <a:pt x="155" y="447"/>
                  <a:pt x="165" y="456"/>
                  <a:pt x="178" y="456"/>
                </a:cubicBezTo>
                <a:cubicBezTo>
                  <a:pt x="190" y="456"/>
                  <a:pt x="200" y="447"/>
                  <a:pt x="200" y="434"/>
                </a:cubicBezTo>
                <a:cubicBezTo>
                  <a:pt x="200" y="422"/>
                  <a:pt x="190" y="412"/>
                  <a:pt x="178" y="412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698" tIns="60849" rIns="121698" bIns="60849" numCol="1" anchor="t" anchorCtr="0" compatLnSpc="1">
            <a:prstTxWarp prst="textNoShape">
              <a:avLst/>
            </a:prstTxWarp>
          </a:bodyPr>
          <a:lstStyle/>
          <a:p>
            <a:pPr defTabSz="1217064"/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r>
              <a:rPr lang="en-US" dirty="0"/>
              <a:t>Contact Us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Assc</a:t>
            </a:r>
            <a:r>
              <a:rPr lang="en-US" dirty="0"/>
              <a:t>. Prof. Faisal Syafar, </a:t>
            </a:r>
            <a:r>
              <a:rPr lang="en-US" dirty="0" err="1"/>
              <a:t>M.InfTech</a:t>
            </a:r>
            <a:r>
              <a:rPr lang="en-US" dirty="0"/>
              <a:t>., Ph.D.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7924800" y="2311400"/>
            <a:ext cx="4064000" cy="3759200"/>
          </a:xfrm>
        </p:spPr>
        <p:txBody>
          <a:bodyPr>
            <a:normAutofit/>
          </a:bodyPr>
          <a:lstStyle/>
          <a:p>
            <a:pPr algn="l"/>
            <a:r>
              <a:rPr lang="en-US" dirty="0" err="1"/>
              <a:t>Jurusan</a:t>
            </a:r>
            <a:r>
              <a:rPr lang="en-US" dirty="0"/>
              <a:t> </a:t>
            </a:r>
            <a:r>
              <a:rPr lang="en-US" dirty="0" err="1"/>
              <a:t>Teknik</a:t>
            </a:r>
            <a:r>
              <a:rPr lang="en-US" dirty="0"/>
              <a:t> </a:t>
            </a:r>
            <a:r>
              <a:rPr lang="en-US" dirty="0" err="1"/>
              <a:t>Elektronika</a:t>
            </a:r>
            <a:r>
              <a:rPr lang="en-US" dirty="0"/>
              <a:t>, FT UNM, </a:t>
            </a:r>
            <a:r>
              <a:rPr lang="en-US" dirty="0" err="1"/>
              <a:t>Parantambung</a:t>
            </a:r>
            <a:r>
              <a:rPr lang="en-US" dirty="0"/>
              <a:t>, Makassar, Sulawesi Selatan-Indonesia, 90221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+62 81237268675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 err="1"/>
              <a:t>faisal.syafar@unm.ac.id</a:t>
            </a:r>
            <a:endParaRPr lang="en-US" dirty="0"/>
          </a:p>
          <a:p>
            <a:pPr algn="l"/>
            <a:endParaRPr lang="en-US" dirty="0"/>
          </a:p>
        </p:txBody>
      </p:sp>
      <p:sp>
        <p:nvSpPr>
          <p:cNvPr id="27" name="Freeform 26"/>
          <p:cNvSpPr>
            <a:spLocks noChangeAspect="1"/>
          </p:cNvSpPr>
          <p:nvPr/>
        </p:nvSpPr>
        <p:spPr bwMode="auto">
          <a:xfrm>
            <a:off x="6807200" y="2413007"/>
            <a:ext cx="812800" cy="813715"/>
          </a:xfrm>
          <a:custGeom>
            <a:avLst/>
            <a:gdLst>
              <a:gd name="T0" fmla="*/ 376 w 376"/>
              <a:gd name="T1" fmla="*/ 328 h 376"/>
              <a:gd name="T2" fmla="*/ 328 w 376"/>
              <a:gd name="T3" fmla="*/ 376 h 376"/>
              <a:gd name="T4" fmla="*/ 48 w 376"/>
              <a:gd name="T5" fmla="*/ 376 h 376"/>
              <a:gd name="T6" fmla="*/ 0 w 376"/>
              <a:gd name="T7" fmla="*/ 328 h 376"/>
              <a:gd name="T8" fmla="*/ 0 w 376"/>
              <a:gd name="T9" fmla="*/ 48 h 376"/>
              <a:gd name="T10" fmla="*/ 48 w 376"/>
              <a:gd name="T11" fmla="*/ 0 h 376"/>
              <a:gd name="T12" fmla="*/ 328 w 376"/>
              <a:gd name="T13" fmla="*/ 0 h 376"/>
              <a:gd name="T14" fmla="*/ 376 w 376"/>
              <a:gd name="T15" fmla="*/ 48 h 376"/>
              <a:gd name="T16" fmla="*/ 376 w 376"/>
              <a:gd name="T17" fmla="*/ 328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6" h="376">
                <a:moveTo>
                  <a:pt x="376" y="328"/>
                </a:moveTo>
                <a:cubicBezTo>
                  <a:pt x="376" y="355"/>
                  <a:pt x="354" y="376"/>
                  <a:pt x="328" y="376"/>
                </a:cubicBezTo>
                <a:cubicBezTo>
                  <a:pt x="48" y="376"/>
                  <a:pt x="48" y="376"/>
                  <a:pt x="48" y="376"/>
                </a:cubicBezTo>
                <a:cubicBezTo>
                  <a:pt x="21" y="376"/>
                  <a:pt x="0" y="355"/>
                  <a:pt x="0" y="32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22"/>
                  <a:pt x="21" y="0"/>
                  <a:pt x="48" y="0"/>
                </a:cubicBezTo>
                <a:cubicBezTo>
                  <a:pt x="328" y="0"/>
                  <a:pt x="328" y="0"/>
                  <a:pt x="328" y="0"/>
                </a:cubicBezTo>
                <a:cubicBezTo>
                  <a:pt x="354" y="0"/>
                  <a:pt x="376" y="22"/>
                  <a:pt x="376" y="48"/>
                </a:cubicBezTo>
                <a:lnTo>
                  <a:pt x="376" y="328"/>
                </a:lnTo>
                <a:close/>
              </a:path>
            </a:pathLst>
          </a:custGeom>
          <a:solidFill>
            <a:srgbClr val="DA2F3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698" tIns="60849" rIns="121698" bIns="60849" numCol="1" anchor="t" anchorCtr="0" compatLnSpc="1">
            <a:prstTxWarp prst="textNoShape">
              <a:avLst/>
            </a:prstTxWarp>
          </a:bodyPr>
          <a:lstStyle/>
          <a:p>
            <a:pPr defTabSz="1217064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Freeform 28"/>
          <p:cNvSpPr>
            <a:spLocks noChangeAspect="1"/>
          </p:cNvSpPr>
          <p:nvPr/>
        </p:nvSpPr>
        <p:spPr bwMode="auto">
          <a:xfrm>
            <a:off x="6807200" y="3937000"/>
            <a:ext cx="820688" cy="812800"/>
          </a:xfrm>
          <a:custGeom>
            <a:avLst/>
            <a:gdLst>
              <a:gd name="T0" fmla="*/ 376 w 376"/>
              <a:gd name="T1" fmla="*/ 328 h 376"/>
              <a:gd name="T2" fmla="*/ 328 w 376"/>
              <a:gd name="T3" fmla="*/ 376 h 376"/>
              <a:gd name="T4" fmla="*/ 48 w 376"/>
              <a:gd name="T5" fmla="*/ 376 h 376"/>
              <a:gd name="T6" fmla="*/ 0 w 376"/>
              <a:gd name="T7" fmla="*/ 328 h 376"/>
              <a:gd name="T8" fmla="*/ 0 w 376"/>
              <a:gd name="T9" fmla="*/ 48 h 376"/>
              <a:gd name="T10" fmla="*/ 48 w 376"/>
              <a:gd name="T11" fmla="*/ 0 h 376"/>
              <a:gd name="T12" fmla="*/ 328 w 376"/>
              <a:gd name="T13" fmla="*/ 0 h 376"/>
              <a:gd name="T14" fmla="*/ 376 w 376"/>
              <a:gd name="T15" fmla="*/ 48 h 376"/>
              <a:gd name="T16" fmla="*/ 376 w 376"/>
              <a:gd name="T17" fmla="*/ 328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6" h="376">
                <a:moveTo>
                  <a:pt x="376" y="328"/>
                </a:moveTo>
                <a:cubicBezTo>
                  <a:pt x="376" y="355"/>
                  <a:pt x="354" y="376"/>
                  <a:pt x="328" y="376"/>
                </a:cubicBezTo>
                <a:cubicBezTo>
                  <a:pt x="48" y="376"/>
                  <a:pt x="48" y="376"/>
                  <a:pt x="48" y="376"/>
                </a:cubicBezTo>
                <a:cubicBezTo>
                  <a:pt x="21" y="376"/>
                  <a:pt x="0" y="355"/>
                  <a:pt x="0" y="32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22"/>
                  <a:pt x="21" y="0"/>
                  <a:pt x="48" y="0"/>
                </a:cubicBezTo>
                <a:cubicBezTo>
                  <a:pt x="328" y="0"/>
                  <a:pt x="328" y="0"/>
                  <a:pt x="328" y="0"/>
                </a:cubicBezTo>
                <a:cubicBezTo>
                  <a:pt x="354" y="0"/>
                  <a:pt x="376" y="22"/>
                  <a:pt x="376" y="48"/>
                </a:cubicBezTo>
                <a:lnTo>
                  <a:pt x="376" y="328"/>
                </a:lnTo>
                <a:close/>
              </a:path>
            </a:pathLst>
          </a:custGeom>
          <a:solidFill>
            <a:srgbClr val="1BA68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698" tIns="60849" rIns="121698" bIns="60849" numCol="1" anchor="t" anchorCtr="0" compatLnSpc="1">
            <a:prstTxWarp prst="textNoShape">
              <a:avLst/>
            </a:prstTxWarp>
          </a:bodyPr>
          <a:lstStyle/>
          <a:p>
            <a:pPr defTabSz="1217064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8"/>
          <p:cNvSpPr>
            <a:spLocks noEditPoints="1"/>
          </p:cNvSpPr>
          <p:nvPr/>
        </p:nvSpPr>
        <p:spPr bwMode="auto">
          <a:xfrm>
            <a:off x="6989038" y="2502803"/>
            <a:ext cx="404468" cy="612199"/>
          </a:xfrm>
          <a:custGeom>
            <a:avLst/>
            <a:gdLst>
              <a:gd name="T0" fmla="*/ 148 w 296"/>
              <a:gd name="T1" fmla="*/ 0 h 448"/>
              <a:gd name="T2" fmla="*/ 0 w 296"/>
              <a:gd name="T3" fmla="*/ 148 h 448"/>
              <a:gd name="T4" fmla="*/ 64 w 296"/>
              <a:gd name="T5" fmla="*/ 312 h 448"/>
              <a:gd name="T6" fmla="*/ 126 w 296"/>
              <a:gd name="T7" fmla="*/ 415 h 448"/>
              <a:gd name="T8" fmla="*/ 148 w 296"/>
              <a:gd name="T9" fmla="*/ 448 h 448"/>
              <a:gd name="T10" fmla="*/ 170 w 296"/>
              <a:gd name="T11" fmla="*/ 415 h 448"/>
              <a:gd name="T12" fmla="*/ 232 w 296"/>
              <a:gd name="T13" fmla="*/ 312 h 448"/>
              <a:gd name="T14" fmla="*/ 296 w 296"/>
              <a:gd name="T15" fmla="*/ 148 h 448"/>
              <a:gd name="T16" fmla="*/ 148 w 296"/>
              <a:gd name="T17" fmla="*/ 0 h 448"/>
              <a:gd name="T18" fmla="*/ 148 w 296"/>
              <a:gd name="T19" fmla="*/ 224 h 448"/>
              <a:gd name="T20" fmla="*/ 71 w 296"/>
              <a:gd name="T21" fmla="*/ 147 h 448"/>
              <a:gd name="T22" fmla="*/ 148 w 296"/>
              <a:gd name="T23" fmla="*/ 70 h 448"/>
              <a:gd name="T24" fmla="*/ 224 w 296"/>
              <a:gd name="T25" fmla="*/ 147 h 448"/>
              <a:gd name="T26" fmla="*/ 148 w 296"/>
              <a:gd name="T27" fmla="*/ 224 h 4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96" h="448">
                <a:moveTo>
                  <a:pt x="148" y="0"/>
                </a:moveTo>
                <a:cubicBezTo>
                  <a:pt x="66" y="0"/>
                  <a:pt x="0" y="66"/>
                  <a:pt x="0" y="148"/>
                </a:cubicBezTo>
                <a:cubicBezTo>
                  <a:pt x="0" y="181"/>
                  <a:pt x="21" y="235"/>
                  <a:pt x="64" y="312"/>
                </a:cubicBezTo>
                <a:cubicBezTo>
                  <a:pt x="94" y="367"/>
                  <a:pt x="124" y="413"/>
                  <a:pt x="126" y="415"/>
                </a:cubicBezTo>
                <a:cubicBezTo>
                  <a:pt x="148" y="448"/>
                  <a:pt x="148" y="448"/>
                  <a:pt x="148" y="448"/>
                </a:cubicBezTo>
                <a:cubicBezTo>
                  <a:pt x="170" y="415"/>
                  <a:pt x="170" y="415"/>
                  <a:pt x="170" y="415"/>
                </a:cubicBezTo>
                <a:cubicBezTo>
                  <a:pt x="171" y="413"/>
                  <a:pt x="201" y="367"/>
                  <a:pt x="232" y="312"/>
                </a:cubicBezTo>
                <a:cubicBezTo>
                  <a:pt x="275" y="235"/>
                  <a:pt x="296" y="181"/>
                  <a:pt x="296" y="148"/>
                </a:cubicBezTo>
                <a:cubicBezTo>
                  <a:pt x="296" y="66"/>
                  <a:pt x="229" y="0"/>
                  <a:pt x="148" y="0"/>
                </a:cubicBezTo>
                <a:moveTo>
                  <a:pt x="148" y="224"/>
                </a:moveTo>
                <a:cubicBezTo>
                  <a:pt x="105" y="224"/>
                  <a:pt x="71" y="190"/>
                  <a:pt x="71" y="147"/>
                </a:cubicBezTo>
                <a:cubicBezTo>
                  <a:pt x="71" y="105"/>
                  <a:pt x="105" y="70"/>
                  <a:pt x="148" y="70"/>
                </a:cubicBezTo>
                <a:cubicBezTo>
                  <a:pt x="190" y="70"/>
                  <a:pt x="224" y="105"/>
                  <a:pt x="224" y="147"/>
                </a:cubicBezTo>
                <a:cubicBezTo>
                  <a:pt x="224" y="190"/>
                  <a:pt x="190" y="224"/>
                  <a:pt x="148" y="224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698" tIns="60849" rIns="121698" bIns="60849" numCol="1" anchor="t" anchorCtr="0" compatLnSpc="1">
            <a:prstTxWarp prst="textNoShape">
              <a:avLst/>
            </a:prstTxWarp>
          </a:bodyPr>
          <a:lstStyle/>
          <a:p>
            <a:pPr defTabSz="1217064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4"/>
          <p:cNvSpPr>
            <a:spLocks noChangeAspect="1"/>
          </p:cNvSpPr>
          <p:nvPr/>
        </p:nvSpPr>
        <p:spPr bwMode="auto">
          <a:xfrm>
            <a:off x="11192257" y="6254496"/>
            <a:ext cx="182675" cy="182880"/>
          </a:xfrm>
          <a:custGeom>
            <a:avLst/>
            <a:gdLst>
              <a:gd name="T0" fmla="*/ 376 w 376"/>
              <a:gd name="T1" fmla="*/ 328 h 376"/>
              <a:gd name="T2" fmla="*/ 328 w 376"/>
              <a:gd name="T3" fmla="*/ 376 h 376"/>
              <a:gd name="T4" fmla="*/ 48 w 376"/>
              <a:gd name="T5" fmla="*/ 376 h 376"/>
              <a:gd name="T6" fmla="*/ 0 w 376"/>
              <a:gd name="T7" fmla="*/ 328 h 376"/>
              <a:gd name="T8" fmla="*/ 0 w 376"/>
              <a:gd name="T9" fmla="*/ 48 h 376"/>
              <a:gd name="T10" fmla="*/ 48 w 376"/>
              <a:gd name="T11" fmla="*/ 0 h 376"/>
              <a:gd name="T12" fmla="*/ 328 w 376"/>
              <a:gd name="T13" fmla="*/ 0 h 376"/>
              <a:gd name="T14" fmla="*/ 376 w 376"/>
              <a:gd name="T15" fmla="*/ 48 h 376"/>
              <a:gd name="T16" fmla="*/ 376 w 376"/>
              <a:gd name="T17" fmla="*/ 328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6" h="376">
                <a:moveTo>
                  <a:pt x="376" y="328"/>
                </a:moveTo>
                <a:cubicBezTo>
                  <a:pt x="376" y="355"/>
                  <a:pt x="354" y="376"/>
                  <a:pt x="328" y="376"/>
                </a:cubicBezTo>
                <a:cubicBezTo>
                  <a:pt x="48" y="376"/>
                  <a:pt x="48" y="376"/>
                  <a:pt x="48" y="376"/>
                </a:cubicBezTo>
                <a:cubicBezTo>
                  <a:pt x="21" y="376"/>
                  <a:pt x="0" y="355"/>
                  <a:pt x="0" y="32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22"/>
                  <a:pt x="21" y="0"/>
                  <a:pt x="48" y="0"/>
                </a:cubicBezTo>
                <a:cubicBezTo>
                  <a:pt x="328" y="0"/>
                  <a:pt x="328" y="0"/>
                  <a:pt x="328" y="0"/>
                </a:cubicBezTo>
                <a:cubicBezTo>
                  <a:pt x="354" y="0"/>
                  <a:pt x="376" y="22"/>
                  <a:pt x="376" y="48"/>
                </a:cubicBezTo>
                <a:lnTo>
                  <a:pt x="376" y="328"/>
                </a:lnTo>
                <a:close/>
              </a:path>
            </a:pathLst>
          </a:custGeom>
          <a:solidFill>
            <a:srgbClr val="DA2F3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698" tIns="60849" rIns="121698" bIns="60849" numCol="1" anchor="t" anchorCtr="0" compatLnSpc="1">
            <a:prstTxWarp prst="textNoShape">
              <a:avLst/>
            </a:prstTxWarp>
          </a:bodyPr>
          <a:lstStyle/>
          <a:p>
            <a:pPr defTabSz="1217064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5"/>
          <p:cNvSpPr>
            <a:spLocks noChangeAspect="1"/>
          </p:cNvSpPr>
          <p:nvPr/>
        </p:nvSpPr>
        <p:spPr bwMode="auto">
          <a:xfrm>
            <a:off x="11460481" y="6254496"/>
            <a:ext cx="182675" cy="182880"/>
          </a:xfrm>
          <a:custGeom>
            <a:avLst/>
            <a:gdLst>
              <a:gd name="T0" fmla="*/ 376 w 376"/>
              <a:gd name="T1" fmla="*/ 328 h 376"/>
              <a:gd name="T2" fmla="*/ 328 w 376"/>
              <a:gd name="T3" fmla="*/ 376 h 376"/>
              <a:gd name="T4" fmla="*/ 48 w 376"/>
              <a:gd name="T5" fmla="*/ 376 h 376"/>
              <a:gd name="T6" fmla="*/ 0 w 376"/>
              <a:gd name="T7" fmla="*/ 328 h 376"/>
              <a:gd name="T8" fmla="*/ 0 w 376"/>
              <a:gd name="T9" fmla="*/ 48 h 376"/>
              <a:gd name="T10" fmla="*/ 48 w 376"/>
              <a:gd name="T11" fmla="*/ 0 h 376"/>
              <a:gd name="T12" fmla="*/ 328 w 376"/>
              <a:gd name="T13" fmla="*/ 0 h 376"/>
              <a:gd name="T14" fmla="*/ 376 w 376"/>
              <a:gd name="T15" fmla="*/ 48 h 376"/>
              <a:gd name="T16" fmla="*/ 376 w 376"/>
              <a:gd name="T17" fmla="*/ 328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6" h="376">
                <a:moveTo>
                  <a:pt x="376" y="328"/>
                </a:moveTo>
                <a:cubicBezTo>
                  <a:pt x="376" y="355"/>
                  <a:pt x="354" y="376"/>
                  <a:pt x="328" y="376"/>
                </a:cubicBezTo>
                <a:cubicBezTo>
                  <a:pt x="48" y="376"/>
                  <a:pt x="48" y="376"/>
                  <a:pt x="48" y="376"/>
                </a:cubicBezTo>
                <a:cubicBezTo>
                  <a:pt x="21" y="376"/>
                  <a:pt x="0" y="355"/>
                  <a:pt x="0" y="32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22"/>
                  <a:pt x="21" y="0"/>
                  <a:pt x="48" y="0"/>
                </a:cubicBezTo>
                <a:cubicBezTo>
                  <a:pt x="328" y="0"/>
                  <a:pt x="328" y="0"/>
                  <a:pt x="328" y="0"/>
                </a:cubicBezTo>
                <a:cubicBezTo>
                  <a:pt x="354" y="0"/>
                  <a:pt x="376" y="22"/>
                  <a:pt x="376" y="48"/>
                </a:cubicBezTo>
                <a:lnTo>
                  <a:pt x="376" y="328"/>
                </a:lnTo>
                <a:close/>
              </a:path>
            </a:pathLst>
          </a:custGeom>
          <a:solidFill>
            <a:srgbClr val="1BA68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698" tIns="60849" rIns="121698" bIns="60849" numCol="1" anchor="t" anchorCtr="0" compatLnSpc="1">
            <a:prstTxWarp prst="textNoShape">
              <a:avLst/>
            </a:prstTxWarp>
          </a:bodyPr>
          <a:lstStyle/>
          <a:p>
            <a:pPr defTabSz="1217064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6"/>
          <p:cNvSpPr>
            <a:spLocks noChangeAspect="1"/>
          </p:cNvSpPr>
          <p:nvPr/>
        </p:nvSpPr>
        <p:spPr bwMode="auto">
          <a:xfrm>
            <a:off x="11704321" y="6254496"/>
            <a:ext cx="182675" cy="182880"/>
          </a:xfrm>
          <a:custGeom>
            <a:avLst/>
            <a:gdLst>
              <a:gd name="T0" fmla="*/ 376 w 376"/>
              <a:gd name="T1" fmla="*/ 328 h 376"/>
              <a:gd name="T2" fmla="*/ 328 w 376"/>
              <a:gd name="T3" fmla="*/ 376 h 376"/>
              <a:gd name="T4" fmla="*/ 48 w 376"/>
              <a:gd name="T5" fmla="*/ 376 h 376"/>
              <a:gd name="T6" fmla="*/ 0 w 376"/>
              <a:gd name="T7" fmla="*/ 328 h 376"/>
              <a:gd name="T8" fmla="*/ 0 w 376"/>
              <a:gd name="T9" fmla="*/ 48 h 376"/>
              <a:gd name="T10" fmla="*/ 48 w 376"/>
              <a:gd name="T11" fmla="*/ 0 h 376"/>
              <a:gd name="T12" fmla="*/ 328 w 376"/>
              <a:gd name="T13" fmla="*/ 0 h 376"/>
              <a:gd name="T14" fmla="*/ 376 w 376"/>
              <a:gd name="T15" fmla="*/ 48 h 376"/>
              <a:gd name="T16" fmla="*/ 376 w 376"/>
              <a:gd name="T17" fmla="*/ 328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6" h="376">
                <a:moveTo>
                  <a:pt x="376" y="328"/>
                </a:moveTo>
                <a:cubicBezTo>
                  <a:pt x="376" y="355"/>
                  <a:pt x="354" y="376"/>
                  <a:pt x="328" y="376"/>
                </a:cubicBezTo>
                <a:cubicBezTo>
                  <a:pt x="48" y="376"/>
                  <a:pt x="48" y="376"/>
                  <a:pt x="48" y="376"/>
                </a:cubicBezTo>
                <a:cubicBezTo>
                  <a:pt x="21" y="376"/>
                  <a:pt x="0" y="355"/>
                  <a:pt x="0" y="32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22"/>
                  <a:pt x="21" y="0"/>
                  <a:pt x="48" y="0"/>
                </a:cubicBezTo>
                <a:cubicBezTo>
                  <a:pt x="328" y="0"/>
                  <a:pt x="328" y="0"/>
                  <a:pt x="328" y="0"/>
                </a:cubicBezTo>
                <a:cubicBezTo>
                  <a:pt x="354" y="0"/>
                  <a:pt x="376" y="22"/>
                  <a:pt x="376" y="48"/>
                </a:cubicBezTo>
                <a:lnTo>
                  <a:pt x="376" y="328"/>
                </a:lnTo>
                <a:close/>
              </a:path>
            </a:pathLst>
          </a:custGeom>
          <a:solidFill>
            <a:srgbClr val="FB992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698" tIns="60849" rIns="121698" bIns="60849" numCol="1" anchor="t" anchorCtr="0" compatLnSpc="1">
            <a:prstTxWarp prst="textNoShape">
              <a:avLst/>
            </a:prstTxWarp>
          </a:bodyPr>
          <a:lstStyle/>
          <a:p>
            <a:pPr defTabSz="1217064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304800" y="6375400"/>
            <a:ext cx="1066800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Placeholder 3" descr="Screen Shot 2018-10-23 at 22.29.02.png"/>
          <p:cNvPicPr>
            <a:picLocks noGrp="1" noChangeAspect="1"/>
          </p:cNvPicPr>
          <p:nvPr>
            <p:ph type="pic" sz="quarter" idx="2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4" r="9444"/>
          <a:stretch>
            <a:fillRect/>
          </a:stretch>
        </p:blipFill>
        <p:spPr/>
      </p:pic>
      <p:sp>
        <p:nvSpPr>
          <p:cNvPr id="31" name="Freeform 8"/>
          <p:cNvSpPr>
            <a:spLocks noEditPoints="1"/>
          </p:cNvSpPr>
          <p:nvPr/>
        </p:nvSpPr>
        <p:spPr bwMode="auto">
          <a:xfrm>
            <a:off x="7010400" y="4038600"/>
            <a:ext cx="427125" cy="609600"/>
          </a:xfrm>
          <a:custGeom>
            <a:avLst/>
            <a:gdLst>
              <a:gd name="T0" fmla="*/ 17 w 140"/>
              <a:gd name="T1" fmla="*/ 0 h 237"/>
              <a:gd name="T2" fmla="*/ 0 w 140"/>
              <a:gd name="T3" fmla="*/ 221 h 237"/>
              <a:gd name="T4" fmla="*/ 124 w 140"/>
              <a:gd name="T5" fmla="*/ 237 h 237"/>
              <a:gd name="T6" fmla="*/ 140 w 140"/>
              <a:gd name="T7" fmla="*/ 16 h 237"/>
              <a:gd name="T8" fmla="*/ 40 w 140"/>
              <a:gd name="T9" fmla="*/ 218 h 237"/>
              <a:gd name="T10" fmla="*/ 16 w 140"/>
              <a:gd name="T11" fmla="*/ 213 h 237"/>
              <a:gd name="T12" fmla="*/ 40 w 140"/>
              <a:gd name="T13" fmla="*/ 207 h 237"/>
              <a:gd name="T14" fmla="*/ 40 w 140"/>
              <a:gd name="T15" fmla="*/ 218 h 237"/>
              <a:gd name="T16" fmla="*/ 22 w 140"/>
              <a:gd name="T17" fmla="*/ 196 h 237"/>
              <a:gd name="T18" fmla="*/ 22 w 140"/>
              <a:gd name="T19" fmla="*/ 184 h 237"/>
              <a:gd name="T20" fmla="*/ 46 w 140"/>
              <a:gd name="T21" fmla="*/ 190 h 237"/>
              <a:gd name="T22" fmla="*/ 40 w 140"/>
              <a:gd name="T23" fmla="*/ 174 h 237"/>
              <a:gd name="T24" fmla="*/ 16 w 140"/>
              <a:gd name="T25" fmla="*/ 168 h 237"/>
              <a:gd name="T26" fmla="*/ 40 w 140"/>
              <a:gd name="T27" fmla="*/ 162 h 237"/>
              <a:gd name="T28" fmla="*/ 40 w 140"/>
              <a:gd name="T29" fmla="*/ 174 h 237"/>
              <a:gd name="T30" fmla="*/ 22 w 140"/>
              <a:gd name="T31" fmla="*/ 151 h 237"/>
              <a:gd name="T32" fmla="*/ 22 w 140"/>
              <a:gd name="T33" fmla="*/ 140 h 237"/>
              <a:gd name="T34" fmla="*/ 46 w 140"/>
              <a:gd name="T35" fmla="*/ 146 h 237"/>
              <a:gd name="T36" fmla="*/ 79 w 140"/>
              <a:gd name="T37" fmla="*/ 218 h 237"/>
              <a:gd name="T38" fmla="*/ 56 w 140"/>
              <a:gd name="T39" fmla="*/ 213 h 237"/>
              <a:gd name="T40" fmla="*/ 79 w 140"/>
              <a:gd name="T41" fmla="*/ 207 h 237"/>
              <a:gd name="T42" fmla="*/ 79 w 140"/>
              <a:gd name="T43" fmla="*/ 218 h 237"/>
              <a:gd name="T44" fmla="*/ 61 w 140"/>
              <a:gd name="T45" fmla="*/ 196 h 237"/>
              <a:gd name="T46" fmla="*/ 61 w 140"/>
              <a:gd name="T47" fmla="*/ 184 h 237"/>
              <a:gd name="T48" fmla="*/ 85 w 140"/>
              <a:gd name="T49" fmla="*/ 190 h 237"/>
              <a:gd name="T50" fmla="*/ 79 w 140"/>
              <a:gd name="T51" fmla="*/ 174 h 237"/>
              <a:gd name="T52" fmla="*/ 56 w 140"/>
              <a:gd name="T53" fmla="*/ 168 h 237"/>
              <a:gd name="T54" fmla="*/ 79 w 140"/>
              <a:gd name="T55" fmla="*/ 162 h 237"/>
              <a:gd name="T56" fmla="*/ 79 w 140"/>
              <a:gd name="T57" fmla="*/ 174 h 237"/>
              <a:gd name="T58" fmla="*/ 61 w 140"/>
              <a:gd name="T59" fmla="*/ 151 h 237"/>
              <a:gd name="T60" fmla="*/ 61 w 140"/>
              <a:gd name="T61" fmla="*/ 140 h 237"/>
              <a:gd name="T62" fmla="*/ 85 w 140"/>
              <a:gd name="T63" fmla="*/ 146 h 237"/>
              <a:gd name="T64" fmla="*/ 118 w 140"/>
              <a:gd name="T65" fmla="*/ 218 h 237"/>
              <a:gd name="T66" fmla="*/ 95 w 140"/>
              <a:gd name="T67" fmla="*/ 213 h 237"/>
              <a:gd name="T68" fmla="*/ 118 w 140"/>
              <a:gd name="T69" fmla="*/ 207 h 237"/>
              <a:gd name="T70" fmla="*/ 118 w 140"/>
              <a:gd name="T71" fmla="*/ 218 h 237"/>
              <a:gd name="T72" fmla="*/ 101 w 140"/>
              <a:gd name="T73" fmla="*/ 196 h 237"/>
              <a:gd name="T74" fmla="*/ 101 w 140"/>
              <a:gd name="T75" fmla="*/ 184 h 237"/>
              <a:gd name="T76" fmla="*/ 124 w 140"/>
              <a:gd name="T77" fmla="*/ 190 h 237"/>
              <a:gd name="T78" fmla="*/ 118 w 140"/>
              <a:gd name="T79" fmla="*/ 174 h 237"/>
              <a:gd name="T80" fmla="*/ 95 w 140"/>
              <a:gd name="T81" fmla="*/ 168 h 237"/>
              <a:gd name="T82" fmla="*/ 118 w 140"/>
              <a:gd name="T83" fmla="*/ 162 h 237"/>
              <a:gd name="T84" fmla="*/ 118 w 140"/>
              <a:gd name="T85" fmla="*/ 174 h 237"/>
              <a:gd name="T86" fmla="*/ 101 w 140"/>
              <a:gd name="T87" fmla="*/ 151 h 237"/>
              <a:gd name="T88" fmla="*/ 101 w 140"/>
              <a:gd name="T89" fmla="*/ 140 h 237"/>
              <a:gd name="T90" fmla="*/ 124 w 140"/>
              <a:gd name="T91" fmla="*/ 146 h 237"/>
              <a:gd name="T92" fmla="*/ 124 w 140"/>
              <a:gd name="T93" fmla="*/ 126 h 237"/>
              <a:gd name="T94" fmla="*/ 16 w 140"/>
              <a:gd name="T95" fmla="*/ 19 h 237"/>
              <a:gd name="T96" fmla="*/ 124 w 140"/>
              <a:gd name="T97" fmla="*/ 126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40" h="237">
                <a:moveTo>
                  <a:pt x="124" y="0"/>
                </a:moveTo>
                <a:cubicBezTo>
                  <a:pt x="17" y="0"/>
                  <a:pt x="17" y="0"/>
                  <a:pt x="17" y="0"/>
                </a:cubicBezTo>
                <a:cubicBezTo>
                  <a:pt x="8" y="0"/>
                  <a:pt x="0" y="7"/>
                  <a:pt x="0" y="16"/>
                </a:cubicBezTo>
                <a:cubicBezTo>
                  <a:pt x="0" y="221"/>
                  <a:pt x="0" y="221"/>
                  <a:pt x="0" y="221"/>
                </a:cubicBezTo>
                <a:cubicBezTo>
                  <a:pt x="0" y="230"/>
                  <a:pt x="8" y="237"/>
                  <a:pt x="17" y="237"/>
                </a:cubicBezTo>
                <a:cubicBezTo>
                  <a:pt x="124" y="237"/>
                  <a:pt x="124" y="237"/>
                  <a:pt x="124" y="237"/>
                </a:cubicBezTo>
                <a:cubicBezTo>
                  <a:pt x="133" y="237"/>
                  <a:pt x="140" y="230"/>
                  <a:pt x="140" y="221"/>
                </a:cubicBezTo>
                <a:cubicBezTo>
                  <a:pt x="140" y="16"/>
                  <a:pt x="140" y="16"/>
                  <a:pt x="140" y="16"/>
                </a:cubicBezTo>
                <a:cubicBezTo>
                  <a:pt x="140" y="7"/>
                  <a:pt x="133" y="0"/>
                  <a:pt x="124" y="0"/>
                </a:cubicBezTo>
                <a:moveTo>
                  <a:pt x="40" y="218"/>
                </a:moveTo>
                <a:cubicBezTo>
                  <a:pt x="22" y="218"/>
                  <a:pt x="22" y="218"/>
                  <a:pt x="22" y="218"/>
                </a:cubicBezTo>
                <a:cubicBezTo>
                  <a:pt x="19" y="218"/>
                  <a:pt x="16" y="216"/>
                  <a:pt x="16" y="213"/>
                </a:cubicBezTo>
                <a:cubicBezTo>
                  <a:pt x="16" y="209"/>
                  <a:pt x="19" y="207"/>
                  <a:pt x="22" y="207"/>
                </a:cubicBezTo>
                <a:cubicBezTo>
                  <a:pt x="40" y="207"/>
                  <a:pt x="40" y="207"/>
                  <a:pt x="40" y="207"/>
                </a:cubicBezTo>
                <a:cubicBezTo>
                  <a:pt x="43" y="207"/>
                  <a:pt x="46" y="209"/>
                  <a:pt x="46" y="213"/>
                </a:cubicBezTo>
                <a:cubicBezTo>
                  <a:pt x="46" y="216"/>
                  <a:pt x="43" y="218"/>
                  <a:pt x="40" y="218"/>
                </a:cubicBezTo>
                <a:moveTo>
                  <a:pt x="40" y="196"/>
                </a:moveTo>
                <a:cubicBezTo>
                  <a:pt x="22" y="196"/>
                  <a:pt x="22" y="196"/>
                  <a:pt x="22" y="196"/>
                </a:cubicBezTo>
                <a:cubicBezTo>
                  <a:pt x="19" y="196"/>
                  <a:pt x="16" y="193"/>
                  <a:pt x="16" y="190"/>
                </a:cubicBezTo>
                <a:cubicBezTo>
                  <a:pt x="16" y="187"/>
                  <a:pt x="19" y="184"/>
                  <a:pt x="22" y="184"/>
                </a:cubicBezTo>
                <a:cubicBezTo>
                  <a:pt x="40" y="184"/>
                  <a:pt x="40" y="184"/>
                  <a:pt x="40" y="184"/>
                </a:cubicBezTo>
                <a:cubicBezTo>
                  <a:pt x="43" y="184"/>
                  <a:pt x="46" y="187"/>
                  <a:pt x="46" y="190"/>
                </a:cubicBezTo>
                <a:cubicBezTo>
                  <a:pt x="46" y="193"/>
                  <a:pt x="43" y="196"/>
                  <a:pt x="40" y="196"/>
                </a:cubicBezTo>
                <a:moveTo>
                  <a:pt x="40" y="174"/>
                </a:moveTo>
                <a:cubicBezTo>
                  <a:pt x="22" y="174"/>
                  <a:pt x="22" y="174"/>
                  <a:pt x="22" y="174"/>
                </a:cubicBezTo>
                <a:cubicBezTo>
                  <a:pt x="19" y="174"/>
                  <a:pt x="16" y="171"/>
                  <a:pt x="16" y="168"/>
                </a:cubicBezTo>
                <a:cubicBezTo>
                  <a:pt x="16" y="165"/>
                  <a:pt x="19" y="162"/>
                  <a:pt x="22" y="162"/>
                </a:cubicBezTo>
                <a:cubicBezTo>
                  <a:pt x="40" y="162"/>
                  <a:pt x="40" y="162"/>
                  <a:pt x="40" y="162"/>
                </a:cubicBezTo>
                <a:cubicBezTo>
                  <a:pt x="43" y="162"/>
                  <a:pt x="46" y="165"/>
                  <a:pt x="46" y="168"/>
                </a:cubicBezTo>
                <a:cubicBezTo>
                  <a:pt x="46" y="171"/>
                  <a:pt x="43" y="174"/>
                  <a:pt x="40" y="174"/>
                </a:cubicBezTo>
                <a:moveTo>
                  <a:pt x="40" y="151"/>
                </a:moveTo>
                <a:cubicBezTo>
                  <a:pt x="22" y="151"/>
                  <a:pt x="22" y="151"/>
                  <a:pt x="22" y="151"/>
                </a:cubicBezTo>
                <a:cubicBezTo>
                  <a:pt x="19" y="151"/>
                  <a:pt x="16" y="149"/>
                  <a:pt x="16" y="146"/>
                </a:cubicBezTo>
                <a:cubicBezTo>
                  <a:pt x="16" y="142"/>
                  <a:pt x="19" y="140"/>
                  <a:pt x="22" y="140"/>
                </a:cubicBezTo>
                <a:cubicBezTo>
                  <a:pt x="40" y="140"/>
                  <a:pt x="40" y="140"/>
                  <a:pt x="40" y="140"/>
                </a:cubicBezTo>
                <a:cubicBezTo>
                  <a:pt x="43" y="140"/>
                  <a:pt x="46" y="142"/>
                  <a:pt x="46" y="146"/>
                </a:cubicBezTo>
                <a:cubicBezTo>
                  <a:pt x="46" y="149"/>
                  <a:pt x="43" y="151"/>
                  <a:pt x="40" y="151"/>
                </a:cubicBezTo>
                <a:moveTo>
                  <a:pt x="79" y="218"/>
                </a:moveTo>
                <a:cubicBezTo>
                  <a:pt x="61" y="218"/>
                  <a:pt x="61" y="218"/>
                  <a:pt x="61" y="218"/>
                </a:cubicBezTo>
                <a:cubicBezTo>
                  <a:pt x="58" y="218"/>
                  <a:pt x="56" y="216"/>
                  <a:pt x="56" y="213"/>
                </a:cubicBezTo>
                <a:cubicBezTo>
                  <a:pt x="56" y="209"/>
                  <a:pt x="58" y="207"/>
                  <a:pt x="61" y="207"/>
                </a:cubicBezTo>
                <a:cubicBezTo>
                  <a:pt x="79" y="207"/>
                  <a:pt x="79" y="207"/>
                  <a:pt x="79" y="207"/>
                </a:cubicBezTo>
                <a:cubicBezTo>
                  <a:pt x="82" y="207"/>
                  <a:pt x="85" y="209"/>
                  <a:pt x="85" y="213"/>
                </a:cubicBezTo>
                <a:cubicBezTo>
                  <a:pt x="85" y="216"/>
                  <a:pt x="82" y="218"/>
                  <a:pt x="79" y="218"/>
                </a:cubicBezTo>
                <a:moveTo>
                  <a:pt x="79" y="196"/>
                </a:moveTo>
                <a:cubicBezTo>
                  <a:pt x="61" y="196"/>
                  <a:pt x="61" y="196"/>
                  <a:pt x="61" y="196"/>
                </a:cubicBezTo>
                <a:cubicBezTo>
                  <a:pt x="58" y="196"/>
                  <a:pt x="56" y="193"/>
                  <a:pt x="56" y="190"/>
                </a:cubicBezTo>
                <a:cubicBezTo>
                  <a:pt x="56" y="187"/>
                  <a:pt x="58" y="184"/>
                  <a:pt x="61" y="184"/>
                </a:cubicBezTo>
                <a:cubicBezTo>
                  <a:pt x="79" y="184"/>
                  <a:pt x="79" y="184"/>
                  <a:pt x="79" y="184"/>
                </a:cubicBezTo>
                <a:cubicBezTo>
                  <a:pt x="82" y="184"/>
                  <a:pt x="85" y="187"/>
                  <a:pt x="85" y="190"/>
                </a:cubicBezTo>
                <a:cubicBezTo>
                  <a:pt x="85" y="193"/>
                  <a:pt x="82" y="196"/>
                  <a:pt x="79" y="196"/>
                </a:cubicBezTo>
                <a:moveTo>
                  <a:pt x="79" y="174"/>
                </a:moveTo>
                <a:cubicBezTo>
                  <a:pt x="61" y="174"/>
                  <a:pt x="61" y="174"/>
                  <a:pt x="61" y="174"/>
                </a:cubicBezTo>
                <a:cubicBezTo>
                  <a:pt x="58" y="174"/>
                  <a:pt x="56" y="171"/>
                  <a:pt x="56" y="168"/>
                </a:cubicBezTo>
                <a:cubicBezTo>
                  <a:pt x="56" y="165"/>
                  <a:pt x="58" y="162"/>
                  <a:pt x="61" y="162"/>
                </a:cubicBezTo>
                <a:cubicBezTo>
                  <a:pt x="79" y="162"/>
                  <a:pt x="79" y="162"/>
                  <a:pt x="79" y="162"/>
                </a:cubicBezTo>
                <a:cubicBezTo>
                  <a:pt x="82" y="162"/>
                  <a:pt x="85" y="165"/>
                  <a:pt x="85" y="168"/>
                </a:cubicBezTo>
                <a:cubicBezTo>
                  <a:pt x="85" y="171"/>
                  <a:pt x="82" y="174"/>
                  <a:pt x="79" y="174"/>
                </a:cubicBezTo>
                <a:moveTo>
                  <a:pt x="79" y="151"/>
                </a:moveTo>
                <a:cubicBezTo>
                  <a:pt x="61" y="151"/>
                  <a:pt x="61" y="151"/>
                  <a:pt x="61" y="151"/>
                </a:cubicBezTo>
                <a:cubicBezTo>
                  <a:pt x="58" y="151"/>
                  <a:pt x="56" y="149"/>
                  <a:pt x="56" y="146"/>
                </a:cubicBezTo>
                <a:cubicBezTo>
                  <a:pt x="56" y="142"/>
                  <a:pt x="58" y="140"/>
                  <a:pt x="61" y="140"/>
                </a:cubicBezTo>
                <a:cubicBezTo>
                  <a:pt x="79" y="140"/>
                  <a:pt x="79" y="140"/>
                  <a:pt x="79" y="140"/>
                </a:cubicBezTo>
                <a:cubicBezTo>
                  <a:pt x="82" y="140"/>
                  <a:pt x="85" y="142"/>
                  <a:pt x="85" y="146"/>
                </a:cubicBezTo>
                <a:cubicBezTo>
                  <a:pt x="85" y="149"/>
                  <a:pt x="82" y="151"/>
                  <a:pt x="79" y="151"/>
                </a:cubicBezTo>
                <a:moveTo>
                  <a:pt x="118" y="218"/>
                </a:moveTo>
                <a:cubicBezTo>
                  <a:pt x="101" y="218"/>
                  <a:pt x="101" y="218"/>
                  <a:pt x="101" y="218"/>
                </a:cubicBezTo>
                <a:cubicBezTo>
                  <a:pt x="98" y="218"/>
                  <a:pt x="95" y="216"/>
                  <a:pt x="95" y="213"/>
                </a:cubicBezTo>
                <a:cubicBezTo>
                  <a:pt x="95" y="209"/>
                  <a:pt x="98" y="207"/>
                  <a:pt x="101" y="207"/>
                </a:cubicBezTo>
                <a:cubicBezTo>
                  <a:pt x="118" y="207"/>
                  <a:pt x="118" y="207"/>
                  <a:pt x="118" y="207"/>
                </a:cubicBezTo>
                <a:cubicBezTo>
                  <a:pt x="122" y="207"/>
                  <a:pt x="124" y="209"/>
                  <a:pt x="124" y="213"/>
                </a:cubicBezTo>
                <a:cubicBezTo>
                  <a:pt x="124" y="216"/>
                  <a:pt x="122" y="218"/>
                  <a:pt x="118" y="218"/>
                </a:cubicBezTo>
                <a:moveTo>
                  <a:pt x="118" y="196"/>
                </a:moveTo>
                <a:cubicBezTo>
                  <a:pt x="101" y="196"/>
                  <a:pt x="101" y="196"/>
                  <a:pt x="101" y="196"/>
                </a:cubicBezTo>
                <a:cubicBezTo>
                  <a:pt x="98" y="196"/>
                  <a:pt x="95" y="193"/>
                  <a:pt x="95" y="190"/>
                </a:cubicBezTo>
                <a:cubicBezTo>
                  <a:pt x="95" y="187"/>
                  <a:pt x="98" y="184"/>
                  <a:pt x="101" y="184"/>
                </a:cubicBezTo>
                <a:cubicBezTo>
                  <a:pt x="118" y="184"/>
                  <a:pt x="118" y="184"/>
                  <a:pt x="118" y="184"/>
                </a:cubicBezTo>
                <a:cubicBezTo>
                  <a:pt x="122" y="184"/>
                  <a:pt x="124" y="187"/>
                  <a:pt x="124" y="190"/>
                </a:cubicBezTo>
                <a:cubicBezTo>
                  <a:pt x="124" y="193"/>
                  <a:pt x="122" y="196"/>
                  <a:pt x="118" y="196"/>
                </a:cubicBezTo>
                <a:moveTo>
                  <a:pt x="118" y="174"/>
                </a:moveTo>
                <a:cubicBezTo>
                  <a:pt x="101" y="174"/>
                  <a:pt x="101" y="174"/>
                  <a:pt x="101" y="174"/>
                </a:cubicBezTo>
                <a:cubicBezTo>
                  <a:pt x="98" y="174"/>
                  <a:pt x="95" y="171"/>
                  <a:pt x="95" y="168"/>
                </a:cubicBezTo>
                <a:cubicBezTo>
                  <a:pt x="95" y="165"/>
                  <a:pt x="98" y="162"/>
                  <a:pt x="101" y="162"/>
                </a:cubicBezTo>
                <a:cubicBezTo>
                  <a:pt x="118" y="162"/>
                  <a:pt x="118" y="162"/>
                  <a:pt x="118" y="162"/>
                </a:cubicBezTo>
                <a:cubicBezTo>
                  <a:pt x="122" y="162"/>
                  <a:pt x="124" y="165"/>
                  <a:pt x="124" y="168"/>
                </a:cubicBezTo>
                <a:cubicBezTo>
                  <a:pt x="124" y="171"/>
                  <a:pt x="122" y="174"/>
                  <a:pt x="118" y="174"/>
                </a:cubicBezTo>
                <a:moveTo>
                  <a:pt x="118" y="151"/>
                </a:moveTo>
                <a:cubicBezTo>
                  <a:pt x="101" y="151"/>
                  <a:pt x="101" y="151"/>
                  <a:pt x="101" y="151"/>
                </a:cubicBezTo>
                <a:cubicBezTo>
                  <a:pt x="98" y="151"/>
                  <a:pt x="95" y="149"/>
                  <a:pt x="95" y="146"/>
                </a:cubicBezTo>
                <a:cubicBezTo>
                  <a:pt x="95" y="142"/>
                  <a:pt x="98" y="140"/>
                  <a:pt x="101" y="140"/>
                </a:cubicBezTo>
                <a:cubicBezTo>
                  <a:pt x="118" y="140"/>
                  <a:pt x="118" y="140"/>
                  <a:pt x="118" y="140"/>
                </a:cubicBezTo>
                <a:cubicBezTo>
                  <a:pt x="122" y="140"/>
                  <a:pt x="124" y="142"/>
                  <a:pt x="124" y="146"/>
                </a:cubicBezTo>
                <a:cubicBezTo>
                  <a:pt x="124" y="149"/>
                  <a:pt x="122" y="151"/>
                  <a:pt x="118" y="151"/>
                </a:cubicBezTo>
                <a:moveTo>
                  <a:pt x="124" y="126"/>
                </a:moveTo>
                <a:cubicBezTo>
                  <a:pt x="16" y="126"/>
                  <a:pt x="16" y="126"/>
                  <a:pt x="16" y="126"/>
                </a:cubicBezTo>
                <a:cubicBezTo>
                  <a:pt x="16" y="19"/>
                  <a:pt x="16" y="19"/>
                  <a:pt x="16" y="19"/>
                </a:cubicBezTo>
                <a:cubicBezTo>
                  <a:pt x="124" y="19"/>
                  <a:pt x="124" y="19"/>
                  <a:pt x="124" y="19"/>
                </a:cubicBezTo>
                <a:lnTo>
                  <a:pt x="124" y="1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698" tIns="60849" rIns="121698" bIns="60849" numCol="1" anchor="t" anchorCtr="0" compatLnSpc="1">
            <a:prstTxWarp prst="textNoShape">
              <a:avLst/>
            </a:prstTxWarp>
          </a:bodyPr>
          <a:lstStyle/>
          <a:p>
            <a:pPr defTabSz="1217064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7200" y="5054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02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2" grpId="0"/>
      <p:bldP spid="23" grpId="0" build="p"/>
      <p:bldP spid="24" grpId="0" build="p"/>
      <p:bldP spid="27" grpId="0" animBg="1"/>
      <p:bldP spid="29" grpId="0" animBg="1"/>
      <p:bldP spid="20" grpId="0" animBg="1"/>
      <p:bldP spid="15" grpId="0" animBg="1"/>
      <p:bldP spid="16" grpId="0" animBg="1"/>
      <p:bldP spid="17" grpId="0" animBg="1"/>
      <p:bldP spid="31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436" y="5378220"/>
            <a:ext cx="5573733" cy="551531"/>
          </a:xfrm>
        </p:spPr>
        <p:txBody>
          <a:bodyPr>
            <a:normAutofit/>
          </a:bodyPr>
          <a:lstStyle/>
          <a:p>
            <a:r>
              <a:rPr lang="en-US" sz="2400" dirty="0"/>
              <a:t>https://faisalsyafar.wixsite.com/myweb</a:t>
            </a:r>
          </a:p>
        </p:txBody>
      </p:sp>
      <p:pic>
        <p:nvPicPr>
          <p:cNvPr id="5" name="Picture 4" descr="animated-thank-you-image-0111.gif"/>
          <p:cNvPicPr>
            <a:picLocks noChangeAspect="1"/>
          </p:cNvPicPr>
          <p:nvPr/>
        </p:nvPicPr>
        <p:blipFill>
          <a:blip r:embed="rId2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3327400"/>
            <a:ext cx="3962400" cy="111760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B95611-82CC-4838-AB71-281D89BF4BAB}"/>
              </a:ext>
            </a:extLst>
          </p:cNvPr>
          <p:cNvSpPr/>
          <p:nvPr/>
        </p:nvSpPr>
        <p:spPr>
          <a:xfrm>
            <a:off x="323269" y="5929745"/>
            <a:ext cx="45756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https://faisalsyafar.wixsite.com/mycourse</a:t>
            </a: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45563" y="1886718"/>
            <a:ext cx="3723640" cy="1382395"/>
            <a:chOff x="321563" y="1886711"/>
            <a:chExt cx="3723640" cy="1382395"/>
          </a:xfrm>
        </p:grpSpPr>
        <p:sp>
          <p:nvSpPr>
            <p:cNvPr id="3" name="object 3"/>
            <p:cNvSpPr/>
            <p:nvPr/>
          </p:nvSpPr>
          <p:spPr>
            <a:xfrm>
              <a:off x="321563" y="1886711"/>
              <a:ext cx="3723132" cy="138226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99515" y="2258567"/>
              <a:ext cx="2619756" cy="4008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323592" y="2293370"/>
            <a:ext cx="240347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High Skilled 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Technical</a:t>
            </a:r>
            <a:r>
              <a:rPr sz="1400" b="1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(Engineer)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845564" y="3107435"/>
            <a:ext cx="1960245" cy="1384300"/>
            <a:chOff x="321563" y="3107435"/>
            <a:chExt cx="1960245" cy="1384300"/>
          </a:xfrm>
        </p:grpSpPr>
        <p:sp>
          <p:nvSpPr>
            <p:cNvPr id="7" name="object 7"/>
            <p:cNvSpPr/>
            <p:nvPr/>
          </p:nvSpPr>
          <p:spPr>
            <a:xfrm>
              <a:off x="321563" y="3107435"/>
              <a:ext cx="1959864" cy="13837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99515" y="3374135"/>
              <a:ext cx="1103375" cy="4008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99515" y="3587495"/>
              <a:ext cx="1127760" cy="40081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323591" y="3407742"/>
            <a:ext cx="911860" cy="4449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Mid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Skilled</a:t>
            </a:r>
            <a:endParaRPr sz="1400">
              <a:latin typeface="Calibri"/>
              <a:cs typeface="Calibri"/>
            </a:endParaRPr>
          </a:p>
          <a:p>
            <a:pPr marL="12700">
              <a:spcBef>
                <a:spcPts val="5"/>
              </a:spcBef>
            </a:pP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(Technician)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845564" y="4328159"/>
            <a:ext cx="1960245" cy="1384300"/>
            <a:chOff x="321563" y="4328159"/>
            <a:chExt cx="1960245" cy="1384300"/>
          </a:xfrm>
        </p:grpSpPr>
        <p:sp>
          <p:nvSpPr>
            <p:cNvPr id="12" name="object 12"/>
            <p:cNvSpPr/>
            <p:nvPr/>
          </p:nvSpPr>
          <p:spPr>
            <a:xfrm>
              <a:off x="321563" y="4328159"/>
              <a:ext cx="1959864" cy="138379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99515" y="4594859"/>
              <a:ext cx="1069848" cy="40081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99515" y="4808219"/>
              <a:ext cx="1024128" cy="40081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323594" y="4629658"/>
            <a:ext cx="854711" cy="4443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Low</a:t>
            </a:r>
            <a:r>
              <a:rPr sz="14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Skilled</a:t>
            </a:r>
            <a:endParaRPr sz="1400">
              <a:latin typeface="Calibri"/>
              <a:cs typeface="Calibri"/>
            </a:endParaRPr>
          </a:p>
          <a:p>
            <a:pPr marL="12700">
              <a:spcBef>
                <a:spcPts val="5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(Operator)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607309" y="4328166"/>
            <a:ext cx="1961515" cy="779145"/>
            <a:chOff x="2083307" y="4328159"/>
            <a:chExt cx="1961514" cy="779145"/>
          </a:xfrm>
        </p:grpSpPr>
        <p:sp>
          <p:nvSpPr>
            <p:cNvPr id="17" name="object 17"/>
            <p:cNvSpPr/>
            <p:nvPr/>
          </p:nvSpPr>
          <p:spPr>
            <a:xfrm>
              <a:off x="2083307" y="4328159"/>
              <a:ext cx="1961388" cy="7787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432303" y="4395215"/>
              <a:ext cx="617219" cy="4008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4056129" y="4430651"/>
            <a:ext cx="40195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al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607309" y="4940808"/>
            <a:ext cx="1961515" cy="777240"/>
            <a:chOff x="2083307" y="4940808"/>
            <a:chExt cx="1961514" cy="777240"/>
          </a:xfrm>
        </p:grpSpPr>
        <p:sp>
          <p:nvSpPr>
            <p:cNvPr id="21" name="object 21"/>
            <p:cNvSpPr/>
            <p:nvPr/>
          </p:nvSpPr>
          <p:spPr>
            <a:xfrm>
              <a:off x="2083307" y="4940808"/>
              <a:ext cx="1961388" cy="77724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432303" y="5007864"/>
              <a:ext cx="794004" cy="40081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4056128" y="5042411"/>
            <a:ext cx="57848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871219" y="1261879"/>
            <a:ext cx="1869948" cy="78943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079500" y="1340869"/>
            <a:ext cx="142684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b="1" spc="-10" dirty="0">
                <a:latin typeface="Calibri"/>
                <a:cs typeface="Calibri"/>
              </a:rPr>
              <a:t>CURRENT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414259" y="1261879"/>
            <a:ext cx="2508504" cy="78943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7624319" y="1340869"/>
            <a:ext cx="206502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b="1" spc="-20" dirty="0">
                <a:latin typeface="Calibri"/>
                <a:cs typeface="Calibri"/>
              </a:rPr>
              <a:t>INDUSTRY</a:t>
            </a:r>
            <a:r>
              <a:rPr sz="2800" b="1" spc="-30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4.0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3607309" y="3107435"/>
            <a:ext cx="1961515" cy="777240"/>
            <a:chOff x="2083307" y="3107435"/>
            <a:chExt cx="1961514" cy="777240"/>
          </a:xfrm>
        </p:grpSpPr>
        <p:sp>
          <p:nvSpPr>
            <p:cNvPr id="29" name="object 29"/>
            <p:cNvSpPr/>
            <p:nvPr/>
          </p:nvSpPr>
          <p:spPr>
            <a:xfrm>
              <a:off x="2083307" y="3107435"/>
              <a:ext cx="1961388" cy="77723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432303" y="3174491"/>
              <a:ext cx="617219" cy="400812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4056129" y="3209040"/>
            <a:ext cx="40195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al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3607309" y="3718566"/>
            <a:ext cx="1961515" cy="779145"/>
            <a:chOff x="2083307" y="3718559"/>
            <a:chExt cx="1961514" cy="779145"/>
          </a:xfrm>
        </p:grpSpPr>
        <p:sp>
          <p:nvSpPr>
            <p:cNvPr id="33" name="object 33"/>
            <p:cNvSpPr/>
            <p:nvPr/>
          </p:nvSpPr>
          <p:spPr>
            <a:xfrm>
              <a:off x="2083307" y="3718559"/>
              <a:ext cx="1961388" cy="778763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432303" y="3785615"/>
              <a:ext cx="794004" cy="400812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4056128" y="3820798"/>
            <a:ext cx="57848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524000" y="7"/>
            <a:ext cx="9144000" cy="79705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7" name="object 37"/>
          <p:cNvGrpSpPr/>
          <p:nvPr/>
        </p:nvGrpSpPr>
        <p:grpSpPr>
          <a:xfrm>
            <a:off x="5792724" y="1886711"/>
            <a:ext cx="4474845" cy="3810000"/>
            <a:chOff x="4268723" y="1886711"/>
            <a:chExt cx="4474845" cy="3810000"/>
          </a:xfrm>
        </p:grpSpPr>
        <p:sp>
          <p:nvSpPr>
            <p:cNvPr id="38" name="object 38"/>
            <p:cNvSpPr/>
            <p:nvPr/>
          </p:nvSpPr>
          <p:spPr>
            <a:xfrm>
              <a:off x="4268723" y="4422647"/>
              <a:ext cx="1135379" cy="723900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268723" y="4972811"/>
              <a:ext cx="1135379" cy="723900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297679" y="3752088"/>
              <a:ext cx="1136903" cy="72390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268723" y="3142487"/>
              <a:ext cx="1135379" cy="722376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268723" y="2225039"/>
              <a:ext cx="1135379" cy="723900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020055" y="1886711"/>
              <a:ext cx="3723132" cy="1382268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398007" y="2258567"/>
              <a:ext cx="2703576" cy="400812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>
            <a:spLocks noGrp="1"/>
          </p:cNvSpPr>
          <p:nvPr>
            <p:ph type="title"/>
          </p:nvPr>
        </p:nvSpPr>
        <p:spPr>
          <a:xfrm>
            <a:off x="1602742" y="14040"/>
            <a:ext cx="8967471" cy="505267"/>
          </a:xfrm>
          <a:prstGeom prst="rect">
            <a:avLst/>
          </a:prstGeom>
        </p:spPr>
        <p:txBody>
          <a:bodyPr spcFirstLastPara="1" vert="horz" wrap="square" lIns="0" tIns="12700" rIns="0" bIns="0" rtlCol="0" anchor="b" anchorCtr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dirty="0">
                <a:solidFill>
                  <a:srgbClr val="000000"/>
                </a:solidFill>
                <a:latin typeface="Century Gothic"/>
                <a:cs typeface="Century Gothic"/>
              </a:rPr>
              <a:t>INDUSTRY 4.0: WORKFORCE</a:t>
            </a:r>
            <a:r>
              <a:rPr sz="3200" spc="-75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sz="3200" dirty="0">
                <a:solidFill>
                  <a:srgbClr val="000000"/>
                </a:solidFill>
                <a:latin typeface="Century Gothic"/>
                <a:cs typeface="Century Gothic"/>
              </a:rPr>
              <a:t>TRANSFORMATION</a:t>
            </a:r>
            <a:endParaRPr sz="3200">
              <a:latin typeface="Century Gothic"/>
              <a:cs typeface="Century Gothic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022721" y="2293370"/>
            <a:ext cx="2487931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High Skilled Innovator</a:t>
            </a:r>
            <a:r>
              <a:rPr sz="14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(Engineer)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8305801" y="3107435"/>
            <a:ext cx="1961515" cy="1384300"/>
            <a:chOff x="6781800" y="3107435"/>
            <a:chExt cx="1961514" cy="1384300"/>
          </a:xfrm>
        </p:grpSpPr>
        <p:sp>
          <p:nvSpPr>
            <p:cNvPr id="48" name="object 48"/>
            <p:cNvSpPr/>
            <p:nvPr/>
          </p:nvSpPr>
          <p:spPr>
            <a:xfrm>
              <a:off x="6781800" y="3107435"/>
              <a:ext cx="1961388" cy="1383791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161275" y="3374135"/>
              <a:ext cx="1103376" cy="400812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161275" y="3587495"/>
              <a:ext cx="1048512" cy="400811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8785356" y="3407742"/>
            <a:ext cx="847725" cy="4449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Mid</a:t>
            </a:r>
            <a:r>
              <a:rPr sz="1400" b="1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Skilled</a:t>
            </a:r>
            <a:endParaRPr sz="1400">
              <a:latin typeface="Calibri"/>
              <a:cs typeface="Calibri"/>
            </a:endParaRPr>
          </a:p>
          <a:p>
            <a:pPr marL="12700">
              <a:spcBef>
                <a:spcPts val="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(Specialist)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8305801" y="4328159"/>
            <a:ext cx="1961515" cy="1384300"/>
            <a:chOff x="6781800" y="4328159"/>
            <a:chExt cx="1961514" cy="1384300"/>
          </a:xfrm>
        </p:grpSpPr>
        <p:sp>
          <p:nvSpPr>
            <p:cNvPr id="53" name="object 53"/>
            <p:cNvSpPr/>
            <p:nvPr/>
          </p:nvSpPr>
          <p:spPr>
            <a:xfrm>
              <a:off x="6781800" y="4328159"/>
              <a:ext cx="1961388" cy="1383792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161275" y="4594859"/>
              <a:ext cx="1069848" cy="400812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161275" y="4808219"/>
              <a:ext cx="1024127" cy="400812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8785355" y="4629658"/>
            <a:ext cx="854711" cy="4443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Low</a:t>
            </a:r>
            <a:r>
              <a:rPr sz="14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Skilled</a:t>
            </a:r>
            <a:endParaRPr sz="1400">
              <a:latin typeface="Calibri"/>
              <a:cs typeface="Calibri"/>
            </a:endParaRPr>
          </a:p>
          <a:p>
            <a:pPr marL="12700">
              <a:spcBef>
                <a:spcPts val="5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(Operator)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6544057" y="4328166"/>
            <a:ext cx="1961515" cy="779145"/>
            <a:chOff x="5020055" y="4328159"/>
            <a:chExt cx="1961514" cy="779145"/>
          </a:xfrm>
        </p:grpSpPr>
        <p:sp>
          <p:nvSpPr>
            <p:cNvPr id="58" name="object 58"/>
            <p:cNvSpPr/>
            <p:nvPr/>
          </p:nvSpPr>
          <p:spPr>
            <a:xfrm>
              <a:off x="5020055" y="4328159"/>
              <a:ext cx="1961388" cy="778763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5369051" y="4395215"/>
              <a:ext cx="879348" cy="400812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 txBox="1"/>
          <p:nvPr/>
        </p:nvSpPr>
        <p:spPr>
          <a:xfrm>
            <a:off x="6992878" y="4430651"/>
            <a:ext cx="66357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Robotics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6544057" y="4940808"/>
            <a:ext cx="1961515" cy="777240"/>
            <a:chOff x="5020055" y="4940808"/>
            <a:chExt cx="1961514" cy="777240"/>
          </a:xfrm>
        </p:grpSpPr>
        <p:sp>
          <p:nvSpPr>
            <p:cNvPr id="62" name="object 62"/>
            <p:cNvSpPr/>
            <p:nvPr/>
          </p:nvSpPr>
          <p:spPr>
            <a:xfrm>
              <a:off x="5020055" y="4940808"/>
              <a:ext cx="1961388" cy="777240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5369051" y="5007864"/>
              <a:ext cx="1130808" cy="400812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" name="object 64"/>
          <p:cNvSpPr txBox="1"/>
          <p:nvPr/>
        </p:nvSpPr>
        <p:spPr>
          <a:xfrm>
            <a:off x="6992878" y="5042411"/>
            <a:ext cx="91630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Auto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tion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6544057" y="3107435"/>
            <a:ext cx="1961515" cy="777240"/>
            <a:chOff x="5020055" y="3107435"/>
            <a:chExt cx="1961514" cy="777240"/>
          </a:xfrm>
        </p:grpSpPr>
        <p:sp>
          <p:nvSpPr>
            <p:cNvPr id="66" name="object 66"/>
            <p:cNvSpPr/>
            <p:nvPr/>
          </p:nvSpPr>
          <p:spPr>
            <a:xfrm>
              <a:off x="5020055" y="3107435"/>
              <a:ext cx="1961388" cy="777239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5369051" y="3174491"/>
              <a:ext cx="1335024" cy="400812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8" name="object 68"/>
          <p:cNvSpPr txBox="1"/>
          <p:nvPr/>
        </p:nvSpPr>
        <p:spPr>
          <a:xfrm>
            <a:off x="6992875" y="3209040"/>
            <a:ext cx="112014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Local</a:t>
            </a:r>
            <a:r>
              <a:rPr sz="14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(Existing)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69" name="object 69"/>
          <p:cNvGrpSpPr/>
          <p:nvPr/>
        </p:nvGrpSpPr>
        <p:grpSpPr>
          <a:xfrm>
            <a:off x="6544057" y="3718566"/>
            <a:ext cx="1961515" cy="779145"/>
            <a:chOff x="5020055" y="3718559"/>
            <a:chExt cx="1961514" cy="779145"/>
          </a:xfrm>
        </p:grpSpPr>
        <p:sp>
          <p:nvSpPr>
            <p:cNvPr id="70" name="object 70"/>
            <p:cNvSpPr/>
            <p:nvPr/>
          </p:nvSpPr>
          <p:spPr>
            <a:xfrm>
              <a:off x="5020055" y="3718559"/>
              <a:ext cx="1961388" cy="778763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5369051" y="3785615"/>
              <a:ext cx="1394459" cy="400812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72"/>
          <p:cNvSpPr txBox="1"/>
          <p:nvPr/>
        </p:nvSpPr>
        <p:spPr>
          <a:xfrm>
            <a:off x="6992877" y="3820798"/>
            <a:ext cx="117983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Local</a:t>
            </a:r>
            <a:r>
              <a:rPr sz="14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(Upgrade)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2309573" y="5827579"/>
            <a:ext cx="8062595" cy="5822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spcBef>
                <a:spcPts val="100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b="1" spc="-5" dirty="0">
                <a:latin typeface="Calibri"/>
                <a:cs typeface="Calibri"/>
              </a:rPr>
              <a:t>Industry </a:t>
            </a:r>
            <a:r>
              <a:rPr sz="1800" b="1" dirty="0">
                <a:latin typeface="Calibri"/>
                <a:cs typeface="Calibri"/>
              </a:rPr>
              <a:t>4.0 </a:t>
            </a:r>
            <a:r>
              <a:rPr lang="en-US" sz="1800" b="1" spc="-5" dirty="0" err="1">
                <a:latin typeface="Calibri"/>
                <a:cs typeface="Calibri"/>
              </a:rPr>
              <a:t>Mengurangi</a:t>
            </a:r>
            <a:r>
              <a:rPr lang="en-US" sz="1800" b="1" spc="-5" dirty="0">
                <a:latin typeface="Calibri"/>
                <a:cs typeface="Calibri"/>
              </a:rPr>
              <a:t> </a:t>
            </a:r>
            <a:r>
              <a:rPr lang="en-US" sz="1800" b="1" spc="-5" dirty="0" err="1">
                <a:latin typeface="Calibri"/>
                <a:cs typeface="Calibri"/>
              </a:rPr>
              <a:t>ketergantungan</a:t>
            </a:r>
            <a:r>
              <a:rPr lang="en-US" sz="1800" b="1" spc="-5" dirty="0">
                <a:latin typeface="Calibri"/>
                <a:cs typeface="Calibri"/>
              </a:rPr>
              <a:t> </a:t>
            </a:r>
            <a:r>
              <a:rPr lang="en-US" sz="1800" b="1" spc="-5" dirty="0" err="1">
                <a:latin typeface="Calibri"/>
                <a:cs typeface="Calibri"/>
              </a:rPr>
              <a:t>kita</a:t>
            </a:r>
            <a:r>
              <a:rPr lang="en-US" sz="1800" b="1" spc="-5" dirty="0">
                <a:latin typeface="Calibri"/>
                <a:cs typeface="Calibri"/>
              </a:rPr>
              <a:t> </a:t>
            </a:r>
            <a:r>
              <a:rPr lang="en-US" sz="1800" b="1" spc="-5" dirty="0" err="1">
                <a:latin typeface="Calibri"/>
                <a:cs typeface="Calibri"/>
              </a:rPr>
              <a:t>dengan</a:t>
            </a:r>
            <a:r>
              <a:rPr lang="en-US" sz="1800" b="1" spc="-5" dirty="0">
                <a:latin typeface="Calibri"/>
                <a:cs typeface="Calibri"/>
              </a:rPr>
              <a:t> </a:t>
            </a:r>
            <a:r>
              <a:rPr lang="en-US" sz="1800" b="1" spc="-5" dirty="0" err="1">
                <a:latin typeface="Calibri"/>
                <a:cs typeface="Calibri"/>
              </a:rPr>
              <a:t>tenaga</a:t>
            </a:r>
            <a:r>
              <a:rPr lang="en-US" sz="1800" b="1" spc="-5" dirty="0">
                <a:latin typeface="Calibri"/>
                <a:cs typeface="Calibri"/>
              </a:rPr>
              <a:t> </a:t>
            </a:r>
            <a:r>
              <a:rPr lang="en-US" sz="1800" b="1" spc="-5" dirty="0" err="1">
                <a:latin typeface="Calibri"/>
                <a:cs typeface="Calibri"/>
              </a:rPr>
              <a:t>kerja</a:t>
            </a:r>
            <a:r>
              <a:rPr lang="en-US" sz="1800" b="1" spc="-5" dirty="0">
                <a:latin typeface="Calibri"/>
                <a:cs typeface="Calibri"/>
              </a:rPr>
              <a:t> </a:t>
            </a:r>
            <a:r>
              <a:rPr lang="en-US" sz="1800" b="1" spc="-5" dirty="0" err="1">
                <a:latin typeface="Calibri"/>
                <a:cs typeface="Calibri"/>
              </a:rPr>
              <a:t>asing</a:t>
            </a:r>
            <a:endParaRPr sz="1800" dirty="0">
              <a:latin typeface="Calibri"/>
              <a:cs typeface="Calibri"/>
            </a:endParaRPr>
          </a:p>
          <a:p>
            <a:pPr marL="299085" indent="-287020"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b="1" spc="-5" dirty="0">
                <a:latin typeface="Calibri"/>
                <a:cs typeface="Calibri"/>
              </a:rPr>
              <a:t>Industry </a:t>
            </a:r>
            <a:r>
              <a:rPr sz="1800" b="1" dirty="0">
                <a:latin typeface="Calibri"/>
                <a:cs typeface="Calibri"/>
              </a:rPr>
              <a:t>4.0 </a:t>
            </a:r>
            <a:r>
              <a:rPr lang="en-US" sz="1800" b="1" dirty="0" err="1">
                <a:latin typeface="Calibri"/>
                <a:cs typeface="Calibri"/>
              </a:rPr>
              <a:t>Menyiapkan</a:t>
            </a:r>
            <a:r>
              <a:rPr lang="en-US" sz="1800" b="1" dirty="0">
                <a:latin typeface="Calibri"/>
                <a:cs typeface="Calibri"/>
              </a:rPr>
              <a:t> platform dan </a:t>
            </a:r>
            <a:r>
              <a:rPr lang="en-US" b="1" dirty="0" err="1">
                <a:latin typeface="Calibri"/>
                <a:cs typeface="Calibri"/>
              </a:rPr>
              <a:t>m</a:t>
            </a:r>
            <a:r>
              <a:rPr lang="en-US" sz="1800" b="1" dirty="0" err="1">
                <a:latin typeface="Calibri"/>
                <a:cs typeface="Calibri"/>
              </a:rPr>
              <a:t>eningkatkan</a:t>
            </a:r>
            <a:r>
              <a:rPr lang="en-US" sz="1800" b="1" dirty="0">
                <a:latin typeface="Calibri"/>
                <a:cs typeface="Calibri"/>
              </a:rPr>
              <a:t> skill </a:t>
            </a:r>
            <a:r>
              <a:rPr lang="en-US" sz="1800" b="1" dirty="0" err="1">
                <a:latin typeface="Calibri"/>
                <a:cs typeface="Calibri"/>
              </a:rPr>
              <a:t>pekerja</a:t>
            </a:r>
            <a:r>
              <a:rPr lang="en-US" sz="1800" b="1" dirty="0">
                <a:latin typeface="Calibri"/>
                <a:cs typeface="Calibri"/>
              </a:rPr>
              <a:t> </a:t>
            </a:r>
            <a:r>
              <a:rPr lang="en-US" b="1" dirty="0">
                <a:latin typeface="Calibri"/>
                <a:cs typeface="Calibri"/>
              </a:rPr>
              <a:t>Indonesia</a:t>
            </a:r>
            <a:endParaRPr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2554791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tents Slide Master">
  <a:themeElements>
    <a:clrScheme name="ALLPPT-COLOR-A2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B494B"/>
      </a:accent1>
      <a:accent2>
        <a:srgbClr val="3F3F3F"/>
      </a:accent2>
      <a:accent3>
        <a:srgbClr val="EB494B"/>
      </a:accent3>
      <a:accent4>
        <a:srgbClr val="3F3F3F"/>
      </a:accent4>
      <a:accent5>
        <a:srgbClr val="EB494B"/>
      </a:accent5>
      <a:accent6>
        <a:srgbClr val="3F3F3F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75000"/>
            <a:lumOff val="2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Cymbelin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714</TotalTime>
  <Words>4816</Words>
  <Application>Microsoft Office PowerPoint</Application>
  <PresentationFormat>Widescreen</PresentationFormat>
  <Paragraphs>1346</Paragraphs>
  <Slides>84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84</vt:i4>
      </vt:variant>
    </vt:vector>
  </HeadingPairs>
  <TitlesOfParts>
    <vt:vector size="112" baseType="lpstr">
      <vt:lpstr>Aller</vt:lpstr>
      <vt:lpstr>Aller Light</vt:lpstr>
      <vt:lpstr>Andale Mono</vt:lpstr>
      <vt:lpstr>Arial</vt:lpstr>
      <vt:lpstr>Arial Black</vt:lpstr>
      <vt:lpstr>Bahnschrift SemiLight</vt:lpstr>
      <vt:lpstr>Calibri</vt:lpstr>
      <vt:lpstr>Calibri Light</vt:lpstr>
      <vt:lpstr>Century Gothic</vt:lpstr>
      <vt:lpstr>Garamond</vt:lpstr>
      <vt:lpstr>Georgia</vt:lpstr>
      <vt:lpstr>Gill Sans MT</vt:lpstr>
      <vt:lpstr>LPKMHO+TimesNewRoman,Bold</vt:lpstr>
      <vt:lpstr>Poppins</vt:lpstr>
      <vt:lpstr>Poppins Light</vt:lpstr>
      <vt:lpstr>Roboto Light</vt:lpstr>
      <vt:lpstr>Times New Roman</vt:lpstr>
      <vt:lpstr>Verdana</vt:lpstr>
      <vt:lpstr>Wingdings</vt:lpstr>
      <vt:lpstr>Wingdings 2</vt:lpstr>
      <vt:lpstr>Wingdings 3</vt:lpstr>
      <vt:lpstr>Wisp</vt:lpstr>
      <vt:lpstr>3_Office Theme</vt:lpstr>
      <vt:lpstr>Contents Slide Master</vt:lpstr>
      <vt:lpstr>Cymbeline template</vt:lpstr>
      <vt:lpstr>Office Theme</vt:lpstr>
      <vt:lpstr>7_Office Theme</vt:lpstr>
      <vt:lpstr>1_Office Theme</vt:lpstr>
      <vt:lpstr>State of the Art &amp; PRN 2020-2024</vt:lpstr>
      <vt:lpstr>PowerPoint Presentation</vt:lpstr>
      <vt:lpstr>PowerPoint Presentation</vt:lpstr>
      <vt:lpstr>i-------------@-</vt:lpstr>
      <vt:lpstr>Protocol Stack</vt:lpstr>
      <vt:lpstr>Example: Type of Services in IoT</vt:lpstr>
      <vt:lpstr>INDUSTRY 4.0: FRAMEWORK</vt:lpstr>
      <vt:lpstr>PowerPoint Presentation</vt:lpstr>
      <vt:lpstr>INDUSTRY 4.0: WORKFORCE TRANSFORMATION</vt:lpstr>
      <vt:lpstr>How to start?</vt:lpstr>
      <vt:lpstr>PowerPoint Presentation</vt:lpstr>
      <vt:lpstr>PowerPoint Presentation</vt:lpstr>
      <vt:lpstr>PowerPoint Presentation</vt:lpstr>
      <vt:lpstr>PowerPoint Presentation</vt:lpstr>
      <vt:lpstr>Jelas</vt:lpstr>
      <vt:lpstr>sistematis</vt:lpstr>
      <vt:lpstr>Hasil menjadi  prediksi  probabilistik</vt:lpstr>
      <vt:lpstr>Technology Readiness Level</vt:lpstr>
      <vt:lpstr>PowerPoint Presentation</vt:lpstr>
      <vt:lpstr>PowerPoint Presentation</vt:lpstr>
      <vt:lpstr>PowerPoint Presentation</vt:lpstr>
      <vt:lpstr>State of the Art (Novelty)</vt:lpstr>
      <vt:lpstr>State of the art &amp; RoadMap</vt:lpstr>
      <vt:lpstr>PowerPoint Presentation</vt:lpstr>
      <vt:lpstr>Siapa yang sedang  melakukan apa?</vt:lpstr>
      <vt:lpstr>Tinjauan Pustaka</vt:lpstr>
      <vt:lpstr>PowerPoint Presentation</vt:lpstr>
      <vt:lpstr>PowerPoint Presentation</vt:lpstr>
      <vt:lpstr>PowerPoint Presentation</vt:lpstr>
      <vt:lpstr>PENELITIAN TEKNOLOGI berdasarkan   PRIORITAS RISET NASIONAL 2020-2024</vt:lpstr>
      <vt:lpstr>Topik Riset</vt:lpstr>
      <vt:lpstr>PowerPoint Presentation</vt:lpstr>
      <vt:lpstr>PowerPoint Presentation</vt:lpstr>
      <vt:lpstr>PowerPoint Presentation</vt:lpstr>
      <vt:lpstr>Contoh Topik Penelitian Teknologi I4.0  pada PRN 2020-2024</vt:lpstr>
      <vt:lpstr>Bidang Pangan</vt:lpstr>
      <vt:lpstr>Bidang Energi</vt:lpstr>
      <vt:lpstr>Bidang Energi</vt:lpstr>
      <vt:lpstr>Bidang Kesehatan</vt:lpstr>
      <vt:lpstr>Bidang Transportasi</vt:lpstr>
      <vt:lpstr>Bidang Rekayasa Keteknikan</vt:lpstr>
      <vt:lpstr>Bidang Pertahanan &amp; Keamanan</vt:lpstr>
      <vt:lpstr>Bidang Soshum, Seni, Pendidikan</vt:lpstr>
      <vt:lpstr>Bidang Multidisiplin &amp; Lintas Sektor</vt:lpstr>
      <vt:lpstr>Bidang Multidisiplin &amp; Lintas Sektor</vt:lpstr>
      <vt:lpstr>Contoh Fokus Penelitian Teknologi I4.0  pada PRN 2020-2024</vt:lpstr>
      <vt:lpstr>FOKUS RISET  PANGAN</vt:lpstr>
      <vt:lpstr>PowerPoint Presentation</vt:lpstr>
      <vt:lpstr>PowerPoint Presentation</vt:lpstr>
      <vt:lpstr>1.2.1. Model sistem budidaya pertanian terpadu dengan rekomendasi pengelolaan  lahan, alat dan mesin pertanian berbasis IoT dan Robotik</vt:lpstr>
      <vt:lpstr>FOKUS RISET  ENERGI</vt:lpstr>
      <vt:lpstr>PowerPoint Presentation</vt:lpstr>
      <vt:lpstr>PowerPoint Presentation</vt:lpstr>
      <vt:lpstr>PowerPoint Presentation</vt:lpstr>
      <vt:lpstr>FOKUS RISET  KESEHATAN</vt:lpstr>
      <vt:lpstr>PowerPoint Presentation</vt:lpstr>
      <vt:lpstr>PowerPoint Presentation</vt:lpstr>
      <vt:lpstr>PowerPoint Presentation</vt:lpstr>
      <vt:lpstr>FOKUS RISET  TRANSPORTASI</vt:lpstr>
      <vt:lpstr>PowerPoint Presentation</vt:lpstr>
      <vt:lpstr>PowerPoint Presentation</vt:lpstr>
      <vt:lpstr>PowerPoint Presentation</vt:lpstr>
      <vt:lpstr>FOKUS RISET  REKAYASA                                 KETEKNIKAN</vt:lpstr>
      <vt:lpstr>PowerPoint Presentation</vt:lpstr>
      <vt:lpstr>PowerPoint Presentation</vt:lpstr>
      <vt:lpstr>KEY TECHNOLOGY</vt:lpstr>
      <vt:lpstr>PowerPoint Presentation</vt:lpstr>
      <vt:lpstr>FOKUS RISET  PERTAHANAN                         &amp; KEAMANAN</vt:lpstr>
      <vt:lpstr>PowerPoint Presentation</vt:lpstr>
      <vt:lpstr>PowerPoint Presentation</vt:lpstr>
      <vt:lpstr>PowerPoint Presentation</vt:lpstr>
      <vt:lpstr>FOKUS RISET  KEMARITIMAN</vt:lpstr>
      <vt:lpstr>PowerPoint Presentation</vt:lpstr>
      <vt:lpstr>PowerPoint Presentation</vt:lpstr>
      <vt:lpstr>PowerPoint Presentation</vt:lpstr>
      <vt:lpstr>FOKUS RISET  SOSIAL HUMANIORA, SENI, BUDAYA, DAN BAHASA</vt:lpstr>
      <vt:lpstr>PowerPoint Presentation</vt:lpstr>
      <vt:lpstr>PowerPoint Presentation</vt:lpstr>
      <vt:lpstr>FOKUS RISET  MULTIDISIPLIN</vt:lpstr>
      <vt:lpstr>PowerPoint Presentation</vt:lpstr>
      <vt:lpstr>PowerPoint Presentation</vt:lpstr>
      <vt:lpstr>PowerPoint Presentation</vt:lpstr>
      <vt:lpstr>Contact Us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faisal syafar</dc:creator>
  <cp:lastModifiedBy>Faisal Syafar</cp:lastModifiedBy>
  <cp:revision>62</cp:revision>
  <dcterms:created xsi:type="dcterms:W3CDTF">2020-10-13T08:19:22Z</dcterms:created>
  <dcterms:modified xsi:type="dcterms:W3CDTF">2020-11-24T08:15:16Z</dcterms:modified>
</cp:coreProperties>
</file>